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p:sldMasterIdLst>
    <p:sldMasterId id="2147483693" r:id="rId1"/>
  </p:sldMasterIdLst>
  <p:notesMasterIdLst>
    <p:notesMasterId r:id="rId107"/>
  </p:notesMasterIdLst>
  <p:handoutMasterIdLst>
    <p:handoutMasterId r:id="rId108"/>
  </p:handoutMasterIdLst>
  <p:sldIdLst>
    <p:sldId id="266" r:id="rId2"/>
    <p:sldId id="362" r:id="rId3"/>
    <p:sldId id="363" r:id="rId4"/>
    <p:sldId id="364" r:id="rId5"/>
    <p:sldId id="365" r:id="rId6"/>
    <p:sldId id="366" r:id="rId7"/>
    <p:sldId id="367" r:id="rId8"/>
    <p:sldId id="368" r:id="rId9"/>
    <p:sldId id="369" r:id="rId10"/>
    <p:sldId id="370" r:id="rId11"/>
    <p:sldId id="371" r:id="rId12"/>
    <p:sldId id="372" r:id="rId13"/>
    <p:sldId id="373" r:id="rId14"/>
    <p:sldId id="374" r:id="rId15"/>
    <p:sldId id="375" r:id="rId16"/>
    <p:sldId id="376" r:id="rId17"/>
    <p:sldId id="377" r:id="rId18"/>
    <p:sldId id="398" r:id="rId19"/>
    <p:sldId id="379" r:id="rId20"/>
    <p:sldId id="378" r:id="rId21"/>
    <p:sldId id="397" r:id="rId22"/>
    <p:sldId id="380" r:id="rId23"/>
    <p:sldId id="381" r:id="rId24"/>
    <p:sldId id="382" r:id="rId25"/>
    <p:sldId id="383" r:id="rId26"/>
    <p:sldId id="384" r:id="rId27"/>
    <p:sldId id="385" r:id="rId28"/>
    <p:sldId id="386" r:id="rId29"/>
    <p:sldId id="387" r:id="rId30"/>
    <p:sldId id="388" r:id="rId31"/>
    <p:sldId id="389" r:id="rId32"/>
    <p:sldId id="390" r:id="rId33"/>
    <p:sldId id="391" r:id="rId34"/>
    <p:sldId id="392" r:id="rId35"/>
    <p:sldId id="393" r:id="rId36"/>
    <p:sldId id="394" r:id="rId37"/>
    <p:sldId id="395" r:id="rId38"/>
    <p:sldId id="396" r:id="rId39"/>
    <p:sldId id="399" r:id="rId40"/>
    <p:sldId id="400" r:id="rId41"/>
    <p:sldId id="401" r:id="rId42"/>
    <p:sldId id="402" r:id="rId43"/>
    <p:sldId id="360" r:id="rId44"/>
    <p:sldId id="351" r:id="rId45"/>
    <p:sldId id="348" r:id="rId46"/>
    <p:sldId id="286" r:id="rId47"/>
    <p:sldId id="346" r:id="rId48"/>
    <p:sldId id="284" r:id="rId49"/>
    <p:sldId id="290" r:id="rId50"/>
    <p:sldId id="291" r:id="rId51"/>
    <p:sldId id="303" r:id="rId52"/>
    <p:sldId id="292" r:id="rId53"/>
    <p:sldId id="293" r:id="rId54"/>
    <p:sldId id="280" r:id="rId55"/>
    <p:sldId id="294" r:id="rId56"/>
    <p:sldId id="295" r:id="rId57"/>
    <p:sldId id="355" r:id="rId58"/>
    <p:sldId id="296" r:id="rId59"/>
    <p:sldId id="297" r:id="rId60"/>
    <p:sldId id="352" r:id="rId61"/>
    <p:sldId id="298" r:id="rId62"/>
    <p:sldId id="353" r:id="rId63"/>
    <p:sldId id="300" r:id="rId64"/>
    <p:sldId id="301" r:id="rId65"/>
    <p:sldId id="350" r:id="rId66"/>
    <p:sldId id="304" r:id="rId67"/>
    <p:sldId id="302" r:id="rId68"/>
    <p:sldId id="305" r:id="rId69"/>
    <p:sldId id="306" r:id="rId70"/>
    <p:sldId id="307" r:id="rId71"/>
    <p:sldId id="308" r:id="rId72"/>
    <p:sldId id="309" r:id="rId73"/>
    <p:sldId id="357" r:id="rId74"/>
    <p:sldId id="312" r:id="rId75"/>
    <p:sldId id="314" r:id="rId76"/>
    <p:sldId id="315" r:id="rId77"/>
    <p:sldId id="316" r:id="rId78"/>
    <p:sldId id="311" r:id="rId79"/>
    <p:sldId id="317" r:id="rId80"/>
    <p:sldId id="319" r:id="rId81"/>
    <p:sldId id="354" r:id="rId82"/>
    <p:sldId id="320" r:id="rId83"/>
    <p:sldId id="310" r:id="rId84"/>
    <p:sldId id="321" r:id="rId85"/>
    <p:sldId id="322" r:id="rId86"/>
    <p:sldId id="313" r:id="rId87"/>
    <p:sldId id="356" r:id="rId88"/>
    <p:sldId id="323" r:id="rId89"/>
    <p:sldId id="324" r:id="rId90"/>
    <p:sldId id="326" r:id="rId91"/>
    <p:sldId id="361" r:id="rId92"/>
    <p:sldId id="328" r:id="rId93"/>
    <p:sldId id="331" r:id="rId94"/>
    <p:sldId id="330" r:id="rId95"/>
    <p:sldId id="403" r:id="rId96"/>
    <p:sldId id="339" r:id="rId97"/>
    <p:sldId id="337" r:id="rId98"/>
    <p:sldId id="338" r:id="rId99"/>
    <p:sldId id="340" r:id="rId100"/>
    <p:sldId id="335" r:id="rId101"/>
    <p:sldId id="341" r:id="rId102"/>
    <p:sldId id="344" r:id="rId103"/>
    <p:sldId id="359" r:id="rId104"/>
    <p:sldId id="358" r:id="rId105"/>
    <p:sldId id="404" r:id="rId106"/>
  </p:sldIdLst>
  <p:sldSz cx="9144000" cy="6858000" type="screen4x3"/>
  <p:notesSz cx="6742113" cy="9872663"/>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1"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1"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1"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1"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F2D"/>
    <a:srgbClr val="EAEAEA"/>
    <a:srgbClr val="F5F5F5"/>
    <a:srgbClr val="EBEBEB"/>
    <a:srgbClr val="CCCCCC"/>
    <a:srgbClr val="000000"/>
    <a:srgbClr val="FFFFFF"/>
    <a:srgbClr val="A19E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82" autoAdjust="0"/>
    <p:restoredTop sz="93810" autoAdjust="0"/>
  </p:normalViewPr>
  <p:slideViewPr>
    <p:cSldViewPr showGuides="1">
      <p:cViewPr varScale="1">
        <p:scale>
          <a:sx n="64" d="100"/>
          <a:sy n="64" d="100"/>
        </p:scale>
        <p:origin x="58" y="4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p:scale>
          <a:sx n="75" d="100"/>
          <a:sy n="75" d="100"/>
        </p:scale>
        <p:origin x="2088" y="-7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921582" cy="49397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ko-KR" altLang="ko-KR"/>
          </a:p>
        </p:txBody>
      </p:sp>
      <p:sp>
        <p:nvSpPr>
          <p:cNvPr id="25603" name="Rectangle 3"/>
          <p:cNvSpPr>
            <a:spLocks noGrp="1" noChangeArrowheads="1"/>
          </p:cNvSpPr>
          <p:nvPr>
            <p:ph type="dt" sz="quarter" idx="1"/>
          </p:nvPr>
        </p:nvSpPr>
        <p:spPr bwMode="auto">
          <a:xfrm>
            <a:off x="3820531" y="0"/>
            <a:ext cx="2921582" cy="49397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ko-KR" altLang="ko-KR"/>
          </a:p>
        </p:txBody>
      </p:sp>
      <p:sp>
        <p:nvSpPr>
          <p:cNvPr id="25604" name="Rectangle 4"/>
          <p:cNvSpPr>
            <a:spLocks noGrp="1" noChangeArrowheads="1"/>
          </p:cNvSpPr>
          <p:nvPr>
            <p:ph type="ftr" sz="quarter" idx="2"/>
          </p:nvPr>
        </p:nvSpPr>
        <p:spPr bwMode="auto">
          <a:xfrm>
            <a:off x="0" y="9378694"/>
            <a:ext cx="2921582" cy="4939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ko-KR" altLang="ko-KR"/>
          </a:p>
        </p:txBody>
      </p:sp>
      <p:sp>
        <p:nvSpPr>
          <p:cNvPr id="25605" name="Rectangle 5"/>
          <p:cNvSpPr>
            <a:spLocks noGrp="1" noChangeArrowheads="1"/>
          </p:cNvSpPr>
          <p:nvPr>
            <p:ph type="sldNum" sz="quarter" idx="3"/>
          </p:nvPr>
        </p:nvSpPr>
        <p:spPr bwMode="auto">
          <a:xfrm>
            <a:off x="3820531" y="9378694"/>
            <a:ext cx="2921582" cy="4939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2BB55ABD-90A6-4120-A3B6-DF8FF1AEC7B8}" type="slidenum">
              <a:rPr lang="en-US" altLang="ko-KR"/>
              <a:pPr>
                <a:defRPr/>
              </a:pPr>
              <a:t>‹#›</a:t>
            </a:fld>
            <a:endParaRPr lang="en-US" altLang="ko-KR"/>
          </a:p>
        </p:txBody>
      </p:sp>
    </p:spTree>
    <p:extLst>
      <p:ext uri="{BB962C8B-B14F-4D97-AF65-F5344CB8AC3E}">
        <p14:creationId xmlns:p14="http://schemas.microsoft.com/office/powerpoint/2010/main" val="17425993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21582" cy="49397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ko-KR" altLang="ko-KR"/>
          </a:p>
        </p:txBody>
      </p:sp>
      <p:sp>
        <p:nvSpPr>
          <p:cNvPr id="8195" name="Rectangle 3"/>
          <p:cNvSpPr>
            <a:spLocks noGrp="1" noChangeArrowheads="1"/>
          </p:cNvSpPr>
          <p:nvPr>
            <p:ph type="dt" idx="1"/>
          </p:nvPr>
        </p:nvSpPr>
        <p:spPr bwMode="auto">
          <a:xfrm>
            <a:off x="3820531" y="0"/>
            <a:ext cx="2921582" cy="49397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ko-KR" altLang="ko-KR"/>
          </a:p>
        </p:txBody>
      </p:sp>
      <p:sp>
        <p:nvSpPr>
          <p:cNvPr id="4100" name="Rectangle 4"/>
          <p:cNvSpPr>
            <a:spLocks noGrp="1" noRot="1" noChangeAspect="1" noChangeArrowheads="1" noTextEdit="1"/>
          </p:cNvSpPr>
          <p:nvPr>
            <p:ph type="sldImg" idx="2"/>
          </p:nvPr>
        </p:nvSpPr>
        <p:spPr bwMode="auto">
          <a:xfrm>
            <a:off x="727075" y="723900"/>
            <a:ext cx="4935538" cy="37020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898949" y="4690190"/>
            <a:ext cx="4944216" cy="4442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8198" name="Rectangle 6"/>
          <p:cNvSpPr>
            <a:spLocks noGrp="1" noChangeArrowheads="1"/>
          </p:cNvSpPr>
          <p:nvPr>
            <p:ph type="ftr" sz="quarter" idx="4"/>
          </p:nvPr>
        </p:nvSpPr>
        <p:spPr bwMode="auto">
          <a:xfrm>
            <a:off x="0" y="9378694"/>
            <a:ext cx="2921582" cy="4939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ko-KR" altLang="ko-KR"/>
          </a:p>
        </p:txBody>
      </p:sp>
      <p:sp>
        <p:nvSpPr>
          <p:cNvPr id="8199" name="Rectangle 7"/>
          <p:cNvSpPr>
            <a:spLocks noGrp="1" noChangeArrowheads="1"/>
          </p:cNvSpPr>
          <p:nvPr>
            <p:ph type="sldNum" sz="quarter" idx="5"/>
          </p:nvPr>
        </p:nvSpPr>
        <p:spPr bwMode="auto">
          <a:xfrm>
            <a:off x="3820531" y="9378694"/>
            <a:ext cx="2921582" cy="4939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DFD1C8E-7107-416C-B0A0-0DEA15ACD8D7}" type="slidenum">
              <a:rPr lang="en-US" altLang="ko-KR"/>
              <a:pPr>
                <a:defRPr/>
              </a:pPr>
              <a:t>‹#›</a:t>
            </a:fld>
            <a:endParaRPr lang="en-US" altLang="ko-KR"/>
          </a:p>
        </p:txBody>
      </p:sp>
    </p:spTree>
    <p:extLst>
      <p:ext uri="{BB962C8B-B14F-4D97-AF65-F5344CB8AC3E}">
        <p14:creationId xmlns:p14="http://schemas.microsoft.com/office/powerpoint/2010/main" val="30084584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28"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28"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28"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28"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4DFD1C8E-7107-416C-B0A0-0DEA15ACD8D7}" type="slidenum">
              <a:rPr lang="en-US" altLang="ko-KR" smtClean="0"/>
              <a:pPr>
                <a:defRPr/>
              </a:pPr>
              <a:t>60</a:t>
            </a:fld>
            <a:endParaRPr lang="en-US" altLang="ko-KR"/>
          </a:p>
        </p:txBody>
      </p:sp>
    </p:spTree>
    <p:extLst>
      <p:ext uri="{BB962C8B-B14F-4D97-AF65-F5344CB8AC3E}">
        <p14:creationId xmlns:p14="http://schemas.microsoft.com/office/powerpoint/2010/main" val="1037606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4DFD1C8E-7107-416C-B0A0-0DEA15ACD8D7}" type="slidenum">
              <a:rPr lang="en-US" altLang="ko-KR" smtClean="0"/>
              <a:pPr>
                <a:defRPr/>
              </a:pPr>
              <a:t>99</a:t>
            </a:fld>
            <a:endParaRPr lang="en-US" altLang="ko-KR"/>
          </a:p>
        </p:txBody>
      </p:sp>
    </p:spTree>
    <p:extLst>
      <p:ext uri="{BB962C8B-B14F-4D97-AF65-F5344CB8AC3E}">
        <p14:creationId xmlns:p14="http://schemas.microsoft.com/office/powerpoint/2010/main" val="288232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4" name="모서리가 둥근 직사각형 3"/>
          <p:cNvSpPr/>
          <p:nvPr userDrawn="1"/>
        </p:nvSpPr>
        <p:spPr>
          <a:xfrm>
            <a:off x="330200" y="1725081"/>
            <a:ext cx="8483600" cy="1204389"/>
          </a:xfrm>
          <a:prstGeom prst="roundRect">
            <a:avLst/>
          </a:prstGeom>
          <a:solidFill>
            <a:srgbClr val="C00000"/>
          </a:solidFill>
          <a:effectLst>
            <a:outerShdw blurRad="50800" dist="76200" dir="2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 name="부제목 2"/>
          <p:cNvSpPr>
            <a:spLocks noGrp="1"/>
          </p:cNvSpPr>
          <p:nvPr>
            <p:ph type="subTitle" idx="1"/>
          </p:nvPr>
        </p:nvSpPr>
        <p:spPr>
          <a:xfrm>
            <a:off x="1143000" y="3276600"/>
            <a:ext cx="6858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smtClean="0"/>
              <a:t>마스터 부제목 스타일 편집</a:t>
            </a:r>
            <a:endParaRPr lang="ko-KR" altLang="en-US" dirty="0"/>
          </a:p>
        </p:txBody>
      </p:sp>
      <p:sp>
        <p:nvSpPr>
          <p:cNvPr id="2" name="제목 1"/>
          <p:cNvSpPr>
            <a:spLocks noGrp="1"/>
          </p:cNvSpPr>
          <p:nvPr>
            <p:ph type="ctrTitle"/>
          </p:nvPr>
        </p:nvSpPr>
        <p:spPr>
          <a:xfrm>
            <a:off x="1219200" y="1871127"/>
            <a:ext cx="6705600" cy="908688"/>
          </a:xfrm>
          <a:prstGeom prst="rect">
            <a:avLst/>
          </a:prstGeom>
        </p:spPr>
        <p:txBody>
          <a:bodyPr>
            <a:normAutofit/>
          </a:bodyPr>
          <a:lstStyle>
            <a:lvl1pPr algn="ctr">
              <a:defRPr sz="2800" b="1">
                <a:solidFill>
                  <a:schemeClr val="bg1"/>
                </a:solidFill>
              </a:defRPr>
            </a:lvl1pPr>
          </a:lstStyle>
          <a:p>
            <a:r>
              <a:rPr lang="ko-KR" altLang="en-US" dirty="0" smtClean="0"/>
              <a:t>마스터 제목 스타일 편집</a:t>
            </a:r>
            <a:endParaRPr lang="ko-KR" altLang="en-US" dirty="0"/>
          </a:p>
        </p:txBody>
      </p:sp>
    </p:spTree>
    <p:extLst>
      <p:ext uri="{BB962C8B-B14F-4D97-AF65-F5344CB8AC3E}">
        <p14:creationId xmlns:p14="http://schemas.microsoft.com/office/powerpoint/2010/main" val="131953597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4" name="직사각형 14"/>
          <p:cNvSpPr>
            <a:spLocks noChangeArrowheads="1"/>
          </p:cNvSpPr>
          <p:nvPr userDrawn="1"/>
        </p:nvSpPr>
        <p:spPr bwMode="auto">
          <a:xfrm>
            <a:off x="0" y="204788"/>
            <a:ext cx="9144000" cy="656858"/>
          </a:xfrm>
          <a:prstGeom prst="rect">
            <a:avLst/>
          </a:prstGeom>
          <a:solidFill>
            <a:srgbClr val="EBEBEB"/>
          </a:solidFill>
          <a:ln w="9525" algn="ctr">
            <a:solidFill>
              <a:srgbClr val="EBEBEB"/>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ko-KR" altLang="en-US" smtClean="0"/>
          </a:p>
        </p:txBody>
      </p:sp>
      <p:sp>
        <p:nvSpPr>
          <p:cNvPr id="5" name="바닥글 개체 틀 4"/>
          <p:cNvSpPr txBox="1">
            <a:spLocks/>
          </p:cNvSpPr>
          <p:nvPr userDrawn="1"/>
        </p:nvSpPr>
        <p:spPr>
          <a:xfrm>
            <a:off x="0" y="6635750"/>
            <a:ext cx="3086100" cy="225425"/>
          </a:xfrm>
          <a:prstGeom prst="rect">
            <a:avLst/>
          </a:prstGeom>
        </p:spPr>
        <p:txBody>
          <a:bodyPr anchor="ctr"/>
          <a:lstStyle>
            <a:defPPr>
              <a:defRPr lang="en-US"/>
            </a:defPPr>
            <a:lvl1pPr algn="ctr" rtl="0" eaLnBrk="0" fontAlgn="base" hangingPunct="0">
              <a:spcBef>
                <a:spcPct val="0"/>
              </a:spcBef>
              <a:spcAft>
                <a:spcPct val="0"/>
              </a:spcAft>
              <a:defRPr sz="1200" b="1" kern="1200">
                <a:solidFill>
                  <a:srgbClr val="C00000"/>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1"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1"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1"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1"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ltLang="ko-KR" dirty="0" smtClean="0">
                <a:solidFill>
                  <a:schemeClr val="bg1"/>
                </a:solidFill>
                <a:latin typeface="+mj-lt"/>
              </a:rPr>
              <a:t>Statistical genetics</a:t>
            </a:r>
            <a:endParaRPr lang="ko-KR" altLang="en-US" dirty="0">
              <a:solidFill>
                <a:schemeClr val="bg1"/>
              </a:solidFill>
              <a:latin typeface="+mj-lt"/>
            </a:endParaRPr>
          </a:p>
        </p:txBody>
      </p:sp>
      <p:sp>
        <p:nvSpPr>
          <p:cNvPr id="3" name="내용 개체 틀 2"/>
          <p:cNvSpPr>
            <a:spLocks noGrp="1"/>
          </p:cNvSpPr>
          <p:nvPr>
            <p:ph idx="1"/>
          </p:nvPr>
        </p:nvSpPr>
        <p:spPr>
          <a:xfrm>
            <a:off x="234315" y="1106622"/>
            <a:ext cx="8675370" cy="4576763"/>
          </a:xfrm>
        </p:spPr>
        <p:txBody>
          <a:bodyPr/>
          <a:lstStyle>
            <a:lvl1pPr>
              <a:lnSpc>
                <a:spcPct val="150000"/>
              </a:lnSpc>
              <a:defRPr sz="20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9" name="제목 8"/>
          <p:cNvSpPr>
            <a:spLocks noGrp="1"/>
          </p:cNvSpPr>
          <p:nvPr>
            <p:ph type="title"/>
          </p:nvPr>
        </p:nvSpPr>
        <p:spPr>
          <a:xfrm>
            <a:off x="0" y="201613"/>
            <a:ext cx="9144000" cy="636587"/>
          </a:xfrm>
        </p:spPr>
        <p:txBody>
          <a:bodyPr tIns="126000" anchor="t"/>
          <a:lstStyle>
            <a:lvl1pPr>
              <a:defRPr sz="3200"/>
            </a:lvl1pPr>
          </a:lstStyle>
          <a:p>
            <a:r>
              <a:rPr lang="ko-KR" altLang="en-US" dirty="0" smtClean="0"/>
              <a:t>마스터 제목 스타일 편집</a:t>
            </a:r>
            <a:endParaRPr lang="ko-KR" altLang="en-US" dirty="0"/>
          </a:p>
        </p:txBody>
      </p:sp>
      <p:sp>
        <p:nvSpPr>
          <p:cNvPr id="6" name="날짜 개체 틀 9"/>
          <p:cNvSpPr>
            <a:spLocks noGrp="1"/>
          </p:cNvSpPr>
          <p:nvPr>
            <p:ph type="dt" sz="half" idx="10"/>
          </p:nvPr>
        </p:nvSpPr>
        <p:spPr/>
        <p:txBody>
          <a:bodyPr/>
          <a:lstStyle>
            <a:lvl1pPr>
              <a:defRPr/>
            </a:lvl1pPr>
          </a:lstStyle>
          <a:p>
            <a:pPr>
              <a:defRPr/>
            </a:pPr>
            <a:fld id="{038AE4C1-E5CA-4658-8488-2E28C2CC545C}" type="datetime1">
              <a:rPr lang="ko-KR" altLang="en-US"/>
              <a:pPr>
                <a:defRPr/>
              </a:pPr>
              <a:t>2019-01-25</a:t>
            </a:fld>
            <a:endParaRPr lang="ko-KR" altLang="en-US" dirty="0"/>
          </a:p>
        </p:txBody>
      </p:sp>
      <p:sp>
        <p:nvSpPr>
          <p:cNvPr id="7" name="바닥글 개체 틀 10"/>
          <p:cNvSpPr>
            <a:spLocks noGrp="1"/>
          </p:cNvSpPr>
          <p:nvPr>
            <p:ph type="ftr" sz="quarter" idx="11"/>
          </p:nvPr>
        </p:nvSpPr>
        <p:spPr/>
        <p:txBody>
          <a:bodyPr/>
          <a:lstStyle>
            <a:lvl1pPr>
              <a:defRPr/>
            </a:lvl1pPr>
          </a:lstStyle>
          <a:p>
            <a:pPr>
              <a:defRPr/>
            </a:pPr>
            <a:r>
              <a:rPr lang="en-US" altLang="ko-KR" dirty="0" smtClean="0"/>
              <a:t>PNU-winter-workshop-2019</a:t>
            </a:r>
            <a:endParaRPr lang="ko-KR" altLang="en-US" dirty="0"/>
          </a:p>
        </p:txBody>
      </p:sp>
      <p:sp>
        <p:nvSpPr>
          <p:cNvPr id="8" name="슬라이드 번호 개체 틀 11"/>
          <p:cNvSpPr>
            <a:spLocks noGrp="1"/>
          </p:cNvSpPr>
          <p:nvPr>
            <p:ph type="sldNum" sz="quarter" idx="12"/>
          </p:nvPr>
        </p:nvSpPr>
        <p:spPr/>
        <p:txBody>
          <a:bodyPr/>
          <a:lstStyle>
            <a:lvl1pPr>
              <a:defRPr/>
            </a:lvl1pPr>
          </a:lstStyle>
          <a:p>
            <a:pPr>
              <a:defRPr/>
            </a:pPr>
            <a:r>
              <a:rPr lang="en-US" altLang="ko-KR"/>
              <a:t>page </a:t>
            </a:r>
            <a:fld id="{C77A59D6-6D8A-4419-AA9E-5A3EC534CE24}" type="slidenum">
              <a:rPr lang="ko-KR" altLang="en-US"/>
              <a:pPr>
                <a:defRPr/>
              </a:pPr>
              <a:t>‹#›</a:t>
            </a:fld>
            <a:endParaRPr lang="ko-KR" altLang="en-US"/>
          </a:p>
        </p:txBody>
      </p:sp>
      <p:sp>
        <p:nvSpPr>
          <p:cNvPr id="11" name="텍스트 개체 틀 10"/>
          <p:cNvSpPr>
            <a:spLocks noGrp="1"/>
          </p:cNvSpPr>
          <p:nvPr>
            <p:ph type="body" sz="quarter" idx="13"/>
          </p:nvPr>
        </p:nvSpPr>
        <p:spPr>
          <a:xfrm>
            <a:off x="304800" y="6282055"/>
            <a:ext cx="8839200" cy="309563"/>
          </a:xfrm>
        </p:spPr>
        <p:txBody>
          <a:bodyPr anchor="ctr"/>
          <a:lstStyle>
            <a:lvl1pPr marL="0" indent="0" algn="r" rtl="0" eaLnBrk="0" fontAlgn="base" hangingPunct="0">
              <a:spcBef>
                <a:spcPct val="0"/>
              </a:spcBef>
              <a:spcAft>
                <a:spcPct val="0"/>
              </a:spcAft>
              <a:buFontTx/>
              <a:buNone/>
              <a:defRPr lang="ko-KR" altLang="en-US" sz="1400" b="0" kern="1200" dirty="0">
                <a:solidFill>
                  <a:schemeClr val="tx1"/>
                </a:solidFill>
                <a:latin typeface="Arial" panose="020B0604020202020204" pitchFamily="34" charset="0"/>
                <a:ea typeface="ＭＳ Ｐゴシック" panose="020B0600070205080204" pitchFamily="34" charset="-128"/>
                <a:cs typeface="+mn-cs"/>
              </a:defRPr>
            </a:lvl1pPr>
          </a:lstStyle>
          <a:p>
            <a:pPr lvl="0"/>
            <a:r>
              <a:rPr lang="ko-KR" altLang="en-US" dirty="0" smtClean="0"/>
              <a:t>마스터 텍스트 스타일을 편집합니다</a:t>
            </a:r>
            <a:endParaRPr lang="ko-KR" altLang="en-US" dirty="0"/>
          </a:p>
        </p:txBody>
      </p:sp>
    </p:spTree>
    <p:extLst>
      <p:ext uri="{BB962C8B-B14F-4D97-AF65-F5344CB8AC3E}">
        <p14:creationId xmlns:p14="http://schemas.microsoft.com/office/powerpoint/2010/main" val="88367818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제목 및 내용">
    <p:spTree>
      <p:nvGrpSpPr>
        <p:cNvPr id="1" name=""/>
        <p:cNvGrpSpPr/>
        <p:nvPr/>
      </p:nvGrpSpPr>
      <p:grpSpPr>
        <a:xfrm>
          <a:off x="0" y="0"/>
          <a:ext cx="0" cy="0"/>
          <a:chOff x="0" y="0"/>
          <a:chExt cx="0" cy="0"/>
        </a:xfrm>
      </p:grpSpPr>
      <p:sp>
        <p:nvSpPr>
          <p:cNvPr id="5" name="바닥글 개체 틀 4"/>
          <p:cNvSpPr txBox="1">
            <a:spLocks/>
          </p:cNvSpPr>
          <p:nvPr userDrawn="1"/>
        </p:nvSpPr>
        <p:spPr>
          <a:xfrm>
            <a:off x="0" y="6635750"/>
            <a:ext cx="3086100" cy="225425"/>
          </a:xfrm>
          <a:prstGeom prst="rect">
            <a:avLst/>
          </a:prstGeom>
        </p:spPr>
        <p:txBody>
          <a:bodyPr anchor="ctr"/>
          <a:lstStyle>
            <a:defPPr>
              <a:defRPr lang="en-US"/>
            </a:defPPr>
            <a:lvl1pPr algn="ctr" rtl="0" eaLnBrk="0" fontAlgn="base" hangingPunct="0">
              <a:spcBef>
                <a:spcPct val="0"/>
              </a:spcBef>
              <a:spcAft>
                <a:spcPct val="0"/>
              </a:spcAft>
              <a:defRPr sz="1200" b="1" kern="1200">
                <a:solidFill>
                  <a:srgbClr val="C00000"/>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1"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1"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1"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1"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ltLang="ko-KR" dirty="0" smtClean="0">
                <a:solidFill>
                  <a:schemeClr val="bg1"/>
                </a:solidFill>
                <a:latin typeface="+mj-lt"/>
              </a:rPr>
              <a:t>Statistical genetics</a:t>
            </a:r>
            <a:endParaRPr lang="ko-KR" altLang="en-US" dirty="0">
              <a:solidFill>
                <a:schemeClr val="bg1"/>
              </a:solidFill>
              <a:latin typeface="+mj-lt"/>
            </a:endParaRPr>
          </a:p>
        </p:txBody>
      </p:sp>
      <p:sp>
        <p:nvSpPr>
          <p:cNvPr id="6" name="날짜 개체 틀 9"/>
          <p:cNvSpPr>
            <a:spLocks noGrp="1"/>
          </p:cNvSpPr>
          <p:nvPr>
            <p:ph type="dt" sz="half" idx="10"/>
          </p:nvPr>
        </p:nvSpPr>
        <p:spPr/>
        <p:txBody>
          <a:bodyPr/>
          <a:lstStyle>
            <a:lvl1pPr>
              <a:defRPr/>
            </a:lvl1pPr>
          </a:lstStyle>
          <a:p>
            <a:pPr>
              <a:defRPr/>
            </a:pPr>
            <a:fld id="{038AE4C1-E5CA-4658-8488-2E28C2CC545C}" type="datetime1">
              <a:rPr lang="ko-KR" altLang="en-US"/>
              <a:pPr>
                <a:defRPr/>
              </a:pPr>
              <a:t>2019-01-25</a:t>
            </a:fld>
            <a:endParaRPr lang="ko-KR" altLang="en-US" dirty="0"/>
          </a:p>
        </p:txBody>
      </p:sp>
      <p:sp>
        <p:nvSpPr>
          <p:cNvPr id="7" name="바닥글 개체 틀 10"/>
          <p:cNvSpPr>
            <a:spLocks noGrp="1"/>
          </p:cNvSpPr>
          <p:nvPr>
            <p:ph type="ftr" sz="quarter" idx="11"/>
          </p:nvPr>
        </p:nvSpPr>
        <p:spPr/>
        <p:txBody>
          <a:bodyPr/>
          <a:lstStyle>
            <a:lvl1pPr>
              <a:defRPr/>
            </a:lvl1pPr>
          </a:lstStyle>
          <a:p>
            <a:pPr>
              <a:defRPr/>
            </a:pPr>
            <a:r>
              <a:rPr lang="en-US" altLang="ko-KR" dirty="0" smtClean="0"/>
              <a:t>PNU-winter-workshop-2019</a:t>
            </a:r>
            <a:endParaRPr lang="ko-KR" altLang="en-US" dirty="0"/>
          </a:p>
        </p:txBody>
      </p:sp>
      <p:sp>
        <p:nvSpPr>
          <p:cNvPr id="8" name="슬라이드 번호 개체 틀 11"/>
          <p:cNvSpPr>
            <a:spLocks noGrp="1"/>
          </p:cNvSpPr>
          <p:nvPr>
            <p:ph type="sldNum" sz="quarter" idx="12"/>
          </p:nvPr>
        </p:nvSpPr>
        <p:spPr/>
        <p:txBody>
          <a:bodyPr/>
          <a:lstStyle>
            <a:lvl1pPr>
              <a:defRPr/>
            </a:lvl1pPr>
          </a:lstStyle>
          <a:p>
            <a:pPr>
              <a:defRPr/>
            </a:pPr>
            <a:r>
              <a:rPr lang="en-US" altLang="ko-KR"/>
              <a:t>page </a:t>
            </a:r>
            <a:fld id="{C77A59D6-6D8A-4419-AA9E-5A3EC534CE24}" type="slidenum">
              <a:rPr lang="ko-KR" altLang="en-US"/>
              <a:pPr>
                <a:defRPr/>
              </a:pPr>
              <a:t>‹#›</a:t>
            </a:fld>
            <a:endParaRPr lang="ko-KR" altLang="en-US"/>
          </a:p>
        </p:txBody>
      </p:sp>
      <p:sp>
        <p:nvSpPr>
          <p:cNvPr id="11" name="텍스트 개체 틀 10"/>
          <p:cNvSpPr>
            <a:spLocks noGrp="1"/>
          </p:cNvSpPr>
          <p:nvPr>
            <p:ph type="body" sz="quarter" idx="13"/>
          </p:nvPr>
        </p:nvSpPr>
        <p:spPr>
          <a:xfrm>
            <a:off x="304800" y="6282055"/>
            <a:ext cx="8839200" cy="309563"/>
          </a:xfrm>
        </p:spPr>
        <p:txBody>
          <a:bodyPr anchor="ctr"/>
          <a:lstStyle>
            <a:lvl1pPr marL="0" indent="0" algn="r" rtl="0" eaLnBrk="0" fontAlgn="base" hangingPunct="0">
              <a:spcBef>
                <a:spcPct val="0"/>
              </a:spcBef>
              <a:spcAft>
                <a:spcPct val="0"/>
              </a:spcAft>
              <a:buFontTx/>
              <a:buNone/>
              <a:defRPr lang="ko-KR" altLang="en-US" sz="1400" b="0" kern="1200" dirty="0">
                <a:solidFill>
                  <a:schemeClr val="tx1"/>
                </a:solidFill>
                <a:latin typeface="Arial" panose="020B0604020202020204" pitchFamily="34" charset="0"/>
                <a:ea typeface="ＭＳ Ｐゴシック" panose="020B0600070205080204" pitchFamily="34" charset="-128"/>
                <a:cs typeface="+mn-cs"/>
              </a:defRPr>
            </a:lvl1pPr>
          </a:lstStyle>
          <a:p>
            <a:pPr lvl="0"/>
            <a:r>
              <a:rPr lang="ko-KR" altLang="en-US" dirty="0" smtClean="0"/>
              <a:t>마스터 텍스트 스타일을 편집합니다</a:t>
            </a:r>
            <a:endParaRPr lang="ko-KR" altLang="en-US" dirty="0"/>
          </a:p>
        </p:txBody>
      </p:sp>
      <p:sp>
        <p:nvSpPr>
          <p:cNvPr id="12" name="텍스트 개체 틀 11"/>
          <p:cNvSpPr>
            <a:spLocks noGrp="1"/>
          </p:cNvSpPr>
          <p:nvPr>
            <p:ph type="body" sz="quarter" idx="15"/>
          </p:nvPr>
        </p:nvSpPr>
        <p:spPr>
          <a:xfrm>
            <a:off x="234315" y="5257800"/>
            <a:ext cx="8675370" cy="411004"/>
          </a:xfrm>
          <a:prstGeom prst="roundRect">
            <a:avLst>
              <a:gd name="adj" fmla="val 10185"/>
            </a:avLst>
          </a:prstGeom>
          <a:solidFill>
            <a:schemeClr val="bg1">
              <a:lumMod val="95000"/>
            </a:schemeClr>
          </a:solidFill>
          <a:ln w="19050">
            <a:solidFill>
              <a:schemeClr val="bg2">
                <a:lumMod val="90000"/>
              </a:schemeClr>
            </a:solidFill>
          </a:ln>
          <a:effectLst>
            <a:softEdge rad="0"/>
          </a:effectLst>
        </p:spPr>
        <p:txBody>
          <a:bodyPr anchor="ctr"/>
          <a:lstStyle>
            <a:lvl1pPr marL="0" indent="0">
              <a:buFontTx/>
              <a:buNone/>
              <a:defRPr sz="1200"/>
            </a:lvl1pPr>
            <a:lvl2pPr>
              <a:defRPr sz="1400"/>
            </a:lvl2pPr>
            <a:lvl3pPr>
              <a:defRPr sz="1200"/>
            </a:lvl3pPr>
            <a:lvl4pPr>
              <a:defRPr sz="1100"/>
            </a:lvl4pPr>
            <a:lvl5pPr>
              <a:defRPr sz="1100"/>
            </a:lvl5pPr>
          </a:lstStyle>
          <a:p>
            <a:pPr lvl="0"/>
            <a:endParaRPr lang="ko-KR" altLang="en-US" dirty="0"/>
          </a:p>
        </p:txBody>
      </p:sp>
      <p:sp>
        <p:nvSpPr>
          <p:cNvPr id="13" name="직사각형 14"/>
          <p:cNvSpPr>
            <a:spLocks noChangeArrowheads="1"/>
          </p:cNvSpPr>
          <p:nvPr userDrawn="1"/>
        </p:nvSpPr>
        <p:spPr bwMode="auto">
          <a:xfrm>
            <a:off x="0" y="204788"/>
            <a:ext cx="9144000" cy="656858"/>
          </a:xfrm>
          <a:prstGeom prst="rect">
            <a:avLst/>
          </a:prstGeom>
          <a:solidFill>
            <a:srgbClr val="EBEBEB"/>
          </a:solidFill>
          <a:ln w="9525" algn="ctr">
            <a:solidFill>
              <a:srgbClr val="EBEBEB"/>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ko-KR" altLang="en-US" smtClean="0"/>
          </a:p>
        </p:txBody>
      </p:sp>
      <p:sp>
        <p:nvSpPr>
          <p:cNvPr id="14" name="제목 8"/>
          <p:cNvSpPr>
            <a:spLocks noGrp="1"/>
          </p:cNvSpPr>
          <p:nvPr>
            <p:ph type="title"/>
          </p:nvPr>
        </p:nvSpPr>
        <p:spPr>
          <a:xfrm>
            <a:off x="0" y="201613"/>
            <a:ext cx="9144000" cy="636587"/>
          </a:xfrm>
        </p:spPr>
        <p:txBody>
          <a:bodyPr tIns="126000" anchor="t"/>
          <a:lstStyle>
            <a:lvl1pPr>
              <a:defRPr sz="3200"/>
            </a:lvl1pPr>
          </a:lstStyle>
          <a:p>
            <a:r>
              <a:rPr lang="ko-KR" altLang="en-US" dirty="0" smtClean="0"/>
              <a:t>마스터 제목 스타일 편집</a:t>
            </a:r>
            <a:endParaRPr lang="ko-KR" altLang="en-US" dirty="0"/>
          </a:p>
        </p:txBody>
      </p:sp>
      <p:sp>
        <p:nvSpPr>
          <p:cNvPr id="15" name="내용 개체 틀 2"/>
          <p:cNvSpPr>
            <a:spLocks noGrp="1"/>
          </p:cNvSpPr>
          <p:nvPr>
            <p:ph idx="1"/>
          </p:nvPr>
        </p:nvSpPr>
        <p:spPr>
          <a:xfrm>
            <a:off x="234315" y="1106622"/>
            <a:ext cx="8675370" cy="3537927"/>
          </a:xfrm>
        </p:spPr>
        <p:txBody>
          <a:bodyPr/>
          <a:lstStyle>
            <a:lvl1pPr>
              <a:lnSpc>
                <a:spcPct val="150000"/>
              </a:lnSpc>
              <a:defRPr sz="20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Tree>
    <p:extLst>
      <p:ext uri="{BB962C8B-B14F-4D97-AF65-F5344CB8AC3E}">
        <p14:creationId xmlns:p14="http://schemas.microsoft.com/office/powerpoint/2010/main" val="19300432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219200" y="2590800"/>
            <a:ext cx="6705600" cy="908688"/>
          </a:xfrm>
          <a:prstGeom prst="rect">
            <a:avLst/>
          </a:prstGeom>
          <a:effectLst/>
        </p:spPr>
        <p:txBody>
          <a:bodyPr>
            <a:normAutofit/>
          </a:bodyPr>
          <a:lstStyle>
            <a:lvl1pPr algn="ctr">
              <a:defRPr sz="3600" b="1">
                <a:solidFill>
                  <a:schemeClr val="tx1"/>
                </a:solidFill>
                <a:effectLst>
                  <a:reflection blurRad="6350" stA="20000" endPos="90000" dist="88900" dir="5400000" sy="-100000" algn="bl" rotWithShape="0"/>
                </a:effectLst>
              </a:defRPr>
            </a:lvl1pPr>
          </a:lstStyle>
          <a:p>
            <a:r>
              <a:rPr lang="ko-KR" altLang="en-US" dirty="0" smtClean="0"/>
              <a:t>마스터 제목 스타일 편집</a:t>
            </a:r>
            <a:endParaRPr lang="ko-KR" altLang="en-US" dirty="0"/>
          </a:p>
        </p:txBody>
      </p:sp>
      <p:sp>
        <p:nvSpPr>
          <p:cNvPr id="3" name="바닥글 개체 틀 4"/>
          <p:cNvSpPr txBox="1">
            <a:spLocks/>
          </p:cNvSpPr>
          <p:nvPr userDrawn="1"/>
        </p:nvSpPr>
        <p:spPr>
          <a:xfrm>
            <a:off x="0" y="6635750"/>
            <a:ext cx="3086100" cy="225425"/>
          </a:xfrm>
          <a:prstGeom prst="rect">
            <a:avLst/>
          </a:prstGeom>
        </p:spPr>
        <p:txBody>
          <a:bodyPr anchor="ctr"/>
          <a:lstStyle>
            <a:defPPr>
              <a:defRPr lang="en-US"/>
            </a:defPPr>
            <a:lvl1pPr algn="ctr" rtl="0" eaLnBrk="0" fontAlgn="base" hangingPunct="0">
              <a:spcBef>
                <a:spcPct val="0"/>
              </a:spcBef>
              <a:spcAft>
                <a:spcPct val="0"/>
              </a:spcAft>
              <a:defRPr sz="1200" b="1" kern="1200">
                <a:solidFill>
                  <a:srgbClr val="C00000"/>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1"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1"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1"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1"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ltLang="ko-KR" dirty="0" smtClean="0">
                <a:solidFill>
                  <a:schemeClr val="bg1"/>
                </a:solidFill>
                <a:latin typeface="+mj-lt"/>
              </a:rPr>
              <a:t>Statistical genetics</a:t>
            </a:r>
            <a:endParaRPr lang="ko-KR" altLang="en-US" dirty="0">
              <a:solidFill>
                <a:schemeClr val="bg1"/>
              </a:solidFill>
              <a:latin typeface="+mj-lt"/>
            </a:endParaRPr>
          </a:p>
        </p:txBody>
      </p:sp>
      <p:sp>
        <p:nvSpPr>
          <p:cNvPr id="4" name="날짜 개체 틀 9"/>
          <p:cNvSpPr>
            <a:spLocks noGrp="1"/>
          </p:cNvSpPr>
          <p:nvPr>
            <p:ph type="dt" sz="half" idx="10"/>
          </p:nvPr>
        </p:nvSpPr>
        <p:spPr>
          <a:xfrm>
            <a:off x="5791200" y="6635750"/>
            <a:ext cx="3028950" cy="222250"/>
          </a:xfrm>
        </p:spPr>
        <p:txBody>
          <a:bodyPr/>
          <a:lstStyle>
            <a:lvl1pPr>
              <a:defRPr/>
            </a:lvl1pPr>
          </a:lstStyle>
          <a:p>
            <a:pPr>
              <a:defRPr/>
            </a:pPr>
            <a:fld id="{038AE4C1-E5CA-4658-8488-2E28C2CC545C}" type="datetime1">
              <a:rPr lang="ko-KR" altLang="en-US"/>
              <a:pPr>
                <a:defRPr/>
              </a:pPr>
              <a:t>2019-01-25</a:t>
            </a:fld>
            <a:endParaRPr lang="ko-KR" altLang="en-US" dirty="0"/>
          </a:p>
        </p:txBody>
      </p:sp>
      <p:sp>
        <p:nvSpPr>
          <p:cNvPr id="5" name="바닥글 개체 틀 10"/>
          <p:cNvSpPr>
            <a:spLocks noGrp="1"/>
          </p:cNvSpPr>
          <p:nvPr>
            <p:ph type="ftr" sz="quarter" idx="11"/>
          </p:nvPr>
        </p:nvSpPr>
        <p:spPr>
          <a:xfrm>
            <a:off x="3028950" y="6635750"/>
            <a:ext cx="3086100" cy="225425"/>
          </a:xfrm>
        </p:spPr>
        <p:txBody>
          <a:bodyPr/>
          <a:lstStyle>
            <a:lvl1pPr>
              <a:defRPr/>
            </a:lvl1pPr>
          </a:lstStyle>
          <a:p>
            <a:pPr>
              <a:defRPr/>
            </a:pPr>
            <a:r>
              <a:rPr lang="en-US" altLang="ko-KR" dirty="0" smtClean="0"/>
              <a:t>PNU-winter-workshop-2019</a:t>
            </a:r>
            <a:endParaRPr lang="ko-KR" altLang="en-US" dirty="0"/>
          </a:p>
        </p:txBody>
      </p:sp>
      <p:sp>
        <p:nvSpPr>
          <p:cNvPr id="6" name="슬라이드 번호 개체 틀 11"/>
          <p:cNvSpPr>
            <a:spLocks noGrp="1"/>
          </p:cNvSpPr>
          <p:nvPr>
            <p:ph type="sldNum" sz="quarter" idx="12"/>
          </p:nvPr>
        </p:nvSpPr>
        <p:spPr>
          <a:xfrm>
            <a:off x="7086600" y="6635750"/>
            <a:ext cx="2057400" cy="222250"/>
          </a:xfrm>
        </p:spPr>
        <p:txBody>
          <a:bodyPr/>
          <a:lstStyle>
            <a:lvl1pPr>
              <a:defRPr/>
            </a:lvl1pPr>
          </a:lstStyle>
          <a:p>
            <a:pPr>
              <a:defRPr/>
            </a:pPr>
            <a:r>
              <a:rPr lang="en-US" altLang="ko-KR"/>
              <a:t>page </a:t>
            </a:r>
            <a:fld id="{C77A59D6-6D8A-4419-AA9E-5A3EC534CE24}" type="slidenum">
              <a:rPr lang="ko-KR" altLang="en-US"/>
              <a:pPr>
                <a:defRPr/>
              </a:pPr>
              <a:t>‹#›</a:t>
            </a:fld>
            <a:endParaRPr lang="ko-KR" altLang="en-US"/>
          </a:p>
        </p:txBody>
      </p:sp>
    </p:spTree>
    <p:extLst>
      <p:ext uri="{BB962C8B-B14F-4D97-AF65-F5344CB8AC3E}">
        <p14:creationId xmlns:p14="http://schemas.microsoft.com/office/powerpoint/2010/main" val="158587531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직사각형 13"/>
          <p:cNvSpPr>
            <a:spLocks noChangeArrowheads="1"/>
          </p:cNvSpPr>
          <p:nvPr userDrawn="1"/>
        </p:nvSpPr>
        <p:spPr bwMode="auto">
          <a:xfrm>
            <a:off x="3028950" y="6637338"/>
            <a:ext cx="3086100" cy="220662"/>
          </a:xfrm>
          <a:prstGeom prst="rect">
            <a:avLst/>
          </a:prstGeom>
          <a:solidFill>
            <a:srgbClr val="EAEAEA"/>
          </a:solidFill>
          <a:ln w="9525" algn="ctr">
            <a:solidFill>
              <a:srgbClr val="EAEAEA"/>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ko-KR" altLang="en-US" smtClean="0"/>
          </a:p>
        </p:txBody>
      </p:sp>
      <p:sp>
        <p:nvSpPr>
          <p:cNvPr id="1027" name="텍스트 개체 틀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
        <p:nvSpPr>
          <p:cNvPr id="1028" name="직사각형 6"/>
          <p:cNvSpPr>
            <a:spLocks noChangeArrowheads="1"/>
          </p:cNvSpPr>
          <p:nvPr userDrawn="1"/>
        </p:nvSpPr>
        <p:spPr bwMode="auto">
          <a:xfrm>
            <a:off x="4572000" y="0"/>
            <a:ext cx="4572000" cy="201613"/>
          </a:xfrm>
          <a:prstGeom prst="rect">
            <a:avLst/>
          </a:prstGeom>
          <a:solidFill>
            <a:srgbClr val="CCCCCC"/>
          </a:solidFill>
          <a:ln w="9525" algn="ctr">
            <a:solidFill>
              <a:srgbClr val="CCCCCC"/>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ko-KR" altLang="en-US" smtClean="0"/>
          </a:p>
        </p:txBody>
      </p:sp>
      <p:sp>
        <p:nvSpPr>
          <p:cNvPr id="1029" name="직사각형 7"/>
          <p:cNvSpPr>
            <a:spLocks noChangeArrowheads="1"/>
          </p:cNvSpPr>
          <p:nvPr userDrawn="1"/>
        </p:nvSpPr>
        <p:spPr bwMode="auto">
          <a:xfrm>
            <a:off x="0" y="0"/>
            <a:ext cx="4572000" cy="201613"/>
          </a:xfrm>
          <a:prstGeom prst="rect">
            <a:avLst/>
          </a:prstGeom>
          <a:solidFill>
            <a:srgbClr val="C00000"/>
          </a:solidFill>
          <a:ln w="9525" algn="ctr">
            <a:solidFill>
              <a:srgbClr val="C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ko-KR" altLang="en-US" smtClean="0"/>
          </a:p>
        </p:txBody>
      </p:sp>
      <p:sp>
        <p:nvSpPr>
          <p:cNvPr id="1030" name="직사각형 11"/>
          <p:cNvSpPr>
            <a:spLocks noChangeArrowheads="1"/>
          </p:cNvSpPr>
          <p:nvPr userDrawn="1"/>
        </p:nvSpPr>
        <p:spPr bwMode="auto">
          <a:xfrm>
            <a:off x="6115050" y="6635750"/>
            <a:ext cx="3028950" cy="222250"/>
          </a:xfrm>
          <a:prstGeom prst="rect">
            <a:avLst/>
          </a:prstGeom>
          <a:solidFill>
            <a:srgbClr val="CCCCCC"/>
          </a:solidFill>
          <a:ln w="9525" algn="ctr">
            <a:solidFill>
              <a:srgbClr val="CCCCCC"/>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ko-KR" altLang="en-US" smtClean="0"/>
          </a:p>
        </p:txBody>
      </p:sp>
      <p:sp>
        <p:nvSpPr>
          <p:cNvPr id="1031" name="직사각형 12"/>
          <p:cNvSpPr>
            <a:spLocks noChangeArrowheads="1"/>
          </p:cNvSpPr>
          <p:nvPr userDrawn="1"/>
        </p:nvSpPr>
        <p:spPr bwMode="auto">
          <a:xfrm>
            <a:off x="0" y="6635750"/>
            <a:ext cx="3028950" cy="222250"/>
          </a:xfrm>
          <a:prstGeom prst="rect">
            <a:avLst/>
          </a:prstGeom>
          <a:solidFill>
            <a:srgbClr val="C00000"/>
          </a:solidFill>
          <a:ln w="9525" algn="ctr">
            <a:solidFill>
              <a:srgbClr val="C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ko-KR" altLang="en-US" smtClean="0"/>
          </a:p>
        </p:txBody>
      </p:sp>
      <p:sp>
        <p:nvSpPr>
          <p:cNvPr id="4" name="날짜 개체 틀 3"/>
          <p:cNvSpPr>
            <a:spLocks noGrp="1"/>
          </p:cNvSpPr>
          <p:nvPr>
            <p:ph type="dt" sz="half" idx="2"/>
          </p:nvPr>
        </p:nvSpPr>
        <p:spPr>
          <a:xfrm>
            <a:off x="5791200" y="6635750"/>
            <a:ext cx="3028950" cy="222250"/>
          </a:xfrm>
          <a:prstGeom prst="rect">
            <a:avLst/>
          </a:prstGeom>
        </p:spPr>
        <p:txBody>
          <a:bodyPr vert="horz" lIns="91440" tIns="45720" rIns="91440" bIns="45720" rtlCol="0" anchor="ctr"/>
          <a:lstStyle>
            <a:lvl1pPr algn="ctr">
              <a:defRPr sz="1200" b="0" smtClean="0">
                <a:solidFill>
                  <a:srgbClr val="C00000"/>
                </a:solidFill>
              </a:defRPr>
            </a:lvl1pPr>
          </a:lstStyle>
          <a:p>
            <a:pPr>
              <a:defRPr/>
            </a:pPr>
            <a:fld id="{75B9B025-EAC0-4874-91A3-A4DA47AA54D3}" type="datetime1">
              <a:rPr lang="ko-KR" altLang="en-US"/>
              <a:pPr>
                <a:defRPr/>
              </a:pPr>
              <a:t>2019-01-25</a:t>
            </a:fld>
            <a:endParaRPr lang="ko-KR" altLang="en-US" dirty="0"/>
          </a:p>
        </p:txBody>
      </p:sp>
      <p:sp>
        <p:nvSpPr>
          <p:cNvPr id="5" name="바닥글 개체 틀 4"/>
          <p:cNvSpPr>
            <a:spLocks noGrp="1"/>
          </p:cNvSpPr>
          <p:nvPr>
            <p:ph type="ftr" sz="quarter" idx="3"/>
          </p:nvPr>
        </p:nvSpPr>
        <p:spPr>
          <a:xfrm>
            <a:off x="3028950" y="6635750"/>
            <a:ext cx="3086100" cy="225425"/>
          </a:xfrm>
          <a:prstGeom prst="rect">
            <a:avLst/>
          </a:prstGeom>
        </p:spPr>
        <p:txBody>
          <a:bodyPr vert="horz" lIns="91440" tIns="45720" rIns="91440" bIns="45720" rtlCol="0" anchor="ctr"/>
          <a:lstStyle>
            <a:lvl1pPr algn="ctr">
              <a:defRPr sz="1200" b="1" dirty="0" smtClean="0">
                <a:solidFill>
                  <a:srgbClr val="C00000"/>
                </a:solidFill>
                <a:latin typeface="+mj-lt"/>
              </a:defRPr>
            </a:lvl1pPr>
          </a:lstStyle>
          <a:p>
            <a:pPr>
              <a:defRPr/>
            </a:pPr>
            <a:r>
              <a:rPr lang="en-US" altLang="ko-KR" dirty="0" smtClean="0"/>
              <a:t>Genetics in PNU-winter-workshop-2019</a:t>
            </a:r>
            <a:endParaRPr lang="ko-KR" altLang="en-US" dirty="0"/>
          </a:p>
        </p:txBody>
      </p:sp>
      <p:sp>
        <p:nvSpPr>
          <p:cNvPr id="6" name="슬라이드 번호 개체 틀 5"/>
          <p:cNvSpPr>
            <a:spLocks noGrp="1"/>
          </p:cNvSpPr>
          <p:nvPr>
            <p:ph type="sldNum" sz="quarter" idx="4"/>
          </p:nvPr>
        </p:nvSpPr>
        <p:spPr>
          <a:xfrm>
            <a:off x="7086600" y="6635750"/>
            <a:ext cx="2057400" cy="222250"/>
          </a:xfrm>
          <a:prstGeom prst="rect">
            <a:avLst/>
          </a:prstGeom>
        </p:spPr>
        <p:txBody>
          <a:bodyPr vert="horz" lIns="91440" tIns="45720" rIns="91440" bIns="45720" rtlCol="0" anchor="b"/>
          <a:lstStyle>
            <a:lvl1pPr algn="r">
              <a:defRPr sz="1200" b="0" dirty="0" smtClean="0">
                <a:solidFill>
                  <a:srgbClr val="C00000"/>
                </a:solidFill>
              </a:defRPr>
            </a:lvl1pPr>
          </a:lstStyle>
          <a:p>
            <a:pPr>
              <a:defRPr/>
            </a:pPr>
            <a:r>
              <a:rPr lang="en-US" altLang="ko-KR"/>
              <a:t>page </a:t>
            </a:r>
            <a:fld id="{1D76FB86-5AA2-410F-9614-C8A0F535EF5F}" type="slidenum">
              <a:rPr lang="ko-KR" altLang="en-US"/>
              <a:pPr>
                <a:defRPr/>
              </a:pPr>
              <a:t>‹#›</a:t>
            </a:fld>
            <a:endParaRPr lang="ko-KR" altLang="en-US"/>
          </a:p>
        </p:txBody>
      </p:sp>
      <p:sp>
        <p:nvSpPr>
          <p:cNvPr id="1035" name="제목 개체 틀 18"/>
          <p:cNvSpPr>
            <a:spLocks noGrp="1"/>
          </p:cNvSpPr>
          <p:nvPr>
            <p:ph type="title"/>
          </p:nvPr>
        </p:nvSpPr>
        <p:spPr bwMode="auto">
          <a:xfrm>
            <a:off x="0" y="201613"/>
            <a:ext cx="9144000"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Tree>
  </p:cSld>
  <p:clrMap bg1="lt1" tx1="dk1" bg2="lt2" tx2="dk2" accent1="accent1" accent2="accent2" accent3="accent3" accent4="accent4" accent5="accent5" accent6="accent6" hlink="hlink" folHlink="folHlink"/>
  <p:sldLayoutIdLst>
    <p:sldLayoutId id="2147483760" r:id="rId1"/>
    <p:sldLayoutId id="2147483761" r:id="rId2"/>
    <p:sldLayoutId id="2147483763" r:id="rId3"/>
    <p:sldLayoutId id="2147483762" r:id="rId4"/>
  </p:sldLayoutIdLst>
  <p:timing>
    <p:tnLst>
      <p:par>
        <p:cTn id="1" dur="indefinite" restart="never" nodeType="tmRoot"/>
      </p:par>
    </p:tnLst>
  </p:timing>
  <p:hf hdr="0"/>
  <p:txStyles>
    <p:titleStyle>
      <a:lvl1pPr marL="142875" algn="l" rtl="0" eaLnBrk="0" fontAlgn="base" latinLnBrk="1" hangingPunct="0">
        <a:lnSpc>
          <a:spcPct val="90000"/>
        </a:lnSpc>
        <a:spcBef>
          <a:spcPct val="0"/>
        </a:spcBef>
        <a:spcAft>
          <a:spcPct val="0"/>
        </a:spcAft>
        <a:defRPr lang="ko-KR" altLang="en-US" sz="4000" kern="1200" dirty="0">
          <a:solidFill>
            <a:srgbClr val="C00000"/>
          </a:solidFill>
          <a:latin typeface="+mj-lt"/>
          <a:ea typeface="+mj-ea"/>
          <a:cs typeface="+mj-cs"/>
        </a:defRPr>
      </a:lvl1pPr>
      <a:lvl2pPr marL="142875" algn="l" rtl="0" eaLnBrk="0" fontAlgn="base" latinLnBrk="1" hangingPunct="0">
        <a:lnSpc>
          <a:spcPct val="90000"/>
        </a:lnSpc>
        <a:spcBef>
          <a:spcPct val="0"/>
        </a:spcBef>
        <a:spcAft>
          <a:spcPct val="0"/>
        </a:spcAft>
        <a:defRPr sz="4000">
          <a:solidFill>
            <a:srgbClr val="C00000"/>
          </a:solidFill>
          <a:latin typeface="맑은 고딕" panose="020B0503020000020004" pitchFamily="50" charset="-127"/>
        </a:defRPr>
      </a:lvl2pPr>
      <a:lvl3pPr marL="142875" algn="l" rtl="0" eaLnBrk="0" fontAlgn="base" latinLnBrk="1" hangingPunct="0">
        <a:lnSpc>
          <a:spcPct val="90000"/>
        </a:lnSpc>
        <a:spcBef>
          <a:spcPct val="0"/>
        </a:spcBef>
        <a:spcAft>
          <a:spcPct val="0"/>
        </a:spcAft>
        <a:defRPr sz="4000">
          <a:solidFill>
            <a:srgbClr val="C00000"/>
          </a:solidFill>
          <a:latin typeface="맑은 고딕" panose="020B0503020000020004" pitchFamily="50" charset="-127"/>
        </a:defRPr>
      </a:lvl3pPr>
      <a:lvl4pPr marL="142875" algn="l" rtl="0" eaLnBrk="0" fontAlgn="base" latinLnBrk="1" hangingPunct="0">
        <a:lnSpc>
          <a:spcPct val="90000"/>
        </a:lnSpc>
        <a:spcBef>
          <a:spcPct val="0"/>
        </a:spcBef>
        <a:spcAft>
          <a:spcPct val="0"/>
        </a:spcAft>
        <a:defRPr sz="4000">
          <a:solidFill>
            <a:srgbClr val="C00000"/>
          </a:solidFill>
          <a:latin typeface="맑은 고딕" panose="020B0503020000020004" pitchFamily="50" charset="-127"/>
        </a:defRPr>
      </a:lvl4pPr>
      <a:lvl5pPr marL="142875" algn="l" rtl="0" eaLnBrk="0" fontAlgn="base" latinLnBrk="1" hangingPunct="0">
        <a:lnSpc>
          <a:spcPct val="90000"/>
        </a:lnSpc>
        <a:spcBef>
          <a:spcPct val="0"/>
        </a:spcBef>
        <a:spcAft>
          <a:spcPct val="0"/>
        </a:spcAft>
        <a:defRPr sz="4000">
          <a:solidFill>
            <a:srgbClr val="C00000"/>
          </a:solidFill>
          <a:latin typeface="맑은 고딕" panose="020B0503020000020004" pitchFamily="50" charset="-127"/>
        </a:defRPr>
      </a:lvl5pPr>
      <a:lvl6pPr marL="457200" algn="l" rtl="0" fontAlgn="base" latinLnBrk="1">
        <a:lnSpc>
          <a:spcPct val="90000"/>
        </a:lnSpc>
        <a:spcBef>
          <a:spcPct val="0"/>
        </a:spcBef>
        <a:spcAft>
          <a:spcPct val="0"/>
        </a:spcAft>
        <a:defRPr sz="4000">
          <a:solidFill>
            <a:srgbClr val="C00000"/>
          </a:solidFill>
          <a:latin typeface="맑은 고딕" panose="020B0503020000020004" pitchFamily="50" charset="-127"/>
        </a:defRPr>
      </a:lvl6pPr>
      <a:lvl7pPr marL="914400" algn="l" rtl="0" fontAlgn="base" latinLnBrk="1">
        <a:lnSpc>
          <a:spcPct val="90000"/>
        </a:lnSpc>
        <a:spcBef>
          <a:spcPct val="0"/>
        </a:spcBef>
        <a:spcAft>
          <a:spcPct val="0"/>
        </a:spcAft>
        <a:defRPr sz="4000">
          <a:solidFill>
            <a:srgbClr val="C00000"/>
          </a:solidFill>
          <a:latin typeface="맑은 고딕" panose="020B0503020000020004" pitchFamily="50" charset="-127"/>
        </a:defRPr>
      </a:lvl7pPr>
      <a:lvl8pPr marL="1371600" algn="l" rtl="0" fontAlgn="base" latinLnBrk="1">
        <a:lnSpc>
          <a:spcPct val="90000"/>
        </a:lnSpc>
        <a:spcBef>
          <a:spcPct val="0"/>
        </a:spcBef>
        <a:spcAft>
          <a:spcPct val="0"/>
        </a:spcAft>
        <a:defRPr sz="4000">
          <a:solidFill>
            <a:srgbClr val="C00000"/>
          </a:solidFill>
          <a:latin typeface="맑은 고딕" panose="020B0503020000020004" pitchFamily="50" charset="-127"/>
        </a:defRPr>
      </a:lvl8pPr>
      <a:lvl9pPr marL="1828800" algn="l" rtl="0" fontAlgn="base" latinLnBrk="1">
        <a:lnSpc>
          <a:spcPct val="90000"/>
        </a:lnSpc>
        <a:spcBef>
          <a:spcPct val="0"/>
        </a:spcBef>
        <a:spcAft>
          <a:spcPct val="0"/>
        </a:spcAft>
        <a:defRPr sz="4000">
          <a:solidFill>
            <a:srgbClr val="C00000"/>
          </a:solidFill>
          <a:latin typeface="맑은 고딕" panose="020B0503020000020004" pitchFamily="50" charset="-127"/>
        </a:defRPr>
      </a:lvl9pPr>
    </p:titleStyle>
    <p:bodyStyle>
      <a:lvl1pPr marL="228600" indent="-228600" algn="l" rtl="0" eaLnBrk="0" fontAlgn="base" latinLnBrk="1"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latinLnBrk="1"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latinLnBrk="1"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latinLnBrk="1"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latinLnBrk="1"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70.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020.png"/><Relationship Id="rId4" Type="http://schemas.openxmlformats.org/officeDocument/2006/relationships/image" Target="../media/image1010.png"/></Relationships>
</file>

<file path=ppt/slides/_rels/slide102.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image" Target="../media/image1040.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0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04.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35.emf"/><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52.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0.png"/></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170.png"/></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0.png"/><Relationship Id="rId1" Type="http://schemas.openxmlformats.org/officeDocument/2006/relationships/slideLayout" Target="../slideLayouts/slideLayout2.xml"/><Relationship Id="rId4" Type="http://schemas.microsoft.com/office/2007/relationships/hdphoto" Target="../media/hdphoto4.wdp"/></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30.png"/><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50.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50.png"/></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95.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2" Type="http://schemas.openxmlformats.org/officeDocument/2006/relationships/image" Target="../media/image94.png"/><Relationship Id="rId16" Type="http://schemas.openxmlformats.org/officeDocument/2006/relationships/image" Target="../media/image108.png"/><Relationship Id="rId20"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10" Type="http://schemas.openxmlformats.org/officeDocument/2006/relationships/image" Target="../media/image102.png"/><Relationship Id="rId19" Type="http://schemas.openxmlformats.org/officeDocument/2006/relationships/image" Target="../media/image111.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00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부제목 9"/>
          <p:cNvSpPr>
            <a:spLocks noGrp="1"/>
          </p:cNvSpPr>
          <p:nvPr>
            <p:ph type="subTitle" idx="1"/>
          </p:nvPr>
        </p:nvSpPr>
        <p:spPr>
          <a:xfrm>
            <a:off x="1143000" y="3276600"/>
            <a:ext cx="6858000" cy="1655763"/>
          </a:xfrm>
        </p:spPr>
        <p:txBody>
          <a:bodyPr/>
          <a:lstStyle/>
          <a:p>
            <a:pPr eaLnBrk="1" hangingPunct="1"/>
            <a:r>
              <a:rPr lang="en-US" altLang="ko-KR" smtClean="0"/>
              <a:t>Kipoong Kim, Hansong Lee</a:t>
            </a:r>
            <a:endParaRPr lang="en-US" altLang="ko-KR" dirty="0" smtClean="0"/>
          </a:p>
          <a:p>
            <a:pPr eaLnBrk="1" hangingPunct="1"/>
            <a:endParaRPr lang="en-US" altLang="ko-KR" dirty="0" smtClean="0"/>
          </a:p>
          <a:p>
            <a:pPr eaLnBrk="1" hangingPunct="1"/>
            <a:r>
              <a:rPr lang="en-US" altLang="ko-KR" dirty="0" smtClean="0"/>
              <a:t>January 2019</a:t>
            </a:r>
          </a:p>
        </p:txBody>
      </p:sp>
      <p:sp>
        <p:nvSpPr>
          <p:cNvPr id="6147" name="제목 8"/>
          <p:cNvSpPr>
            <a:spLocks noGrp="1"/>
          </p:cNvSpPr>
          <p:nvPr>
            <p:ph type="ctrTitle"/>
          </p:nvPr>
        </p:nvSpPr>
        <p:spPr>
          <a:xfrm>
            <a:off x="1219200" y="1871663"/>
            <a:ext cx="6705600" cy="908050"/>
          </a:xfrm>
        </p:spPr>
        <p:txBody>
          <a:bodyPr/>
          <a:lstStyle/>
          <a:p>
            <a:pPr eaLnBrk="1" hangingPunct="1"/>
            <a:r>
              <a:rPr lang="en-US" dirty="0" smtClean="0">
                <a:ea typeface="맑은 고딕" panose="020B0503020000020004" pitchFamily="50" charset="-127"/>
              </a:rPr>
              <a:t>Lectures for statistical </a:t>
            </a:r>
            <a:r>
              <a:rPr lang="en-US" dirty="0" smtClean="0">
                <a:ea typeface="맑은 고딕" panose="020B0503020000020004" pitchFamily="50" charset="-127"/>
              </a:rPr>
              <a:t>genetics </a:t>
            </a:r>
            <a:br>
              <a:rPr lang="en-US" dirty="0" smtClean="0">
                <a:ea typeface="맑은 고딕" panose="020B0503020000020004" pitchFamily="50" charset="-127"/>
              </a:rPr>
            </a:br>
            <a:r>
              <a:rPr lang="en-US" dirty="0" smtClean="0">
                <a:ea typeface="맑은 고딕" panose="020B0503020000020004" pitchFamily="50" charset="-127"/>
              </a:rPr>
              <a:t>in </a:t>
            </a:r>
            <a:r>
              <a:rPr lang="en-US" altLang="ko-KR" dirty="0"/>
              <a:t>PNU-winter-workshop-2019</a:t>
            </a:r>
            <a:endParaRPr dirty="0" smtClean="0">
              <a:ea typeface="맑은 고딕" panose="020B0503020000020004" pitchFamily="50" charset="-127"/>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a:t>MLM(mixed linear model)</a:t>
            </a:r>
            <a:br>
              <a:rPr lang="en-US" altLang="ko-KR" sz="2800" b="1"/>
            </a:br>
            <a:endParaRPr lang="ko-KR" altLang="en-US" sz="28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9</a:t>
            </a:fld>
            <a:endParaRPr lang="ko-KR" altLang="en-US"/>
          </a:p>
        </p:txBody>
      </p:sp>
      <mc:AlternateContent xmlns:mc="http://schemas.openxmlformats.org/markup-compatibility/2006" xmlns:a14="http://schemas.microsoft.com/office/drawing/2010/main">
        <mc:Choice Requires="a14">
          <p:sp>
            <p:nvSpPr>
              <p:cNvPr id="7" name="직사각형 6"/>
              <p:cNvSpPr/>
              <p:nvPr/>
            </p:nvSpPr>
            <p:spPr>
              <a:xfrm>
                <a:off x="723900" y="1143000"/>
                <a:ext cx="7696200" cy="4627164"/>
              </a:xfrm>
              <a:prstGeom prst="rect">
                <a:avLst/>
              </a:prstGeom>
            </p:spPr>
            <p:txBody>
              <a:bodyPr wrap="square">
                <a:spAutoFit/>
              </a:bodyPr>
              <a:lstStyle/>
              <a:p>
                <a:r>
                  <a:rPr lang="en-US" altLang="ko-KR" sz="1800"/>
                  <a:t>Among available statistical methods, the mixed linear model (MLM) has been the most flexible and powerful for controlling population structure and individual unequal relatedness (kinship), the two common causes of spurious associations.</a:t>
                </a:r>
              </a:p>
              <a:p>
                <a:endParaRPr lang="en-US" altLang="ko-KR" sz="1800"/>
              </a:p>
              <a:p>
                <a:endParaRPr lang="en-US" altLang="ko-KR" sz="1800"/>
              </a:p>
              <a:p>
                <a:endParaRPr lang="en-US" altLang="ko-KR" sz="1600" smtClean="0"/>
              </a:p>
              <a:p>
                <a:r>
                  <a:rPr lang="en-US" altLang="ko-KR" sz="1600" smtClean="0"/>
                  <a:t>- </a:t>
                </a:r>
                <a:r>
                  <a:rPr lang="en-US" altLang="ko-KR" sz="1600"/>
                  <a:t>assumption</a:t>
                </a:r>
              </a:p>
              <a:p>
                <a14:m>
                  <m:oMath xmlns:m="http://schemas.openxmlformats.org/officeDocument/2006/math">
                    <m:r>
                      <a:rPr lang="en-US" altLang="ko-KR" sz="1600" i="1">
                        <a:latin typeface="Cambria Math" panose="02040503050406030204" pitchFamily="18" charset="0"/>
                      </a:rPr>
                      <m:t>𝑉𝑎𝑟</m:t>
                    </m:r>
                    <m:d>
                      <m:dPr>
                        <m:ctrlPr>
                          <a:rPr lang="en-US" altLang="ko-KR" sz="1600" i="1">
                            <a:latin typeface="Cambria Math" panose="02040503050406030204" pitchFamily="18" charset="0"/>
                          </a:rPr>
                        </m:ctrlPr>
                      </m:dPr>
                      <m:e>
                        <m:eqArr>
                          <m:eqArrPr>
                            <m:ctrlPr>
                              <a:rPr lang="en-US" altLang="ko-KR" sz="1600" i="1">
                                <a:latin typeface="Cambria Math" panose="02040503050406030204" pitchFamily="18" charset="0"/>
                              </a:rPr>
                            </m:ctrlPr>
                          </m:eqArrPr>
                          <m:e>
                            <m:r>
                              <a:rPr lang="en-US" altLang="ko-KR" sz="1600" i="1">
                                <a:latin typeface="Cambria Math" panose="02040503050406030204" pitchFamily="18" charset="0"/>
                              </a:rPr>
                              <m:t>𝑢</m:t>
                            </m:r>
                          </m:e>
                          <m:e>
                            <m:r>
                              <a:rPr lang="en-US" altLang="ko-KR" sz="1600" i="1">
                                <a:latin typeface="Cambria Math" panose="02040503050406030204" pitchFamily="18" charset="0"/>
                              </a:rPr>
                              <m:t>𝑒</m:t>
                            </m:r>
                          </m:e>
                        </m:eqArr>
                      </m:e>
                    </m:d>
                    <m:r>
                      <a:rPr lang="en-US" altLang="ko-KR" sz="1600" i="1">
                        <a:latin typeface="Cambria Math" panose="02040503050406030204" pitchFamily="18" charset="0"/>
                      </a:rPr>
                      <m:t>= </m:t>
                    </m:r>
                    <m:d>
                      <m:dPr>
                        <m:ctrlPr>
                          <a:rPr lang="en-US" altLang="ko-KR" sz="1600" i="1">
                            <a:latin typeface="Cambria Math" panose="02040503050406030204" pitchFamily="18" charset="0"/>
                          </a:rPr>
                        </m:ctrlPr>
                      </m:dPr>
                      <m:e>
                        <m:m>
                          <m:mPr>
                            <m:mcs>
                              <m:mc>
                                <m:mcPr>
                                  <m:count m:val="2"/>
                                  <m:mcJc m:val="center"/>
                                </m:mcPr>
                              </m:mc>
                            </m:mcs>
                            <m:ctrlPr>
                              <a:rPr lang="en-US" altLang="ko-KR" sz="1600" i="1">
                                <a:latin typeface="Cambria Math" panose="02040503050406030204" pitchFamily="18" charset="0"/>
                              </a:rPr>
                            </m:ctrlPr>
                          </m:mPr>
                          <m:mr>
                            <m:e>
                              <m:r>
                                <m:rPr>
                                  <m:brk m:alnAt="7"/>
                                </m:rPr>
                                <a:rPr lang="en-US" altLang="ko-KR" sz="1600" i="1">
                                  <a:latin typeface="Cambria Math" panose="02040503050406030204" pitchFamily="18" charset="0"/>
                                </a:rPr>
                                <m:t>𝐺</m:t>
                              </m:r>
                            </m:e>
                            <m:e>
                              <m:r>
                                <a:rPr lang="en-US" altLang="ko-KR" sz="1600" i="1">
                                  <a:latin typeface="Cambria Math" panose="02040503050406030204" pitchFamily="18" charset="0"/>
                                </a:rPr>
                                <m:t>0</m:t>
                              </m:r>
                            </m:e>
                          </m:mr>
                          <m:mr>
                            <m:e>
                              <m:r>
                                <a:rPr lang="en-US" altLang="ko-KR" sz="1600" i="1">
                                  <a:latin typeface="Cambria Math" panose="02040503050406030204" pitchFamily="18" charset="0"/>
                                </a:rPr>
                                <m:t>0</m:t>
                              </m:r>
                            </m:e>
                            <m:e>
                              <m:r>
                                <a:rPr lang="en-US" altLang="ko-KR" sz="1600" i="1">
                                  <a:latin typeface="Cambria Math" panose="02040503050406030204" pitchFamily="18" charset="0"/>
                                </a:rPr>
                                <m:t>𝑅</m:t>
                              </m:r>
                            </m:e>
                          </m:mr>
                        </m:m>
                      </m:e>
                    </m:d>
                  </m:oMath>
                </a14:m>
                <a:r>
                  <a:rPr lang="en-US" altLang="ko-KR" sz="1600"/>
                  <a:t> where G=</a:t>
                </a:r>
                <a14:m>
                  <m:oMath xmlns:m="http://schemas.openxmlformats.org/officeDocument/2006/math">
                    <m:sSup>
                      <m:sSupPr>
                        <m:ctrlPr>
                          <a:rPr lang="en-US" altLang="ko-KR" sz="1600" i="1">
                            <a:latin typeface="Cambria Math" panose="02040503050406030204" pitchFamily="18" charset="0"/>
                          </a:rPr>
                        </m:ctrlPr>
                      </m:sSupPr>
                      <m:e>
                        <m:sSub>
                          <m:sSubPr>
                            <m:ctrlPr>
                              <a:rPr lang="en-US" altLang="ko-KR" sz="1600" i="1">
                                <a:latin typeface="Cambria Math" panose="02040503050406030204" pitchFamily="18" charset="0"/>
                              </a:rPr>
                            </m:ctrlPr>
                          </m:sSubPr>
                          <m:e>
                            <m:r>
                              <a:rPr lang="ko-KR" altLang="en-US" sz="1600" i="1">
                                <a:latin typeface="Cambria Math" panose="02040503050406030204" pitchFamily="18" charset="0"/>
                              </a:rPr>
                              <m:t>𝜎</m:t>
                            </m:r>
                          </m:e>
                          <m:sub>
                            <m:r>
                              <a:rPr lang="en-US" altLang="ko-KR" sz="1600" i="1">
                                <a:latin typeface="Cambria Math" panose="02040503050406030204" pitchFamily="18" charset="0"/>
                              </a:rPr>
                              <m:t>𝑎</m:t>
                            </m:r>
                          </m:sub>
                        </m:sSub>
                      </m:e>
                      <m:sup>
                        <m:r>
                          <a:rPr lang="en-US" altLang="ko-KR" sz="1600" i="1">
                            <a:latin typeface="Cambria Math" panose="02040503050406030204" pitchFamily="18" charset="0"/>
                          </a:rPr>
                          <m:t>2</m:t>
                        </m:r>
                      </m:sup>
                    </m:sSup>
                  </m:oMath>
                </a14:m>
                <a:r>
                  <a:rPr lang="en-US" altLang="ko-KR" sz="1600"/>
                  <a:t>K with </a:t>
                </a:r>
                <a14:m>
                  <m:oMath xmlns:m="http://schemas.openxmlformats.org/officeDocument/2006/math">
                    <m:sSup>
                      <m:sSupPr>
                        <m:ctrlPr>
                          <a:rPr lang="en-US" altLang="ko-KR" sz="1600" i="1">
                            <a:latin typeface="Cambria Math" panose="02040503050406030204" pitchFamily="18" charset="0"/>
                          </a:rPr>
                        </m:ctrlPr>
                      </m:sSupPr>
                      <m:e>
                        <m:sSub>
                          <m:sSubPr>
                            <m:ctrlPr>
                              <a:rPr lang="en-US" altLang="ko-KR" sz="1600" i="1">
                                <a:latin typeface="Cambria Math" panose="02040503050406030204" pitchFamily="18" charset="0"/>
                              </a:rPr>
                            </m:ctrlPr>
                          </m:sSubPr>
                          <m:e>
                            <m:r>
                              <a:rPr lang="ko-KR" altLang="en-US" sz="1600" i="1">
                                <a:latin typeface="Cambria Math" panose="02040503050406030204" pitchFamily="18" charset="0"/>
                              </a:rPr>
                              <m:t>𝜎</m:t>
                            </m:r>
                          </m:e>
                          <m:sub>
                            <m:r>
                              <a:rPr lang="en-US" altLang="ko-KR" sz="1600" i="1">
                                <a:latin typeface="Cambria Math" panose="02040503050406030204" pitchFamily="18" charset="0"/>
                              </a:rPr>
                              <m:t>𝑎</m:t>
                            </m:r>
                          </m:sub>
                        </m:sSub>
                      </m:e>
                      <m:sup>
                        <m:r>
                          <a:rPr lang="en-US" altLang="ko-KR" sz="1600" i="1">
                            <a:latin typeface="Cambria Math" panose="02040503050406030204" pitchFamily="18" charset="0"/>
                          </a:rPr>
                          <m:t>2</m:t>
                        </m:r>
                      </m:sup>
                    </m:sSup>
                    <m:r>
                      <a:rPr lang="en-US" altLang="ko-KR" sz="1600">
                        <a:latin typeface="Cambria Math" panose="02040503050406030204" pitchFamily="18" charset="0"/>
                      </a:rPr>
                      <m:t> </m:t>
                    </m:r>
                  </m:oMath>
                </a14:m>
                <a:r>
                  <a:rPr lang="en-US" altLang="ko-KR" sz="1600"/>
                  <a:t>as additive genetic variance and K as the kinship matrix</a:t>
                </a:r>
              </a:p>
              <a:p>
                <a:endParaRPr lang="en-US" altLang="ko-KR" sz="1600"/>
              </a:p>
              <a:p>
                <a:r>
                  <a:rPr lang="en-US" altLang="ko-KR" sz="1600"/>
                  <a:t>- notation</a:t>
                </a:r>
              </a:p>
              <a:p>
                <a:pPr lvl="1"/>
                <a:r>
                  <a:rPr lang="en-US" altLang="ko-KR" sz="1600"/>
                  <a:t>Y: observed phenotype (Y: input)</a:t>
                </a:r>
              </a:p>
              <a:p>
                <a:pPr lvl="1"/>
                <a14:m>
                  <m:oMath xmlns:m="http://schemas.openxmlformats.org/officeDocument/2006/math">
                    <m:r>
                      <a:rPr lang="ko-KR" altLang="en-US" sz="1600" i="1">
                        <a:latin typeface="Cambria Math" panose="02040503050406030204" pitchFamily="18" charset="0"/>
                      </a:rPr>
                      <m:t>𝛽</m:t>
                    </m:r>
                  </m:oMath>
                </a14:m>
                <a:r>
                  <a:rPr lang="en-US" altLang="ko-KR" sz="1600"/>
                  <a:t>: fixed effects, including the genetic marker, </a:t>
                </a:r>
                <a:r>
                  <a:rPr lang="en-US" altLang="ko-KR" sz="1600">
                    <a:solidFill>
                      <a:schemeClr val="accent1">
                        <a:lumMod val="75000"/>
                      </a:schemeClr>
                    </a:solidFill>
                  </a:rPr>
                  <a:t>population structure</a:t>
                </a:r>
                <a:r>
                  <a:rPr lang="en-US" altLang="ko-KR" sz="1600"/>
                  <a:t>(Q), and the intercept</a:t>
                </a:r>
              </a:p>
              <a:p>
                <a:pPr lvl="1"/>
                <a:r>
                  <a:rPr lang="en-US" altLang="ko-KR" sz="1600"/>
                  <a:t>u: random additive genetic effect</a:t>
                </a:r>
              </a:p>
              <a:p>
                <a:pPr lvl="1"/>
                <a:r>
                  <a:rPr lang="en-US" altLang="ko-KR" sz="1600"/>
                  <a:t>X, Z: design matrices (X: input)</a:t>
                </a:r>
              </a:p>
            </p:txBody>
          </p:sp>
        </mc:Choice>
        <mc:Fallback xmlns="">
          <p:sp>
            <p:nvSpPr>
              <p:cNvPr id="7" name="직사각형 6"/>
              <p:cNvSpPr>
                <a:spLocks noRot="1" noChangeAspect="1" noMove="1" noResize="1" noEditPoints="1" noAdjustHandles="1" noChangeArrowheads="1" noChangeShapeType="1" noTextEdit="1"/>
              </p:cNvSpPr>
              <p:nvPr/>
            </p:nvSpPr>
            <p:spPr>
              <a:xfrm>
                <a:off x="723900" y="1143000"/>
                <a:ext cx="7696200" cy="4627164"/>
              </a:xfrm>
              <a:prstGeom prst="rect">
                <a:avLst/>
              </a:prstGeom>
              <a:blipFill>
                <a:blip r:embed="rId2"/>
                <a:stretch>
                  <a:fillRect l="-713" t="-791" b="-659"/>
                </a:stretch>
              </a:blipFill>
            </p:spPr>
            <p:txBody>
              <a:bodyPr/>
              <a:lstStyle/>
              <a:p>
                <a:r>
                  <a:rPr lang="ko-KR" altLang="en-US">
                    <a:noFill/>
                  </a:rPr>
                  <a:t> </a:t>
                </a:r>
              </a:p>
            </p:txBody>
          </p:sp>
        </mc:Fallback>
      </mc:AlternateContent>
      <p:pic>
        <p:nvPicPr>
          <p:cNvPr id="8" name="그림 7"/>
          <p:cNvPicPr>
            <a:picLocks noChangeAspect="1"/>
          </p:cNvPicPr>
          <p:nvPr/>
        </p:nvPicPr>
        <p:blipFill>
          <a:blip r:embed="rId3"/>
          <a:stretch>
            <a:fillRect/>
          </a:stretch>
        </p:blipFill>
        <p:spPr>
          <a:xfrm>
            <a:off x="3068062" y="2438400"/>
            <a:ext cx="3060843" cy="457200"/>
          </a:xfrm>
          <a:prstGeom prst="rect">
            <a:avLst/>
          </a:prstGeom>
        </p:spPr>
      </p:pic>
    </p:spTree>
    <p:extLst>
      <p:ext uri="{BB962C8B-B14F-4D97-AF65-F5344CB8AC3E}">
        <p14:creationId xmlns:p14="http://schemas.microsoft.com/office/powerpoint/2010/main" val="218189981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p:cNvSpPr>
                <a:spLocks noGrp="1"/>
              </p:cNvSpPr>
              <p:nvPr>
                <p:ph idx="1"/>
              </p:nvPr>
            </p:nvSpPr>
            <p:spPr>
              <a:xfrm>
                <a:off x="381000" y="1295400"/>
                <a:ext cx="8686800" cy="4576763"/>
              </a:xfrm>
            </p:spPr>
            <p:txBody>
              <a:bodyPr/>
              <a:lstStyle/>
              <a:p>
                <a:r>
                  <a:rPr lang="en-US" altLang="ko-KR" b="0" dirty="0" smtClean="0">
                    <a:latin typeface="Arial Unicode MS" panose="020B0604020202020204" pitchFamily="50" charset="-127"/>
                    <a:ea typeface="Arial Unicode MS" panose="020B0604020202020204" pitchFamily="50" charset="-127"/>
                    <a:cs typeface="Arial Unicode MS" panose="020B0604020202020204" pitchFamily="50" charset="-127"/>
                  </a:rPr>
                  <a:t>Error control with threshold </a:t>
                </a:r>
                <a14:m>
                  <m:oMath xmlns:m="http://schemas.openxmlformats.org/officeDocument/2006/math">
                    <m:sSub>
                      <m:sSubPr>
                        <m:ctrlPr>
                          <a:rPr lang="en-US" altLang="ko-KR" b="0" i="1" smtClean="0">
                            <a:latin typeface="Cambria Math" panose="02040503050406030204" pitchFamily="18" charset="0"/>
                            <a:ea typeface="Arial Unicode MS" panose="020B0604020202020204" pitchFamily="50" charset="-127"/>
                            <a:cs typeface="Arial Unicode MS" panose="020B0604020202020204" pitchFamily="50" charset="-127"/>
                          </a:rPr>
                        </m:ctrlPr>
                      </m:sSubPr>
                      <m:e>
                        <m:r>
                          <a:rPr lang="en-US" altLang="ko-KR" b="0" i="1" smtClean="0">
                            <a:latin typeface="Cambria Math" panose="02040503050406030204" pitchFamily="18" charset="0"/>
                            <a:ea typeface="Arial Unicode MS" panose="020B0604020202020204" pitchFamily="50" charset="-127"/>
                            <a:cs typeface="Arial Unicode MS" panose="020B0604020202020204" pitchFamily="50" charset="-127"/>
                          </a:rPr>
                          <m:t>𝜋</m:t>
                        </m:r>
                      </m:e>
                      <m:sub>
                        <m:r>
                          <a:rPr lang="en-US" altLang="ko-KR" b="0" i="1" smtClean="0">
                            <a:latin typeface="Cambria Math" panose="02040503050406030204" pitchFamily="18" charset="0"/>
                            <a:ea typeface="Arial Unicode MS" panose="020B0604020202020204" pitchFamily="50" charset="-127"/>
                            <a:cs typeface="Arial Unicode MS" panose="020B0604020202020204" pitchFamily="50" charset="-127"/>
                          </a:rPr>
                          <m:t>𝑡h𝑟</m:t>
                        </m:r>
                      </m:sub>
                    </m:sSub>
                  </m:oMath>
                </a14:m>
                <a:r>
                  <a:rPr lang="en-US" altLang="ko-KR" b="0" dirty="0" smtClean="0">
                    <a:latin typeface="Cambria Math" panose="02040503050406030204" pitchFamily="18" charset="0"/>
                  </a:rPr>
                  <a:t>,</a:t>
                </a:r>
                <a:r>
                  <a:rPr lang="en-US" altLang="ko-KR" b="0" i="1" dirty="0" smtClean="0">
                    <a:latin typeface="Cambria Math" panose="02040503050406030204" pitchFamily="18" charset="0"/>
                  </a:rPr>
                  <a:t/>
                </a:r>
                <a:br>
                  <a:rPr lang="en-US" altLang="ko-KR" b="0" i="1" dirty="0" smtClean="0">
                    <a:latin typeface="Cambria Math" panose="02040503050406030204" pitchFamily="18" charset="0"/>
                  </a:rPr>
                </a:br>
                <a14:m>
                  <m:oMath xmlns:m="http://schemas.openxmlformats.org/officeDocument/2006/math">
                    <m:r>
                      <a:rPr lang="en-US" altLang="ko-KR" b="0" i="1" smtClean="0">
                        <a:latin typeface="Cambria Math" panose="02040503050406030204" pitchFamily="18" charset="0"/>
                      </a:rPr>
                      <m:t>𝐸</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𝑉</m:t>
                        </m:r>
                      </m:e>
                    </m:d>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1</m:t>
                        </m:r>
                      </m:num>
                      <m:den>
                        <m:r>
                          <a:rPr lang="en-US" altLang="ko-KR" b="0" i="1" smtClean="0">
                            <a:latin typeface="Cambria Math" panose="02040503050406030204" pitchFamily="18" charset="0"/>
                          </a:rPr>
                          <m:t>2</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𝜋</m:t>
                            </m:r>
                          </m:e>
                          <m:sub>
                            <m:r>
                              <a:rPr lang="en-US" altLang="ko-KR" b="0" i="1" smtClean="0">
                                <a:latin typeface="Cambria Math" panose="02040503050406030204" pitchFamily="18" charset="0"/>
                              </a:rPr>
                              <m:t>𝑡h𝑟</m:t>
                            </m:r>
                          </m:sub>
                        </m:sSub>
                        <m:r>
                          <a:rPr lang="en-US" altLang="ko-KR" b="0" i="1" smtClean="0">
                            <a:latin typeface="Cambria Math" panose="02040503050406030204" pitchFamily="18" charset="0"/>
                          </a:rPr>
                          <m:t>−1</m:t>
                        </m:r>
                      </m:den>
                    </m:f>
                    <m:f>
                      <m:fPr>
                        <m:ctrlPr>
                          <a:rPr lang="en-US" altLang="ko-KR" b="0" i="1" smtClean="0">
                            <a:latin typeface="Cambria Math" panose="02040503050406030204" pitchFamily="18" charset="0"/>
                          </a:rPr>
                        </m:ctrlPr>
                      </m:fPr>
                      <m:num>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𝑞</m:t>
                            </m:r>
                          </m:e>
                          <m:sub>
                            <m:r>
                              <m:rPr>
                                <m:sty m:val="p"/>
                              </m:rPr>
                              <a:rPr lang="en-US" altLang="ko-KR" b="0" i="0" smtClean="0">
                                <a:latin typeface="Cambria Math" panose="02040503050406030204" pitchFamily="18" charset="0"/>
                              </a:rPr>
                              <m:t>Λ</m:t>
                            </m:r>
                          </m:sub>
                          <m:sup>
                            <m:r>
                              <a:rPr lang="en-US" altLang="ko-KR" b="0" i="1" smtClean="0">
                                <a:latin typeface="Cambria Math" panose="02040503050406030204" pitchFamily="18" charset="0"/>
                              </a:rPr>
                              <m:t>2</m:t>
                            </m:r>
                          </m:sup>
                        </m:sSubSup>
                      </m:num>
                      <m:den>
                        <m:r>
                          <a:rPr lang="en-US" altLang="ko-KR" b="0" i="1" smtClean="0">
                            <a:latin typeface="Cambria Math" panose="02040503050406030204" pitchFamily="18" charset="0"/>
                          </a:rPr>
                          <m:t>𝑝</m:t>
                        </m:r>
                      </m:den>
                    </m:f>
                    <m:r>
                      <a:rPr lang="en-US" altLang="ko-KR" b="0" i="1" smtClean="0">
                        <a:latin typeface="Cambria Math" panose="02040503050406030204" pitchFamily="18" charset="0"/>
                      </a:rPr>
                      <m:t>,</m:t>
                    </m:r>
                  </m:oMath>
                </a14:m>
                <a:r>
                  <a:rPr lang="en-US" altLang="ko-KR" b="0" i="1" dirty="0" smtClean="0">
                    <a:latin typeface="Cambria Math" panose="02040503050406030204" pitchFamily="18" charset="0"/>
                  </a:rPr>
                  <a:t/>
                </a:r>
                <a:br>
                  <a:rPr lang="en-US" altLang="ko-KR" b="0" i="1" dirty="0" smtClean="0">
                    <a:latin typeface="Cambria Math" panose="02040503050406030204" pitchFamily="18" charset="0"/>
                  </a:rPr>
                </a:br>
                <a:r>
                  <a:rPr lang="en-US" altLang="ko-KR" sz="2000" dirty="0">
                    <a:latin typeface="Arial Unicode MS" panose="020B0604020202020204" pitchFamily="50" charset="-127"/>
                    <a:ea typeface="Arial Unicode MS" panose="020B0604020202020204" pitchFamily="50" charset="-127"/>
                    <a:cs typeface="Arial Unicode MS" panose="020B0604020202020204" pitchFamily="50" charset="-127"/>
                  </a:rPr>
                  <a:t>where </a:t>
                </a:r>
                <a:r>
                  <a:rPr lang="en-US" altLang="ko-KR" sz="2000" b="0" dirty="0" smtClean="0">
                    <a:latin typeface="Arial Unicode MS" panose="020B0604020202020204" pitchFamily="50" charset="-127"/>
                    <a:ea typeface="Arial Unicode MS" panose="020B0604020202020204" pitchFamily="50" charset="-127"/>
                    <a:cs typeface="Arial Unicode MS" panose="020B0604020202020204" pitchFamily="50" charset="-127"/>
                  </a:rPr>
                  <a:t>E(V) is the expected number of falsely selected variables,</a:t>
                </a:r>
                <a:br>
                  <a:rPr lang="en-US" altLang="ko-KR" sz="2000" b="0" dirty="0" smtClean="0">
                    <a:latin typeface="Arial Unicode MS" panose="020B0604020202020204" pitchFamily="50" charset="-127"/>
                    <a:ea typeface="Arial Unicode MS" panose="020B0604020202020204" pitchFamily="50" charset="-127"/>
                    <a:cs typeface="Arial Unicode MS" panose="020B0604020202020204" pitchFamily="50" charset="-127"/>
                  </a:rPr>
                </a:br>
                <a:r>
                  <a:rPr lang="en-US" altLang="ko-KR" sz="2000" b="0" dirty="0" smtClean="0">
                    <a:latin typeface="Arial Unicode MS" panose="020B0604020202020204" pitchFamily="50" charset="-127"/>
                    <a:ea typeface="Arial Unicode MS" panose="020B0604020202020204" pitchFamily="50" charset="-127"/>
                    <a:cs typeface="Arial Unicode MS" panose="020B0604020202020204" pitchFamily="50" charset="-127"/>
                  </a:rPr>
                  <a:t> 	 </a:t>
                </a:r>
                <a14:m>
                  <m:oMath xmlns:m="http://schemas.openxmlformats.org/officeDocument/2006/math">
                    <m:sSub>
                      <m:sSubPr>
                        <m:ctrlPr>
                          <a:rPr lang="en-US" altLang="ko-KR" sz="2000" b="0" i="1" smtClean="0">
                            <a:latin typeface="Cambria Math" panose="02040503050406030204" pitchFamily="18" charset="0"/>
                            <a:ea typeface="Arial Unicode MS" panose="020B0604020202020204" pitchFamily="50" charset="-127"/>
                            <a:cs typeface="Arial Unicode MS" panose="020B0604020202020204" pitchFamily="50" charset="-127"/>
                          </a:rPr>
                        </m:ctrlPr>
                      </m:sSubPr>
                      <m:e>
                        <m:r>
                          <a:rPr lang="en-US" altLang="ko-KR" sz="2000" b="0" i="1" smtClean="0">
                            <a:latin typeface="Cambria Math" panose="02040503050406030204" pitchFamily="18" charset="0"/>
                            <a:ea typeface="Arial Unicode MS" panose="020B0604020202020204" pitchFamily="50" charset="-127"/>
                            <a:cs typeface="Arial Unicode MS" panose="020B0604020202020204" pitchFamily="50" charset="-127"/>
                          </a:rPr>
                          <m:t>𝑞</m:t>
                        </m:r>
                      </m:e>
                      <m:sub>
                        <m:r>
                          <m:rPr>
                            <m:sty m:val="p"/>
                          </m:rPr>
                          <a:rPr lang="en-US" altLang="ko-KR" sz="2000" b="0" i="0" smtClean="0">
                            <a:latin typeface="Cambria Math" panose="02040503050406030204" pitchFamily="18" charset="0"/>
                            <a:ea typeface="Arial Unicode MS" panose="020B0604020202020204" pitchFamily="50" charset="-127"/>
                            <a:cs typeface="Arial Unicode MS" panose="020B0604020202020204" pitchFamily="50" charset="-127"/>
                          </a:rPr>
                          <m:t>Λ</m:t>
                        </m:r>
                      </m:sub>
                    </m:sSub>
                  </m:oMath>
                </a14:m>
                <a:r>
                  <a:rPr lang="en-US" altLang="ko-KR" sz="2000" b="0" dirty="0" smtClean="0">
                    <a:latin typeface="Arial Unicode MS" panose="020B0604020202020204" pitchFamily="50" charset="-127"/>
                    <a:ea typeface="Arial Unicode MS" panose="020B0604020202020204" pitchFamily="50" charset="-127"/>
                    <a:cs typeface="Arial Unicode MS" panose="020B0604020202020204" pitchFamily="50" charset="-127"/>
                  </a:rPr>
                  <a:t> is the </a:t>
                </a:r>
                <a:r>
                  <a:rPr lang="en-US" altLang="ko-KR" sz="2000" dirty="0" smtClean="0">
                    <a:latin typeface="Arial Unicode MS" panose="020B0604020202020204" pitchFamily="50" charset="-127"/>
                    <a:ea typeface="Arial Unicode MS" panose="020B0604020202020204" pitchFamily="50" charset="-127"/>
                    <a:cs typeface="Arial Unicode MS" panose="020B0604020202020204" pitchFamily="50" charset="-127"/>
                  </a:rPr>
                  <a:t>averaged number of selected variables for the domain </a:t>
                </a:r>
                <a14:m>
                  <m:oMath xmlns:m="http://schemas.openxmlformats.org/officeDocument/2006/math">
                    <m:r>
                      <m:rPr>
                        <m:sty m:val="p"/>
                      </m:rPr>
                      <a:rPr lang="en-US" altLang="ko-KR" sz="2000" b="0" i="0" smtClean="0">
                        <a:latin typeface="Cambria Math" panose="02040503050406030204" pitchFamily="18" charset="0"/>
                        <a:ea typeface="Arial Unicode MS" panose="020B0604020202020204" pitchFamily="50" charset="-127"/>
                        <a:cs typeface="Arial Unicode MS" panose="020B0604020202020204" pitchFamily="50" charset="-127"/>
                      </a:rPr>
                      <m:t>Λ</m:t>
                    </m:r>
                  </m:oMath>
                </a14:m>
                <a:r>
                  <a:rPr lang="en-US" altLang="ko-KR" sz="2000" b="0" dirty="0" smtClean="0">
                    <a:latin typeface="Arial Unicode MS" panose="020B0604020202020204" pitchFamily="50" charset="-127"/>
                    <a:ea typeface="Arial Unicode MS" panose="020B0604020202020204" pitchFamily="50" charset="-127"/>
                    <a:cs typeface="Arial Unicode MS" panose="020B0604020202020204" pitchFamily="50" charset="-127"/>
                  </a:rPr>
                  <a:t>.</a:t>
                </a:r>
              </a:p>
              <a:p>
                <a:r>
                  <a:rPr lang="en-US" altLang="ko-KR" dirty="0" smtClean="0"/>
                  <a:t>From the above inequality, threshold can be defined as </a:t>
                </a:r>
                <a:r>
                  <a:rPr lang="en-US" altLang="ko-KR" dirty="0"/>
                  <a:t/>
                </a:r>
                <a:br>
                  <a:rPr lang="en-US" altLang="ko-KR" dirty="0"/>
                </a:b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𝜋</m:t>
                        </m:r>
                      </m:e>
                      <m:sub>
                        <m:r>
                          <a:rPr lang="en-US" altLang="ko-KR" b="0" i="1" smtClean="0">
                            <a:latin typeface="Cambria Math" panose="02040503050406030204" pitchFamily="18" charset="0"/>
                          </a:rPr>
                          <m:t>𝑡h𝑟</m:t>
                        </m:r>
                      </m:sub>
                    </m:sSub>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1</m:t>
                        </m:r>
                      </m:num>
                      <m:den>
                        <m:r>
                          <a:rPr lang="en-US" altLang="ko-KR" b="0" i="1" smtClean="0">
                            <a:latin typeface="Cambria Math" panose="02040503050406030204" pitchFamily="18" charset="0"/>
                          </a:rPr>
                          <m:t>𝐸</m:t>
                        </m:r>
                        <m:r>
                          <a:rPr lang="en-US" altLang="ko-KR" b="0" i="1" smtClean="0">
                            <a:latin typeface="Cambria Math" panose="02040503050406030204" pitchFamily="18" charset="0"/>
                          </a:rPr>
                          <m:t>(</m:t>
                        </m:r>
                        <m:r>
                          <a:rPr lang="en-US" altLang="ko-KR" b="0" i="1" smtClean="0">
                            <a:latin typeface="Cambria Math" panose="02040503050406030204" pitchFamily="18" charset="0"/>
                          </a:rPr>
                          <m:t>𝑉</m:t>
                        </m:r>
                        <m:r>
                          <a:rPr lang="en-US" altLang="ko-KR" b="0" i="1" smtClean="0">
                            <a:latin typeface="Cambria Math" panose="02040503050406030204" pitchFamily="18" charset="0"/>
                          </a:rPr>
                          <m:t>)</m:t>
                        </m:r>
                      </m:den>
                    </m:f>
                    <m:f>
                      <m:fPr>
                        <m:ctrlPr>
                          <a:rPr lang="en-US" altLang="ko-KR" b="0" i="1" smtClean="0">
                            <a:latin typeface="Cambria Math" panose="02040503050406030204" pitchFamily="18" charset="0"/>
                          </a:rPr>
                        </m:ctrlPr>
                      </m:fPr>
                      <m:num>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𝑞</m:t>
                            </m:r>
                          </m:e>
                          <m:sub>
                            <m:r>
                              <m:rPr>
                                <m:sty m:val="p"/>
                              </m:rPr>
                              <a:rPr lang="en-US" altLang="ko-KR" b="0" i="0" smtClean="0">
                                <a:latin typeface="Cambria Math" panose="02040503050406030204" pitchFamily="18" charset="0"/>
                              </a:rPr>
                              <m:t>Λ</m:t>
                            </m:r>
                          </m:sub>
                          <m:sup>
                            <m:r>
                              <a:rPr lang="en-US" altLang="ko-KR" b="0" i="1" smtClean="0">
                                <a:latin typeface="Cambria Math" panose="02040503050406030204" pitchFamily="18" charset="0"/>
                              </a:rPr>
                              <m:t>2</m:t>
                            </m:r>
                          </m:sup>
                        </m:sSubSup>
                      </m:num>
                      <m:den>
                        <m:r>
                          <a:rPr lang="en-US" altLang="ko-KR" b="0" i="1" smtClean="0">
                            <a:latin typeface="Cambria Math" panose="02040503050406030204" pitchFamily="18" charset="0"/>
                          </a:rPr>
                          <m:t>2</m:t>
                        </m:r>
                        <m:r>
                          <a:rPr lang="en-US" altLang="ko-KR" b="0" i="1" smtClean="0">
                            <a:latin typeface="Cambria Math" panose="02040503050406030204" pitchFamily="18" charset="0"/>
                          </a:rPr>
                          <m:t>𝑝</m:t>
                        </m:r>
                      </m:den>
                    </m:f>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1</m:t>
                        </m:r>
                      </m:num>
                      <m:den>
                        <m:r>
                          <a:rPr lang="en-US" altLang="ko-KR" b="0" i="1" smtClean="0">
                            <a:latin typeface="Cambria Math" panose="02040503050406030204" pitchFamily="18" charset="0"/>
                          </a:rPr>
                          <m:t>2</m:t>
                        </m:r>
                      </m:den>
                    </m:f>
                  </m:oMath>
                </a14:m>
                <a:endParaRPr lang="en-US" altLang="ko-KR" dirty="0" smtClean="0"/>
              </a:p>
            </p:txBody>
          </p:sp>
        </mc:Choice>
        <mc:Fallback xmlns="">
          <p:sp>
            <p:nvSpPr>
              <p:cNvPr id="2" name="내용 개체 틀 1"/>
              <p:cNvSpPr>
                <a:spLocks noGrp="1" noRot="1" noChangeAspect="1" noMove="1" noResize="1" noEditPoints="1" noAdjustHandles="1" noChangeArrowheads="1" noChangeShapeType="1" noTextEdit="1"/>
              </p:cNvSpPr>
              <p:nvPr>
                <p:ph idx="1"/>
              </p:nvPr>
            </p:nvSpPr>
            <p:spPr>
              <a:xfrm>
                <a:off x="381000" y="1295400"/>
                <a:ext cx="8686800" cy="4576763"/>
              </a:xfrm>
              <a:blipFill rotWithShape="0">
                <a:blip r:embed="rId3"/>
                <a:stretch>
                  <a:fillRect l="-982"/>
                </a:stretch>
              </a:blipFill>
            </p:spPr>
            <p:txBody>
              <a:bodyPr/>
              <a:lstStyle/>
              <a:p>
                <a:r>
                  <a:rPr lang="ko-KR" altLang="en-US">
                    <a:noFill/>
                  </a:rPr>
                  <a:t> </a:t>
                </a:r>
              </a:p>
            </p:txBody>
          </p:sp>
        </mc:Fallback>
      </mc:AlternateContent>
      <p:sp>
        <p:nvSpPr>
          <p:cNvPr id="3" name="제목 2"/>
          <p:cNvSpPr>
            <a:spLocks noGrp="1"/>
          </p:cNvSpPr>
          <p:nvPr>
            <p:ph type="title"/>
          </p:nvPr>
        </p:nvSpPr>
        <p:spPr/>
        <p:txBody>
          <a:bodyPr/>
          <a:lstStyle/>
          <a:p>
            <a:r>
              <a:rPr lang="en-US" altLang="ko-KR" dirty="0" smtClean="0"/>
              <a:t>Threshold to control the false positive</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99</a:t>
            </a:fld>
            <a:endParaRPr lang="ko-KR" altLang="en-US"/>
          </a:p>
        </p:txBody>
      </p:sp>
    </p:spTree>
    <p:extLst>
      <p:ext uri="{BB962C8B-B14F-4D97-AF65-F5344CB8AC3E}">
        <p14:creationId xmlns:p14="http://schemas.microsoft.com/office/powerpoint/2010/main" val="2980938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381000" y="1295400"/>
            <a:ext cx="8439150" cy="4576763"/>
          </a:xfrm>
        </p:spPr>
        <p:txBody>
          <a:bodyPr/>
          <a:lstStyle/>
          <a:p>
            <a:r>
              <a:rPr lang="en-US" altLang="ko-KR" dirty="0" smtClean="0"/>
              <a:t>“</a:t>
            </a:r>
            <a:r>
              <a:rPr lang="en-US" altLang="ko-KR" dirty="0" err="1" smtClean="0"/>
              <a:t>sp</a:t>
            </a:r>
            <a:r>
              <a:rPr lang="en-US" altLang="ko-KR" dirty="0" smtClean="0"/>
              <a:t>” is an array of </a:t>
            </a:r>
            <a:r>
              <a:rPr lang="en-US" altLang="ko-KR" dirty="0" err="1" smtClean="0"/>
              <a:t>sel.prob</a:t>
            </a:r>
            <a:r>
              <a:rPr lang="en-US" altLang="ko-KR" dirty="0" smtClean="0"/>
              <a:t> with (</a:t>
            </a:r>
            <a:r>
              <a:rPr lang="en-US" altLang="ko-KR" dirty="0" smtClean="0">
                <a:solidFill>
                  <a:srgbClr val="C00000"/>
                </a:solidFill>
              </a:rPr>
              <a:t>variables</a:t>
            </a:r>
            <a:r>
              <a:rPr lang="en-US" altLang="ko-KR" dirty="0" smtClean="0"/>
              <a:t>, </a:t>
            </a:r>
            <a:r>
              <a:rPr lang="en-US" altLang="ko-KR" dirty="0" smtClean="0">
                <a:solidFill>
                  <a:srgbClr val="C00000"/>
                </a:solidFill>
              </a:rPr>
              <a:t>alpha</a:t>
            </a:r>
            <a:r>
              <a:rPr lang="en-US" altLang="ko-KR" dirty="0" smtClean="0"/>
              <a:t>, </a:t>
            </a:r>
            <a:r>
              <a:rPr lang="en-US" altLang="ko-KR" dirty="0" smtClean="0">
                <a:solidFill>
                  <a:srgbClr val="C00000"/>
                </a:solidFill>
              </a:rPr>
              <a:t>lambda</a:t>
            </a:r>
            <a:r>
              <a:rPr lang="en-US" altLang="ko-KR" dirty="0" smtClean="0"/>
              <a:t>)</a:t>
            </a:r>
            <a:endParaRPr lang="ko-KR" altLang="en-US" dirty="0"/>
          </a:p>
        </p:txBody>
      </p:sp>
      <mc:AlternateContent xmlns:mc="http://schemas.openxmlformats.org/markup-compatibility/2006" xmlns:a14="http://schemas.microsoft.com/office/drawing/2010/main">
        <mc:Choice Requires="a14">
          <p:sp>
            <p:nvSpPr>
              <p:cNvPr id="3" name="제목 2"/>
              <p:cNvSpPr>
                <a:spLocks noGrp="1"/>
              </p:cNvSpPr>
              <p:nvPr>
                <p:ph type="title"/>
              </p:nvPr>
            </p:nvSpPr>
            <p:spPr/>
            <p:txBody>
              <a:bodyPr/>
              <a:lstStyle/>
              <a:p>
                <a:r>
                  <a:rPr lang="en-US" altLang="ko-KR" dirty="0" smtClean="0"/>
                  <a:t>Calculation of the threshold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𝜋</m:t>
                        </m:r>
                      </m:e>
                      <m:sub>
                        <m:r>
                          <a:rPr lang="en-US" altLang="ko-KR" b="0" i="1" smtClean="0">
                            <a:latin typeface="Cambria Math" panose="02040503050406030204" pitchFamily="18" charset="0"/>
                          </a:rPr>
                          <m:t>𝑡h𝑟</m:t>
                        </m:r>
                      </m:sub>
                    </m:sSub>
                  </m:oMath>
                </a14:m>
                <a:r>
                  <a:rPr lang="en-US" altLang="ko-KR" dirty="0" smtClean="0"/>
                  <a:t>)</a:t>
                </a:r>
                <a:endParaRPr lang="ko-KR" altLang="en-US" dirty="0"/>
              </a:p>
            </p:txBody>
          </p:sp>
        </mc:Choice>
        <mc:Fallback xmlns="">
          <p:sp>
            <p:nvSpPr>
              <p:cNvPr id="3" name="제목 2"/>
              <p:cNvSpPr>
                <a:spLocks noGrp="1" noRot="1" noChangeAspect="1" noMove="1" noResize="1" noEditPoints="1" noAdjustHandles="1" noChangeArrowheads="1" noChangeShapeType="1" noTextEdit="1"/>
              </p:cNvSpPr>
              <p:nvPr>
                <p:ph type="title"/>
              </p:nvPr>
            </p:nvSpPr>
            <p:spPr>
              <a:blipFill rotWithShape="0">
                <a:blip r:embed="rId3"/>
                <a:stretch>
                  <a:fillRect l="-467" t="-9231" b="-12308"/>
                </a:stretch>
              </a:blipFill>
            </p:spPr>
            <p:txBody>
              <a:bodyPr/>
              <a:lstStyle/>
              <a:p>
                <a:r>
                  <a:rPr lang="ko-KR" altLang="en-US">
                    <a:noFill/>
                  </a:rPr>
                  <a:t> </a:t>
                </a:r>
              </a:p>
            </p:txBody>
          </p:sp>
        </mc:Fallback>
      </mc:AlternateContent>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100</a:t>
            </a:fld>
            <a:endParaRPr lang="ko-KR" altLang="en-US"/>
          </a:p>
        </p:txBody>
      </p:sp>
      <p:grpSp>
        <p:nvGrpSpPr>
          <p:cNvPr id="12" name="그룹 11"/>
          <p:cNvGrpSpPr/>
          <p:nvPr/>
        </p:nvGrpSpPr>
        <p:grpSpPr>
          <a:xfrm>
            <a:off x="228600" y="2817146"/>
            <a:ext cx="1411714" cy="276999"/>
            <a:chOff x="-276782" y="3342811"/>
            <a:chExt cx="1411714" cy="276999"/>
          </a:xfrm>
        </p:grpSpPr>
        <mc:AlternateContent xmlns:mc="http://schemas.openxmlformats.org/markup-compatibility/2006" xmlns:a14="http://schemas.microsoft.com/office/drawing/2010/main">
          <mc:Choice Requires="a14">
            <p:sp>
              <p:nvSpPr>
                <p:cNvPr id="8" name="TextBox 7"/>
                <p:cNvSpPr txBox="1"/>
                <p:nvPr/>
              </p:nvSpPr>
              <p:spPr>
                <a:xfrm>
                  <a:off x="-276782" y="3342811"/>
                  <a:ext cx="1373779" cy="276999"/>
                </a:xfrm>
                <a:prstGeom prst="rect">
                  <a:avLst/>
                </a:prstGeom>
                <a:noFill/>
              </p:spPr>
              <p:txBody>
                <a:bodyPr wrap="square" rtlCol="0" anchor="ctr">
                  <a:spAutoFit/>
                </a:bodyPr>
                <a:lstStyle/>
                <a:p>
                  <a:pPr algn="ctr"/>
                  <a:r>
                    <a:rPr lang="en-US" altLang="ko-KR" sz="1200" dirty="0" smtClean="0"/>
                    <a:t>Calculation of </a:t>
                  </a:r>
                  <a14:m>
                    <m:oMath xmlns:m="http://schemas.openxmlformats.org/officeDocument/2006/math">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𝑞</m:t>
                          </m:r>
                        </m:e>
                        <m:sub>
                          <m:r>
                            <m:rPr>
                              <m:sty m:val="p"/>
                            </m:rPr>
                            <a:rPr lang="en-US" altLang="ko-KR" sz="1200" b="0" i="1" smtClean="0">
                              <a:latin typeface="Cambria Math" panose="02040503050406030204" pitchFamily="18" charset="0"/>
                            </a:rPr>
                            <m:t>Λ</m:t>
                          </m:r>
                        </m:sub>
                      </m:sSub>
                    </m:oMath>
                  </a14:m>
                  <a:endParaRPr lang="en-US" altLang="ko-KR" sz="1200" b="0"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276782" y="3342811"/>
                  <a:ext cx="1373779" cy="276999"/>
                </a:xfrm>
                <a:prstGeom prst="rect">
                  <a:avLst/>
                </a:prstGeom>
                <a:blipFill rotWithShape="0">
                  <a:blip r:embed="rId4"/>
                  <a:stretch>
                    <a:fillRect t="-2174" b="-13043"/>
                  </a:stretch>
                </a:blipFill>
              </p:spPr>
              <p:txBody>
                <a:bodyPr/>
                <a:lstStyle/>
                <a:p>
                  <a:r>
                    <a:rPr lang="ko-KR" altLang="en-US">
                      <a:noFill/>
                    </a:rPr>
                    <a:t> </a:t>
                  </a:r>
                </a:p>
              </p:txBody>
            </p:sp>
          </mc:Fallback>
        </mc:AlternateContent>
        <p:sp>
          <p:nvSpPr>
            <p:cNvPr id="9" name="왼쪽 대괄호 8"/>
            <p:cNvSpPr/>
            <p:nvPr/>
          </p:nvSpPr>
          <p:spPr>
            <a:xfrm>
              <a:off x="1087618" y="3397394"/>
              <a:ext cx="47314" cy="184404"/>
            </a:xfrm>
            <a:prstGeom prst="leftBracket">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16" name="그룹 15"/>
          <p:cNvGrpSpPr/>
          <p:nvPr/>
        </p:nvGrpSpPr>
        <p:grpSpPr>
          <a:xfrm>
            <a:off x="129893" y="3158297"/>
            <a:ext cx="1510421" cy="276999"/>
            <a:chOff x="-375489" y="3342811"/>
            <a:chExt cx="1510421" cy="276999"/>
          </a:xfrm>
        </p:grpSpPr>
        <mc:AlternateContent xmlns:mc="http://schemas.openxmlformats.org/markup-compatibility/2006" xmlns:a14="http://schemas.microsoft.com/office/drawing/2010/main">
          <mc:Choice Requires="a14">
            <p:sp>
              <p:nvSpPr>
                <p:cNvPr id="17" name="TextBox 16"/>
                <p:cNvSpPr txBox="1"/>
                <p:nvPr/>
              </p:nvSpPr>
              <p:spPr>
                <a:xfrm>
                  <a:off x="-375489" y="3342811"/>
                  <a:ext cx="1472486" cy="276999"/>
                </a:xfrm>
                <a:prstGeom prst="rect">
                  <a:avLst/>
                </a:prstGeom>
                <a:noFill/>
              </p:spPr>
              <p:txBody>
                <a:bodyPr wrap="square" rtlCol="0" anchor="ctr">
                  <a:spAutoFit/>
                </a:bodyPr>
                <a:lstStyle/>
                <a:p>
                  <a:pPr algn="ctr"/>
                  <a:r>
                    <a:rPr lang="en-US" altLang="ko-KR" sz="1200" dirty="0" smtClean="0"/>
                    <a:t>Calculation of </a:t>
                  </a:r>
                  <a14:m>
                    <m:oMath xmlns:m="http://schemas.openxmlformats.org/officeDocument/2006/math">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𝜋</m:t>
                          </m:r>
                        </m:e>
                        <m:sub>
                          <m:r>
                            <a:rPr lang="en-US" altLang="ko-KR" sz="1200" b="0" i="1" smtClean="0">
                              <a:latin typeface="Cambria Math" panose="02040503050406030204" pitchFamily="18" charset="0"/>
                            </a:rPr>
                            <m:t>𝑡h𝑟</m:t>
                          </m:r>
                        </m:sub>
                      </m:sSub>
                    </m:oMath>
                  </a14:m>
                  <a:endParaRPr lang="en-US" altLang="ko-KR" sz="1200" b="0" dirty="0" smtClean="0"/>
                </a:p>
              </p:txBody>
            </p:sp>
          </mc:Choice>
          <mc:Fallback xmlns="">
            <p:sp>
              <p:nvSpPr>
                <p:cNvPr id="17" name="TextBox 16"/>
                <p:cNvSpPr txBox="1">
                  <a:spLocks noRot="1" noChangeAspect="1" noMove="1" noResize="1" noEditPoints="1" noAdjustHandles="1" noChangeArrowheads="1" noChangeShapeType="1" noTextEdit="1"/>
                </p:cNvSpPr>
                <p:nvPr/>
              </p:nvSpPr>
              <p:spPr>
                <a:xfrm>
                  <a:off x="-375489" y="3342811"/>
                  <a:ext cx="1472486" cy="276999"/>
                </a:xfrm>
                <a:prstGeom prst="rect">
                  <a:avLst/>
                </a:prstGeom>
                <a:blipFill rotWithShape="0">
                  <a:blip r:embed="rId5"/>
                  <a:stretch>
                    <a:fillRect t="-2174" b="-13043"/>
                  </a:stretch>
                </a:blipFill>
              </p:spPr>
              <p:txBody>
                <a:bodyPr/>
                <a:lstStyle/>
                <a:p>
                  <a:r>
                    <a:rPr lang="ko-KR" altLang="en-US">
                      <a:noFill/>
                    </a:rPr>
                    <a:t> </a:t>
                  </a:r>
                </a:p>
              </p:txBody>
            </p:sp>
          </mc:Fallback>
        </mc:AlternateContent>
        <p:sp>
          <p:nvSpPr>
            <p:cNvPr id="18" name="왼쪽 대괄호 17"/>
            <p:cNvSpPr/>
            <p:nvPr/>
          </p:nvSpPr>
          <p:spPr>
            <a:xfrm>
              <a:off x="1087618" y="3397394"/>
              <a:ext cx="47314" cy="184404"/>
            </a:xfrm>
            <a:prstGeom prst="leftBracket">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pic>
        <p:nvPicPr>
          <p:cNvPr id="13" name="그림 12"/>
          <p:cNvPicPr>
            <a:picLocks noChangeAspect="1"/>
          </p:cNvPicPr>
          <p:nvPr/>
        </p:nvPicPr>
        <p:blipFill>
          <a:blip r:embed="rId6"/>
          <a:stretch>
            <a:fillRect/>
          </a:stretch>
        </p:blipFill>
        <p:spPr>
          <a:xfrm>
            <a:off x="1674879" y="2153479"/>
            <a:ext cx="7396378" cy="3166991"/>
          </a:xfrm>
          <a:prstGeom prst="rect">
            <a:avLst/>
          </a:prstGeom>
        </p:spPr>
      </p:pic>
    </p:spTree>
    <p:extLst>
      <p:ext uri="{BB962C8B-B14F-4D97-AF65-F5344CB8AC3E}">
        <p14:creationId xmlns:p14="http://schemas.microsoft.com/office/powerpoint/2010/main" val="6759960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내용 개체 틀 1"/>
              <p:cNvSpPr txBox="1">
                <a:spLocks/>
              </p:cNvSpPr>
              <p:nvPr/>
            </p:nvSpPr>
            <p:spPr bwMode="auto">
              <a:xfrm>
                <a:off x="381000" y="1447800"/>
                <a:ext cx="7886700" cy="45767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latinLnBrk="1" hangingPunct="0">
                  <a:lnSpc>
                    <a:spcPct val="15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l" rtl="0" eaLnBrk="0" fontAlgn="base" latinLnBrk="1" hangingPunct="0">
                  <a:lnSpc>
                    <a:spcPct val="15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latinLnBrk="1" hangingPunct="0">
                  <a:lnSpc>
                    <a:spcPct val="150000"/>
                  </a:lnSpc>
                  <a:spcBef>
                    <a:spcPts val="500"/>
                  </a:spcBef>
                  <a:spcAft>
                    <a:spcPct val="0"/>
                  </a:spcAft>
                  <a:buFont typeface="Arial" panose="020B0604020202020204" pitchFamily="34" charset="0"/>
                  <a:buChar char="•"/>
                  <a:defRPr sz="1800" kern="1200">
                    <a:solidFill>
                      <a:schemeClr val="tx1"/>
                    </a:solidFill>
                    <a:latin typeface="+mn-lt"/>
                    <a:ea typeface="+mn-ea"/>
                    <a:cs typeface="+mn-cs"/>
                  </a:defRPr>
                </a:lvl3pPr>
                <a:lvl4pPr marL="1600200" indent="-228600" algn="l" rtl="0" eaLnBrk="0" fontAlgn="base" latinLnBrk="1" hangingPunct="0">
                  <a:lnSpc>
                    <a:spcPct val="15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latinLnBrk="1" hangingPunct="0">
                  <a:lnSpc>
                    <a:spcPct val="15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Char char="-"/>
                </a:pPr>
                <a:endParaRPr lang="en-US" altLang="ko-KR" sz="1600" dirty="0" smtClean="0"/>
              </a:p>
              <a:p>
                <a:pPr>
                  <a:lnSpc>
                    <a:spcPct val="100000"/>
                  </a:lnSpc>
                  <a:buFontTx/>
                  <a:buChar char="-"/>
                </a:pPr>
                <a:endParaRPr lang="en-US" altLang="ko-KR" sz="1600" dirty="0" smtClean="0"/>
              </a:p>
              <a:p>
                <a:pPr>
                  <a:lnSpc>
                    <a:spcPct val="100000"/>
                  </a:lnSpc>
                  <a:buFontTx/>
                  <a:buChar char="-"/>
                </a:pPr>
                <a:endParaRPr lang="en-US" altLang="ko-KR" sz="1600" dirty="0" smtClean="0"/>
              </a:p>
              <a:p>
                <a:pPr>
                  <a:lnSpc>
                    <a:spcPct val="100000"/>
                  </a:lnSpc>
                  <a:buFontTx/>
                  <a:buChar char="-"/>
                </a:pPr>
                <a:endParaRPr lang="en-US" altLang="ko-KR" sz="1600" dirty="0" smtClean="0"/>
              </a:p>
              <a:p>
                <a:pPr>
                  <a:lnSpc>
                    <a:spcPct val="100000"/>
                  </a:lnSpc>
                  <a:buFontTx/>
                  <a:buChar char="-"/>
                </a:pPr>
                <a:endParaRPr lang="en-US" altLang="ko-KR" sz="1600" dirty="0" smtClean="0"/>
              </a:p>
              <a:p>
                <a:pPr>
                  <a:lnSpc>
                    <a:spcPct val="100000"/>
                  </a:lnSpc>
                  <a:buFontTx/>
                  <a:buChar char="-"/>
                </a:pPr>
                <a:endParaRPr lang="en-US" altLang="ko-KR" sz="1600" dirty="0" smtClean="0"/>
              </a:p>
              <a:p>
                <a:pPr>
                  <a:lnSpc>
                    <a:spcPct val="100000"/>
                  </a:lnSpc>
                  <a:buFontTx/>
                  <a:buChar char="-"/>
                </a:pPr>
                <a:endParaRPr lang="en-US" altLang="ko-KR" sz="1600" dirty="0" smtClean="0"/>
              </a:p>
              <a:p>
                <a:pPr>
                  <a:lnSpc>
                    <a:spcPct val="100000"/>
                  </a:lnSpc>
                  <a:buFontTx/>
                  <a:buChar char="-"/>
                </a:pPr>
                <a:endParaRPr lang="en-US" altLang="ko-KR" sz="1600" dirty="0" smtClean="0"/>
              </a:p>
              <a:p>
                <a:pPr>
                  <a:lnSpc>
                    <a:spcPct val="100000"/>
                  </a:lnSpc>
                  <a:buFontTx/>
                  <a:buChar char="-"/>
                </a:pPr>
                <a:endParaRPr lang="en-US" altLang="ko-KR" sz="1600" dirty="0" smtClean="0"/>
              </a:p>
              <a:p>
                <a:pPr>
                  <a:lnSpc>
                    <a:spcPct val="100000"/>
                  </a:lnSpc>
                  <a:buFontTx/>
                  <a:buChar char="-"/>
                </a:pPr>
                <a:endParaRPr lang="en-US" altLang="ko-KR" sz="1600" dirty="0" smtClean="0"/>
              </a:p>
              <a:p>
                <a:pPr>
                  <a:lnSpc>
                    <a:spcPct val="100000"/>
                  </a:lnSpc>
                  <a:buFontTx/>
                  <a:buChar char="-"/>
                </a:pPr>
                <a:endParaRPr lang="en-US" altLang="ko-KR" sz="1100" dirty="0" smtClean="0"/>
              </a:p>
              <a:p>
                <a:pPr>
                  <a:lnSpc>
                    <a:spcPct val="100000"/>
                  </a:lnSpc>
                  <a:buFontTx/>
                  <a:buChar char="-"/>
                </a:pPr>
                <a:endParaRPr lang="en-US" altLang="ko-KR" sz="1100" dirty="0"/>
              </a:p>
              <a:p>
                <a:pPr>
                  <a:lnSpc>
                    <a:spcPct val="100000"/>
                  </a:lnSpc>
                  <a:buFontTx/>
                  <a:buChar char="-"/>
                </a:pPr>
                <a:endParaRPr lang="en-US" altLang="ko-KR" sz="1600" dirty="0" smtClean="0"/>
              </a:p>
              <a:p>
                <a:pPr>
                  <a:lnSpc>
                    <a:spcPct val="100000"/>
                  </a:lnSpc>
                  <a:buFontTx/>
                  <a:buChar char="-"/>
                </a:pPr>
                <a:r>
                  <a:rPr lang="en-US" altLang="ko-KR" sz="1600" dirty="0" smtClean="0"/>
                  <a:t>Green dots: variables whose </a:t>
                </a:r>
                <a:r>
                  <a:rPr lang="en-US" altLang="ko-KR" sz="1600" dirty="0" smtClean="0">
                    <a:solidFill>
                      <a:srgbClr val="C00000"/>
                    </a:solidFill>
                  </a:rPr>
                  <a:t>“</a:t>
                </a:r>
                <a:r>
                  <a:rPr lang="en-US" altLang="ko-KR" sz="1600" dirty="0" err="1" smtClean="0">
                    <a:solidFill>
                      <a:srgbClr val="C00000"/>
                    </a:solidFill>
                  </a:rPr>
                  <a:t>sel.prob</a:t>
                </a:r>
                <a:r>
                  <a:rPr lang="en-US" altLang="ko-KR" sz="1600" dirty="0" smtClean="0">
                    <a:solidFill>
                      <a:srgbClr val="C00000"/>
                    </a:solidFill>
                  </a:rPr>
                  <a:t>”</a:t>
                </a:r>
                <a:r>
                  <a:rPr lang="en-US" altLang="ko-KR" sz="1600" dirty="0" smtClean="0"/>
                  <a:t> is greater than or equal to </a:t>
                </a:r>
                <a14:m>
                  <m:oMath xmlns:m="http://schemas.openxmlformats.org/officeDocument/2006/math">
                    <m:sSub>
                      <m:sSubPr>
                        <m:ctrlPr>
                          <a:rPr lang="en-US" altLang="ko-KR" sz="1600" b="0" i="1" smtClean="0">
                            <a:solidFill>
                              <a:srgbClr val="C00000"/>
                            </a:solidFill>
                            <a:latin typeface="Cambria Math" panose="02040503050406030204" pitchFamily="18" charset="0"/>
                          </a:rPr>
                        </m:ctrlPr>
                      </m:sSubPr>
                      <m:e>
                        <m:r>
                          <a:rPr lang="en-US" altLang="ko-KR" sz="1600" b="0" i="1" smtClean="0">
                            <a:solidFill>
                              <a:srgbClr val="C00000"/>
                            </a:solidFill>
                            <a:latin typeface="Cambria Math" panose="02040503050406030204" pitchFamily="18" charset="0"/>
                          </a:rPr>
                          <m:t>𝜋</m:t>
                        </m:r>
                      </m:e>
                      <m:sub>
                        <m:r>
                          <a:rPr lang="en-US" altLang="ko-KR" sz="1600" b="0" i="1" smtClean="0">
                            <a:solidFill>
                              <a:srgbClr val="C00000"/>
                            </a:solidFill>
                            <a:latin typeface="Cambria Math" panose="02040503050406030204" pitchFamily="18" charset="0"/>
                          </a:rPr>
                          <m:t>𝑡h𝑟</m:t>
                        </m:r>
                      </m:sub>
                    </m:sSub>
                  </m:oMath>
                </a14:m>
                <a:r>
                  <a:rPr lang="en-US" altLang="ko-KR" sz="1600" dirty="0" smtClean="0"/>
                  <a:t>.</a:t>
                </a:r>
              </a:p>
            </p:txBody>
          </p:sp>
        </mc:Choice>
        <mc:Fallback xmlns="">
          <p:sp>
            <p:nvSpPr>
              <p:cNvPr id="9" name="내용 개체 틀 1"/>
              <p:cNvSpPr txBox="1">
                <a:spLocks noRot="1" noChangeAspect="1" noMove="1" noResize="1" noEditPoints="1" noAdjustHandles="1" noChangeArrowheads="1" noChangeShapeType="1" noTextEdit="1"/>
              </p:cNvSpPr>
              <p:nvPr/>
            </p:nvSpPr>
            <p:spPr bwMode="auto">
              <a:xfrm>
                <a:off x="381000" y="1447800"/>
                <a:ext cx="7886700" cy="4576763"/>
              </a:xfrm>
              <a:prstGeom prst="rect">
                <a:avLst/>
              </a:prstGeom>
              <a:blipFill rotWithShape="0">
                <a:blip r:embed="rId2"/>
                <a:stretch>
                  <a:fillRect l="-619" b="-11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제목 2"/>
              <p:cNvSpPr>
                <a:spLocks noGrp="1"/>
              </p:cNvSpPr>
              <p:nvPr>
                <p:ph type="title"/>
              </p:nvPr>
            </p:nvSpPr>
            <p:spPr/>
            <p:txBody>
              <a:bodyPr/>
              <a:lstStyle/>
              <a:p>
                <a:r>
                  <a:rPr lang="en-US" altLang="ko-KR" dirty="0" smtClean="0"/>
                  <a:t>Manhattan plot with </a:t>
                </a:r>
                <a:r>
                  <a:rPr lang="en-US" altLang="ko-KR" dirty="0" err="1" smtClean="0"/>
                  <a:t>sel.prob</a:t>
                </a:r>
                <a:r>
                  <a:rPr lang="en-US" altLang="ko-KR" dirty="0" smtClean="0"/>
                  <a:t> ≥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𝜋</m:t>
                        </m:r>
                      </m:e>
                      <m:sub>
                        <m:r>
                          <a:rPr lang="en-US" altLang="ko-KR" b="0" i="1" smtClean="0">
                            <a:latin typeface="Cambria Math" panose="02040503050406030204" pitchFamily="18" charset="0"/>
                          </a:rPr>
                          <m:t>𝑡h𝑟</m:t>
                        </m:r>
                      </m:sub>
                    </m:sSub>
                  </m:oMath>
                </a14:m>
                <a:endParaRPr lang="ko-KR" altLang="en-US" dirty="0"/>
              </a:p>
            </p:txBody>
          </p:sp>
        </mc:Choice>
        <mc:Fallback xmlns="">
          <p:sp>
            <p:nvSpPr>
              <p:cNvPr id="3" name="제목 2"/>
              <p:cNvSpPr>
                <a:spLocks noGrp="1" noRot="1" noChangeAspect="1" noMove="1" noResize="1" noEditPoints="1" noAdjustHandles="1" noChangeArrowheads="1" noChangeShapeType="1" noTextEdit="1"/>
              </p:cNvSpPr>
              <p:nvPr>
                <p:ph type="title"/>
              </p:nvPr>
            </p:nvSpPr>
            <p:spPr>
              <a:blipFill rotWithShape="0">
                <a:blip r:embed="rId3"/>
                <a:stretch>
                  <a:fillRect l="-467" t="-9231" b="-12308"/>
                </a:stretch>
              </a:blipFill>
            </p:spPr>
            <p:txBody>
              <a:bodyPr/>
              <a:lstStyle/>
              <a:p>
                <a:r>
                  <a:rPr lang="ko-KR" altLang="en-US">
                    <a:noFill/>
                  </a:rPr>
                  <a:t> </a:t>
                </a:r>
              </a:p>
            </p:txBody>
          </p:sp>
        </mc:Fallback>
      </mc:AlternateContent>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101</a:t>
            </a:fld>
            <a:endParaRPr lang="ko-KR" altLang="en-US"/>
          </a:p>
        </p:txBody>
      </p:sp>
      <p:pic>
        <p:nvPicPr>
          <p:cNvPr id="12" name="그림 11"/>
          <p:cNvPicPr>
            <a:picLocks noChangeAspect="1"/>
          </p:cNvPicPr>
          <p:nvPr/>
        </p:nvPicPr>
        <p:blipFill>
          <a:blip r:embed="rId4"/>
          <a:stretch>
            <a:fillRect/>
          </a:stretch>
        </p:blipFill>
        <p:spPr>
          <a:xfrm>
            <a:off x="1710398" y="2871915"/>
            <a:ext cx="5723205" cy="3252630"/>
          </a:xfrm>
          <a:prstGeom prst="rect">
            <a:avLst/>
          </a:prstGeom>
        </p:spPr>
      </p:pic>
      <p:grpSp>
        <p:nvGrpSpPr>
          <p:cNvPr id="23" name="그룹 22"/>
          <p:cNvGrpSpPr/>
          <p:nvPr/>
        </p:nvGrpSpPr>
        <p:grpSpPr>
          <a:xfrm>
            <a:off x="7467600" y="3555763"/>
            <a:ext cx="1217149" cy="253916"/>
            <a:chOff x="7467600" y="3555763"/>
            <a:chExt cx="1217149" cy="253916"/>
          </a:xfrm>
        </p:grpSpPr>
        <p:sp>
          <p:nvSpPr>
            <p:cNvPr id="14" name="TextBox 13"/>
            <p:cNvSpPr txBox="1"/>
            <p:nvPr/>
          </p:nvSpPr>
          <p:spPr>
            <a:xfrm>
              <a:off x="7735127" y="3555763"/>
              <a:ext cx="949622" cy="253916"/>
            </a:xfrm>
            <a:prstGeom prst="rect">
              <a:avLst/>
            </a:prstGeom>
            <a:noFill/>
          </p:spPr>
          <p:txBody>
            <a:bodyPr wrap="square" rtlCol="0" anchor="ctr">
              <a:spAutoFit/>
            </a:bodyPr>
            <a:lstStyle/>
            <a:p>
              <a:pPr algn="ctr"/>
              <a:r>
                <a:rPr lang="en-US" altLang="ko-KR" sz="1050" dirty="0" smtClean="0"/>
                <a:t>Threshold.5</a:t>
              </a:r>
              <a:endParaRPr lang="ko-KR" altLang="en-US" sz="1050" dirty="0"/>
            </a:p>
          </p:txBody>
        </p:sp>
        <p:cxnSp>
          <p:nvCxnSpPr>
            <p:cNvPr id="17" name="직선 화살표 연결선 16"/>
            <p:cNvCxnSpPr/>
            <p:nvPr/>
          </p:nvCxnSpPr>
          <p:spPr>
            <a:xfrm>
              <a:off x="7467600" y="3680460"/>
              <a:ext cx="291612" cy="0"/>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2" name="그룹 21"/>
          <p:cNvGrpSpPr/>
          <p:nvPr/>
        </p:nvGrpSpPr>
        <p:grpSpPr>
          <a:xfrm>
            <a:off x="7467600" y="3805158"/>
            <a:ext cx="1295401" cy="253916"/>
            <a:chOff x="7467600" y="3805158"/>
            <a:chExt cx="1295401" cy="253916"/>
          </a:xfrm>
        </p:grpSpPr>
        <p:sp>
          <p:nvSpPr>
            <p:cNvPr id="20" name="TextBox 19"/>
            <p:cNvSpPr txBox="1"/>
            <p:nvPr/>
          </p:nvSpPr>
          <p:spPr>
            <a:xfrm>
              <a:off x="7735127" y="3805158"/>
              <a:ext cx="1027874" cy="253916"/>
            </a:xfrm>
            <a:prstGeom prst="rect">
              <a:avLst/>
            </a:prstGeom>
            <a:noFill/>
          </p:spPr>
          <p:txBody>
            <a:bodyPr wrap="square" rtlCol="0" anchor="ctr">
              <a:spAutoFit/>
            </a:bodyPr>
            <a:lstStyle/>
            <a:p>
              <a:pPr algn="ctr"/>
              <a:r>
                <a:rPr lang="en-US" altLang="ko-KR" sz="1050" dirty="0" smtClean="0"/>
                <a:t>Threshold.10</a:t>
              </a:r>
              <a:endParaRPr lang="ko-KR" altLang="en-US" sz="1050" dirty="0"/>
            </a:p>
          </p:txBody>
        </p:sp>
        <p:cxnSp>
          <p:nvCxnSpPr>
            <p:cNvPr id="21" name="직선 화살표 연결선 20"/>
            <p:cNvCxnSpPr/>
            <p:nvPr/>
          </p:nvCxnSpPr>
          <p:spPr>
            <a:xfrm>
              <a:off x="7467600" y="3929855"/>
              <a:ext cx="291612" cy="0"/>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25" name="그림 24"/>
          <p:cNvPicPr>
            <a:picLocks noChangeAspect="1"/>
          </p:cNvPicPr>
          <p:nvPr/>
        </p:nvPicPr>
        <p:blipFill>
          <a:blip r:embed="rId5"/>
          <a:stretch>
            <a:fillRect/>
          </a:stretch>
        </p:blipFill>
        <p:spPr>
          <a:xfrm>
            <a:off x="508434" y="933025"/>
            <a:ext cx="8127130" cy="1888480"/>
          </a:xfrm>
          <a:prstGeom prst="rect">
            <a:avLst/>
          </a:prstGeom>
        </p:spPr>
      </p:pic>
    </p:spTree>
    <p:extLst>
      <p:ext uri="{BB962C8B-B14F-4D97-AF65-F5344CB8AC3E}">
        <p14:creationId xmlns:p14="http://schemas.microsoft.com/office/powerpoint/2010/main" val="22701229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p:cNvPicPr>
            <a:picLocks noChangeAspect="1"/>
          </p:cNvPicPr>
          <p:nvPr/>
        </p:nvPicPr>
        <p:blipFill>
          <a:blip r:embed="rId2"/>
          <a:stretch>
            <a:fillRect/>
          </a:stretch>
        </p:blipFill>
        <p:spPr>
          <a:xfrm>
            <a:off x="486216" y="4301841"/>
            <a:ext cx="8171566" cy="1149648"/>
          </a:xfrm>
          <a:prstGeom prst="rect">
            <a:avLst/>
          </a:prstGeom>
        </p:spPr>
      </p:pic>
      <p:sp>
        <p:nvSpPr>
          <p:cNvPr id="2" name="내용 개체 틀 1"/>
          <p:cNvSpPr>
            <a:spLocks noGrp="1"/>
          </p:cNvSpPr>
          <p:nvPr>
            <p:ph idx="1"/>
          </p:nvPr>
        </p:nvSpPr>
        <p:spPr/>
        <p:txBody>
          <a:bodyPr/>
          <a:lstStyle/>
          <a:p>
            <a:endParaRPr lang="ko-KR" altLang="en-US" dirty="0"/>
          </a:p>
        </p:txBody>
      </p:sp>
      <p:sp>
        <p:nvSpPr>
          <p:cNvPr id="3" name="제목 2"/>
          <p:cNvSpPr>
            <a:spLocks noGrp="1"/>
          </p:cNvSpPr>
          <p:nvPr>
            <p:ph type="title"/>
          </p:nvPr>
        </p:nvSpPr>
        <p:spPr/>
        <p:txBody>
          <a:bodyPr/>
          <a:lstStyle/>
          <a:p>
            <a:r>
              <a:rPr lang="en-US" altLang="ko-KR" dirty="0"/>
              <a:t>Stability </a:t>
            </a:r>
            <a:r>
              <a:rPr lang="en-US" altLang="ko-KR" dirty="0" smtClean="0"/>
              <a:t>selection &lt;R code&gt;</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102</a:t>
            </a:fld>
            <a:endParaRPr lang="ko-KR" altLang="en-US"/>
          </a:p>
        </p:txBody>
      </p:sp>
      <p:sp>
        <p:nvSpPr>
          <p:cNvPr id="7" name="텍스트 개체 틀 6"/>
          <p:cNvSpPr>
            <a:spLocks noGrp="1"/>
          </p:cNvSpPr>
          <p:nvPr>
            <p:ph type="body" sz="quarter" idx="13"/>
          </p:nvPr>
        </p:nvSpPr>
        <p:spPr/>
        <p:txBody>
          <a:bodyPr/>
          <a:lstStyle/>
          <a:p>
            <a:endParaRPr lang="ko-KR" altLang="en-US" dirty="0"/>
          </a:p>
        </p:txBody>
      </p:sp>
      <p:grpSp>
        <p:nvGrpSpPr>
          <p:cNvPr id="20" name="그룹 19"/>
          <p:cNvGrpSpPr/>
          <p:nvPr/>
        </p:nvGrpSpPr>
        <p:grpSpPr>
          <a:xfrm>
            <a:off x="4032205" y="4451852"/>
            <a:ext cx="3046775" cy="478295"/>
            <a:chOff x="4344625" y="4338537"/>
            <a:chExt cx="3046775" cy="478295"/>
          </a:xfrm>
        </p:grpSpPr>
        <p:sp>
          <p:nvSpPr>
            <p:cNvPr id="11" name="TextBox 10"/>
            <p:cNvSpPr txBox="1"/>
            <p:nvPr/>
          </p:nvSpPr>
          <p:spPr>
            <a:xfrm>
              <a:off x="4419600" y="4442440"/>
              <a:ext cx="2971800" cy="253916"/>
            </a:xfrm>
            <a:prstGeom prst="rect">
              <a:avLst/>
            </a:prstGeom>
            <a:noFill/>
          </p:spPr>
          <p:txBody>
            <a:bodyPr wrap="square" rtlCol="0" anchor="ctr">
              <a:spAutoFit/>
            </a:bodyPr>
            <a:lstStyle/>
            <a:p>
              <a:pPr algn="ctr"/>
              <a:r>
                <a:rPr lang="en-US" altLang="ko-KR" sz="1050" dirty="0" smtClean="0"/>
                <a:t>Significant genes from theoretical.threshold10</a:t>
              </a:r>
              <a:endParaRPr lang="ko-KR" altLang="en-US" sz="1050" dirty="0"/>
            </a:p>
          </p:txBody>
        </p:sp>
        <p:sp>
          <p:nvSpPr>
            <p:cNvPr id="12" name="왼쪽 대괄호 11"/>
            <p:cNvSpPr/>
            <p:nvPr/>
          </p:nvSpPr>
          <p:spPr>
            <a:xfrm flipH="1">
              <a:off x="4344625" y="4338537"/>
              <a:ext cx="76200" cy="478295"/>
            </a:xfrm>
            <a:prstGeom prst="leftBracket">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pic>
        <p:nvPicPr>
          <p:cNvPr id="14" name="그림 13"/>
          <p:cNvPicPr>
            <a:picLocks noChangeAspect="1"/>
          </p:cNvPicPr>
          <p:nvPr/>
        </p:nvPicPr>
        <p:blipFill rotWithShape="1">
          <a:blip r:embed="rId3"/>
          <a:srcRect t="58774"/>
          <a:stretch/>
        </p:blipFill>
        <p:spPr>
          <a:xfrm>
            <a:off x="481772" y="5500880"/>
            <a:ext cx="8180454" cy="969053"/>
          </a:xfrm>
          <a:prstGeom prst="rect">
            <a:avLst/>
          </a:prstGeom>
        </p:spPr>
      </p:pic>
      <p:pic>
        <p:nvPicPr>
          <p:cNvPr id="16" name="그림 15"/>
          <p:cNvPicPr>
            <a:picLocks noChangeAspect="1"/>
          </p:cNvPicPr>
          <p:nvPr/>
        </p:nvPicPr>
        <p:blipFill>
          <a:blip r:embed="rId4"/>
          <a:stretch>
            <a:fillRect/>
          </a:stretch>
        </p:blipFill>
        <p:spPr>
          <a:xfrm>
            <a:off x="483996" y="1082564"/>
            <a:ext cx="8176008" cy="3074889"/>
          </a:xfrm>
          <a:prstGeom prst="rect">
            <a:avLst/>
          </a:prstGeom>
        </p:spPr>
      </p:pic>
      <p:grpSp>
        <p:nvGrpSpPr>
          <p:cNvPr id="21" name="그룹 20"/>
          <p:cNvGrpSpPr/>
          <p:nvPr/>
        </p:nvGrpSpPr>
        <p:grpSpPr>
          <a:xfrm>
            <a:off x="4693920" y="5632011"/>
            <a:ext cx="792480" cy="700273"/>
            <a:chOff x="4344625" y="4227548"/>
            <a:chExt cx="792480" cy="700273"/>
          </a:xfrm>
        </p:grpSpPr>
        <p:sp>
          <p:nvSpPr>
            <p:cNvPr id="22" name="TextBox 21"/>
            <p:cNvSpPr txBox="1"/>
            <p:nvPr/>
          </p:nvSpPr>
          <p:spPr>
            <a:xfrm>
              <a:off x="4419600" y="4442440"/>
              <a:ext cx="717505" cy="253916"/>
            </a:xfrm>
            <a:prstGeom prst="rect">
              <a:avLst/>
            </a:prstGeom>
            <a:noFill/>
          </p:spPr>
          <p:txBody>
            <a:bodyPr wrap="square" rtlCol="0" anchor="ctr">
              <a:spAutoFit/>
            </a:bodyPr>
            <a:lstStyle/>
            <a:p>
              <a:pPr algn="ctr"/>
              <a:r>
                <a:rPr lang="en-US" altLang="ko-KR" sz="1050" dirty="0" smtClean="0"/>
                <a:t>Plotting</a:t>
              </a:r>
              <a:endParaRPr lang="ko-KR" altLang="en-US" sz="1050" dirty="0"/>
            </a:p>
          </p:txBody>
        </p:sp>
        <p:sp>
          <p:nvSpPr>
            <p:cNvPr id="23" name="왼쪽 대괄호 22"/>
            <p:cNvSpPr/>
            <p:nvPr/>
          </p:nvSpPr>
          <p:spPr>
            <a:xfrm flipH="1">
              <a:off x="4344625" y="4227548"/>
              <a:ext cx="76200" cy="700273"/>
            </a:xfrm>
            <a:prstGeom prst="leftBracket">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6" name="TextBox 25"/>
          <p:cNvSpPr txBox="1"/>
          <p:nvPr/>
        </p:nvSpPr>
        <p:spPr>
          <a:xfrm>
            <a:off x="4107180" y="790114"/>
            <a:ext cx="4971273" cy="461665"/>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ko-KR" sz="1200" dirty="0" smtClean="0"/>
              <a:t>Since this section only shows the stability of selection probabilities, this is not necessary in real data analysis</a:t>
            </a:r>
            <a:endParaRPr lang="ko-KR" altLang="en-US" sz="1200" dirty="0"/>
          </a:p>
        </p:txBody>
      </p:sp>
    </p:spTree>
    <p:extLst>
      <p:ext uri="{BB962C8B-B14F-4D97-AF65-F5344CB8AC3E}">
        <p14:creationId xmlns:p14="http://schemas.microsoft.com/office/powerpoint/2010/main" val="17076274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내용 개체 틀 12"/>
          <p:cNvSpPr>
            <a:spLocks noGrp="1"/>
          </p:cNvSpPr>
          <p:nvPr>
            <p:ph idx="1"/>
          </p:nvPr>
        </p:nvSpPr>
        <p:spPr/>
        <p:txBody>
          <a:bodyPr/>
          <a:lstStyle/>
          <a:p>
            <a:endParaRPr lang="ko-KR" altLang="en-US" dirty="0"/>
          </a:p>
        </p:txBody>
      </p:sp>
      <p:sp>
        <p:nvSpPr>
          <p:cNvPr id="3" name="제목 2"/>
          <p:cNvSpPr>
            <a:spLocks noGrp="1"/>
          </p:cNvSpPr>
          <p:nvPr>
            <p:ph type="title"/>
          </p:nvPr>
        </p:nvSpPr>
        <p:spPr/>
        <p:txBody>
          <a:bodyPr/>
          <a:lstStyle/>
          <a:p>
            <a:r>
              <a:rPr lang="en-US" altLang="ko-KR" dirty="0"/>
              <a:t>Stability </a:t>
            </a:r>
            <a:r>
              <a:rPr lang="en-US" altLang="ko-KR" dirty="0" smtClean="0"/>
              <a:t>selection &lt;figure&gt;</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103</a:t>
            </a:fld>
            <a:endParaRPr lang="ko-KR" altLang="en-US"/>
          </a:p>
        </p:txBody>
      </p:sp>
      <p:sp>
        <p:nvSpPr>
          <p:cNvPr id="7" name="텍스트 개체 틀 6"/>
          <p:cNvSpPr>
            <a:spLocks noGrp="1"/>
          </p:cNvSpPr>
          <p:nvPr>
            <p:ph type="body" sz="quarter" idx="13"/>
          </p:nvPr>
        </p:nvSpPr>
        <p:spPr/>
        <p:txBody>
          <a:bodyPr/>
          <a:lstStyle/>
          <a:p>
            <a:endParaRPr lang="ko-KR" altLang="en-US"/>
          </a:p>
        </p:txBody>
      </p:sp>
      <p:grpSp>
        <p:nvGrpSpPr>
          <p:cNvPr id="14" name="그룹 13"/>
          <p:cNvGrpSpPr/>
          <p:nvPr/>
        </p:nvGrpSpPr>
        <p:grpSpPr>
          <a:xfrm>
            <a:off x="1051553" y="2154526"/>
            <a:ext cx="7040894" cy="3694070"/>
            <a:chOff x="1051553" y="1700890"/>
            <a:chExt cx="7040894" cy="3694070"/>
          </a:xfrm>
        </p:grpSpPr>
        <p:pic>
          <p:nvPicPr>
            <p:cNvPr id="10" name="그림 9"/>
            <p:cNvPicPr>
              <a:picLocks noChangeAspect="1"/>
            </p:cNvPicPr>
            <p:nvPr/>
          </p:nvPicPr>
          <p:blipFill rotWithShape="1">
            <a:blip r:embed="rId2" cstate="print">
              <a:extLst>
                <a:ext uri="{28A0092B-C50C-407E-A947-70E740481C1C}">
                  <a14:useLocalDpi xmlns:a14="http://schemas.microsoft.com/office/drawing/2010/main" val="0"/>
                </a:ext>
              </a:extLst>
            </a:blip>
            <a:srcRect t="18147" b="2687"/>
            <a:stretch/>
          </p:blipFill>
          <p:spPr>
            <a:xfrm>
              <a:off x="1051553" y="2209800"/>
              <a:ext cx="7040894" cy="3185160"/>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a:xfrm>
                  <a:off x="2011954" y="1700890"/>
                  <a:ext cx="5120090" cy="369332"/>
                </a:xfrm>
                <a:prstGeom prst="rect">
                  <a:avLst/>
                </a:prstGeom>
                <a:noFill/>
              </p:spPr>
              <p:txBody>
                <a:bodyPr wrap="square" rtlCol="0" anchor="ctr">
                  <a:spAutoFit/>
                </a:bodyPr>
                <a:lstStyle/>
                <a:p>
                  <a:pPr algn="ctr"/>
                  <a:r>
                    <a:rPr lang="en-US" altLang="ko-KR" sz="1800" b="1" dirty="0" smtClean="0"/>
                    <a:t>The stability path with elastic-net (</a:t>
                  </a:r>
                  <a14:m>
                    <m:oMath xmlns:m="http://schemas.openxmlformats.org/officeDocument/2006/math">
                      <m:r>
                        <a:rPr lang="en-US" altLang="ko-KR" sz="1800" b="1" i="1" smtClean="0">
                          <a:latin typeface="Cambria Math" panose="02040503050406030204" pitchFamily="18" charset="0"/>
                        </a:rPr>
                        <m:t>𝜶</m:t>
                      </m:r>
                      <m:r>
                        <a:rPr lang="en-US" altLang="ko-KR" sz="1800" b="1" i="1" smtClean="0">
                          <a:latin typeface="Cambria Math" panose="02040503050406030204" pitchFamily="18" charset="0"/>
                        </a:rPr>
                        <m:t>=</m:t>
                      </m:r>
                      <m:r>
                        <a:rPr lang="en-US" altLang="ko-KR" sz="1800" b="1" i="1" smtClean="0">
                          <a:latin typeface="Cambria Math" panose="02040503050406030204" pitchFamily="18" charset="0"/>
                        </a:rPr>
                        <m:t>𝟎</m:t>
                      </m:r>
                      <m:r>
                        <a:rPr lang="en-US" altLang="ko-KR" sz="1800" b="1" i="1" smtClean="0">
                          <a:latin typeface="Cambria Math" panose="02040503050406030204" pitchFamily="18" charset="0"/>
                        </a:rPr>
                        <m:t>.</m:t>
                      </m:r>
                      <m:r>
                        <a:rPr lang="en-US" altLang="ko-KR" sz="1800" b="1" i="1" smtClean="0">
                          <a:latin typeface="Cambria Math" panose="02040503050406030204" pitchFamily="18" charset="0"/>
                        </a:rPr>
                        <m:t>𝟏</m:t>
                      </m:r>
                    </m:oMath>
                  </a14:m>
                  <a:r>
                    <a:rPr lang="en-US" altLang="ko-KR" sz="1800" b="1" dirty="0" smtClean="0"/>
                    <a:t>)</a:t>
                  </a:r>
                </a:p>
              </p:txBody>
            </p:sp>
          </mc:Choice>
          <mc:Fallback xmlns="">
            <p:sp>
              <p:nvSpPr>
                <p:cNvPr id="12" name="TextBox 11"/>
                <p:cNvSpPr txBox="1">
                  <a:spLocks noRot="1" noChangeAspect="1" noMove="1" noResize="1" noEditPoints="1" noAdjustHandles="1" noChangeArrowheads="1" noChangeShapeType="1" noTextEdit="1"/>
                </p:cNvSpPr>
                <p:nvPr/>
              </p:nvSpPr>
              <p:spPr>
                <a:xfrm>
                  <a:off x="2011954" y="1700890"/>
                  <a:ext cx="5120090" cy="369332"/>
                </a:xfrm>
                <a:prstGeom prst="rect">
                  <a:avLst/>
                </a:prstGeom>
                <a:blipFill rotWithShape="0">
                  <a:blip r:embed="rId3"/>
                  <a:stretch>
                    <a:fillRect t="-8197" b="-26230"/>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17598633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en-US" altLang="ko-KR" dirty="0" smtClean="0"/>
              <a:t>The end</a:t>
            </a:r>
            <a:endParaRPr lang="ko-KR" altLang="en-US" dirty="0"/>
          </a:p>
        </p:txBody>
      </p:sp>
      <p:sp>
        <p:nvSpPr>
          <p:cNvPr id="3" name="날짜 개체 틀 2"/>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4" name="바닥글 개체 틀 3"/>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5" name="슬라이드 번호 개체 틀 4"/>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104</a:t>
            </a:fld>
            <a:endParaRPr lang="ko-KR" altLang="en-US"/>
          </a:p>
        </p:txBody>
      </p:sp>
    </p:spTree>
    <p:extLst>
      <p:ext uri="{BB962C8B-B14F-4D97-AF65-F5344CB8AC3E}">
        <p14:creationId xmlns:p14="http://schemas.microsoft.com/office/powerpoint/2010/main" val="11405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400" b="1" smtClean="0"/>
              <a:t>Population </a:t>
            </a:r>
            <a:r>
              <a:rPr lang="en-US" altLang="ko-KR" sz="2400" b="1"/>
              <a:t>stratification (or population structure)</a:t>
            </a:r>
            <a:br>
              <a:rPr lang="en-US" altLang="ko-KR" sz="2400" b="1"/>
            </a:br>
            <a:endParaRPr lang="ko-KR" altLang="en-US" sz="24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10</a:t>
            </a:fld>
            <a:endParaRPr lang="ko-KR" altLang="en-US"/>
          </a:p>
        </p:txBody>
      </p:sp>
      <p:sp>
        <p:nvSpPr>
          <p:cNvPr id="2" name="내용 개체 틀 1"/>
          <p:cNvSpPr>
            <a:spLocks noGrp="1"/>
          </p:cNvSpPr>
          <p:nvPr>
            <p:ph idx="1"/>
          </p:nvPr>
        </p:nvSpPr>
        <p:spPr>
          <a:xfrm>
            <a:off x="234315" y="1371600"/>
            <a:ext cx="8675370" cy="4576763"/>
          </a:xfrm>
        </p:spPr>
        <p:txBody>
          <a:bodyPr/>
          <a:lstStyle/>
          <a:p>
            <a:r>
              <a:rPr lang="en-US" altLang="ko-KR" dirty="0" smtClean="0"/>
              <a:t>the </a:t>
            </a:r>
            <a:r>
              <a:rPr lang="en-US" altLang="ko-KR" dirty="0"/>
              <a:t>presence of a systematic difference in allele frequencies between subpopulations in a population, possibly due to different ancestry, especially in the context of association </a:t>
            </a:r>
            <a:r>
              <a:rPr lang="en-US" altLang="ko-KR" dirty="0" smtClean="0"/>
              <a:t>studies.  </a:t>
            </a:r>
          </a:p>
          <a:p>
            <a:r>
              <a:rPr lang="en-US" altLang="ko-KR" dirty="0" smtClean="0">
                <a:solidFill>
                  <a:srgbClr val="C00000"/>
                </a:solidFill>
              </a:rPr>
              <a:t>population stratification</a:t>
            </a:r>
            <a:r>
              <a:rPr lang="en-US" altLang="ko-KR" dirty="0"/>
              <a:t> </a:t>
            </a:r>
            <a:r>
              <a:rPr lang="en-US" altLang="ko-KR" dirty="0" smtClean="0"/>
              <a:t>can </a:t>
            </a:r>
            <a:r>
              <a:rPr lang="en-US" altLang="ko-KR" dirty="0" smtClean="0"/>
              <a:t>result </a:t>
            </a:r>
            <a:r>
              <a:rPr lang="en-US" altLang="ko-KR" dirty="0"/>
              <a:t>in </a:t>
            </a:r>
            <a:r>
              <a:rPr lang="en-US" altLang="ko-KR" dirty="0" smtClean="0"/>
              <a:t>excess </a:t>
            </a:r>
            <a:r>
              <a:rPr lang="en-US" altLang="ko-KR" dirty="0" smtClean="0">
                <a:solidFill>
                  <a:schemeClr val="accent2"/>
                </a:solidFill>
              </a:rPr>
              <a:t>false </a:t>
            </a:r>
            <a:r>
              <a:rPr lang="en-US" altLang="ko-KR" dirty="0">
                <a:solidFill>
                  <a:schemeClr val="accent2"/>
                </a:solidFill>
              </a:rPr>
              <a:t>positive </a:t>
            </a:r>
            <a:r>
              <a:rPr lang="en-US" altLang="ko-KR" dirty="0"/>
              <a:t>or </a:t>
            </a:r>
            <a:r>
              <a:rPr lang="en-US" altLang="ko-KR" dirty="0">
                <a:solidFill>
                  <a:schemeClr val="accent2"/>
                </a:solidFill>
              </a:rPr>
              <a:t>false negative</a:t>
            </a:r>
            <a:r>
              <a:rPr lang="en-US" altLang="ko-KR" dirty="0" smtClean="0"/>
              <a:t>.</a:t>
            </a:r>
            <a:endParaRPr lang="en-US" altLang="ko-KR" dirty="0"/>
          </a:p>
          <a:p>
            <a:r>
              <a:rPr lang="en-GB" altLang="ko-KR" dirty="0"/>
              <a:t>QQ </a:t>
            </a:r>
            <a:r>
              <a:rPr lang="en-GB" altLang="ko-KR" dirty="0" smtClean="0"/>
              <a:t>plot, genetic </a:t>
            </a:r>
            <a:r>
              <a:rPr lang="en-GB" altLang="ko-KR" dirty="0"/>
              <a:t>inflation </a:t>
            </a:r>
            <a:r>
              <a:rPr lang="en-GB" altLang="ko-KR" dirty="0" smtClean="0"/>
              <a:t>factor, </a:t>
            </a:r>
            <a:r>
              <a:rPr lang="en-GB" altLang="ko-KR" dirty="0" err="1" smtClean="0"/>
              <a:t>PCoA</a:t>
            </a:r>
            <a:r>
              <a:rPr lang="en-GB" altLang="ko-KR" dirty="0" smtClean="0"/>
              <a:t> plot can be used.</a:t>
            </a:r>
            <a:endParaRPr lang="ko-KR" altLang="en-US" dirty="0"/>
          </a:p>
        </p:txBody>
      </p:sp>
    </p:spTree>
    <p:extLst>
      <p:ext uri="{BB962C8B-B14F-4D97-AF65-F5344CB8AC3E}">
        <p14:creationId xmlns:p14="http://schemas.microsoft.com/office/powerpoint/2010/main" val="8998683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smtClean="0"/>
              <a:t>Models in GAPIT</a:t>
            </a:r>
            <a:endParaRPr lang="ko-KR" altLang="en-US" sz="2800" b="1"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11</a:t>
            </a:fld>
            <a:endParaRPr lang="ko-KR" altLang="en-US"/>
          </a:p>
        </p:txBody>
      </p:sp>
      <p:sp>
        <p:nvSpPr>
          <p:cNvPr id="7" name="직사각형 6"/>
          <p:cNvSpPr/>
          <p:nvPr/>
        </p:nvSpPr>
        <p:spPr>
          <a:xfrm>
            <a:off x="609600" y="1143000"/>
            <a:ext cx="8039100" cy="4611519"/>
          </a:xfrm>
          <a:prstGeom prst="rect">
            <a:avLst/>
          </a:prstGeom>
        </p:spPr>
        <p:txBody>
          <a:bodyPr wrap="square">
            <a:spAutoFit/>
          </a:bodyPr>
          <a:lstStyle/>
          <a:p>
            <a:pPr>
              <a:lnSpc>
                <a:spcPct val="150000"/>
              </a:lnSpc>
            </a:pPr>
            <a:r>
              <a:rPr lang="en-US" altLang="ko-KR" sz="1800" b="1"/>
              <a:t>• </a:t>
            </a:r>
            <a:r>
              <a:rPr lang="en-US" altLang="ko-KR" sz="1800"/>
              <a:t>CMLM(compressed MLM)</a:t>
            </a:r>
          </a:p>
          <a:p>
            <a:pPr>
              <a:lnSpc>
                <a:spcPct val="150000"/>
              </a:lnSpc>
            </a:pPr>
            <a:r>
              <a:rPr lang="en-US" altLang="ko-KR" sz="1800"/>
              <a:t>Regular MLM is an extreme case of CMLM where each individual is considered as a group.</a:t>
            </a:r>
            <a:endParaRPr lang="ko-KR" altLang="en-US" sz="1800"/>
          </a:p>
          <a:p>
            <a:pPr>
              <a:lnSpc>
                <a:spcPct val="150000"/>
              </a:lnSpc>
            </a:pPr>
            <a:r>
              <a:rPr lang="en-US" altLang="ko-KR" sz="1800"/>
              <a:t> CMLM methods </a:t>
            </a:r>
            <a:r>
              <a:rPr lang="en-US" altLang="ko-KR" sz="1800">
                <a:solidFill>
                  <a:schemeClr val="accent2"/>
                </a:solidFill>
              </a:rPr>
              <a:t>reduces the size of the random genetic effect </a:t>
            </a:r>
            <a:r>
              <a:rPr lang="en-US" altLang="ko-KR" sz="1800"/>
              <a:t>in the absence of pedigree information and eliminate iterations.</a:t>
            </a:r>
          </a:p>
          <a:p>
            <a:pPr>
              <a:lnSpc>
                <a:spcPct val="150000"/>
              </a:lnSpc>
            </a:pPr>
            <a:endParaRPr lang="en-US" altLang="ko-KR" sz="1800"/>
          </a:p>
          <a:p>
            <a:pPr>
              <a:lnSpc>
                <a:spcPct val="150000"/>
              </a:lnSpc>
            </a:pPr>
            <a:r>
              <a:rPr lang="en-US" altLang="ko-KR" sz="1800" b="1"/>
              <a:t>• </a:t>
            </a:r>
            <a:r>
              <a:rPr lang="en-US" altLang="ko-KR" sz="1800"/>
              <a:t>ECMLM(enriched CMLM)</a:t>
            </a:r>
          </a:p>
          <a:p>
            <a:pPr>
              <a:lnSpc>
                <a:spcPct val="150000"/>
              </a:lnSpc>
            </a:pPr>
            <a:r>
              <a:rPr lang="en-US" altLang="ko-KR" sz="1800"/>
              <a:t>The ECMLM calculates kinship using </a:t>
            </a:r>
            <a:r>
              <a:rPr lang="en-US" altLang="ko-KR" sz="1800">
                <a:solidFill>
                  <a:schemeClr val="accent2"/>
                </a:solidFill>
              </a:rPr>
              <a:t>several different algorithms </a:t>
            </a:r>
            <a:r>
              <a:rPr lang="en-US" altLang="ko-KR" sz="1800"/>
              <a:t>and then </a:t>
            </a:r>
            <a:r>
              <a:rPr lang="en-US" altLang="ko-KR" sz="1800">
                <a:solidFill>
                  <a:schemeClr val="accent2"/>
                </a:solidFill>
              </a:rPr>
              <a:t>chooses the best combination</a:t>
            </a:r>
            <a:r>
              <a:rPr lang="en-US" altLang="ko-KR" sz="1800"/>
              <a:t> between kinship algorithms and grouping algorithms.</a:t>
            </a:r>
          </a:p>
          <a:p>
            <a:pPr>
              <a:lnSpc>
                <a:spcPct val="150000"/>
              </a:lnSpc>
            </a:pPr>
            <a:r>
              <a:rPr lang="en-US" altLang="ko-KR" sz="1800"/>
              <a:t>The model fit was reflected by twice negative log likelihood (−2LL</a:t>
            </a:r>
            <a:r>
              <a:rPr lang="en-US" altLang="ko-KR" sz="1800" smtClean="0"/>
              <a:t>).</a:t>
            </a:r>
            <a:endParaRPr lang="en-US" altLang="ko-KR" sz="1800"/>
          </a:p>
        </p:txBody>
      </p:sp>
    </p:spTree>
    <p:extLst>
      <p:ext uri="{BB962C8B-B14F-4D97-AF65-F5344CB8AC3E}">
        <p14:creationId xmlns:p14="http://schemas.microsoft.com/office/powerpoint/2010/main" val="13573262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a:t>3</a:t>
            </a:r>
            <a:r>
              <a:rPr lang="ko-KR" altLang="en-US" sz="2800" b="1"/>
              <a:t>. </a:t>
            </a:r>
            <a:r>
              <a:rPr lang="en-US" altLang="ko-KR" sz="2800" b="1"/>
              <a:t>Quality Control(QC) before Analysis</a:t>
            </a:r>
            <a:r>
              <a:rPr lang="ko-KR" altLang="en-US" sz="2800" b="1"/>
              <a:t/>
            </a:r>
            <a:br>
              <a:rPr lang="ko-KR" altLang="en-US" sz="2800" b="1"/>
            </a:br>
            <a:endParaRPr lang="ko-KR" altLang="en-US" sz="28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12</a:t>
            </a:fld>
            <a:endParaRPr lang="ko-KR" altLang="en-US"/>
          </a:p>
        </p:txBody>
      </p:sp>
      <p:sp>
        <p:nvSpPr>
          <p:cNvPr id="9" name="직사각형 8"/>
          <p:cNvSpPr/>
          <p:nvPr/>
        </p:nvSpPr>
        <p:spPr>
          <a:xfrm>
            <a:off x="559219" y="1223466"/>
            <a:ext cx="8025561" cy="5027017"/>
          </a:xfrm>
          <a:prstGeom prst="rect">
            <a:avLst/>
          </a:prstGeom>
        </p:spPr>
        <p:txBody>
          <a:bodyPr wrap="square">
            <a:spAutoFit/>
          </a:bodyPr>
          <a:lstStyle/>
          <a:p>
            <a:pPr>
              <a:lnSpc>
                <a:spcPct val="150000"/>
              </a:lnSpc>
            </a:pPr>
            <a:r>
              <a:rPr lang="en-US" altLang="ko-KR" sz="1800" b="1" smtClean="0"/>
              <a:t>• call rate</a:t>
            </a:r>
          </a:p>
          <a:p>
            <a:pPr>
              <a:lnSpc>
                <a:spcPct val="150000"/>
              </a:lnSpc>
            </a:pPr>
            <a:r>
              <a:rPr lang="en-US" altLang="ko-KR" sz="1800" smtClean="0"/>
              <a:t> Markers with low call rate(poor quality DNA sample) should be eliminated.</a:t>
            </a:r>
          </a:p>
          <a:p>
            <a:pPr>
              <a:lnSpc>
                <a:spcPct val="150000"/>
              </a:lnSpc>
            </a:pPr>
            <a:r>
              <a:rPr lang="en-US" altLang="ko-KR" sz="1800"/>
              <a:t>Classically, markers with a call </a:t>
            </a:r>
            <a:r>
              <a:rPr lang="en-US" altLang="ko-KR" sz="1800" smtClean="0"/>
              <a:t>rate less </a:t>
            </a:r>
            <a:r>
              <a:rPr lang="en-US" altLang="ko-KR" sz="1800"/>
              <a:t>than 95% are removed from further </a:t>
            </a:r>
            <a:r>
              <a:rPr lang="en-US" altLang="ko-KR" sz="1800" smtClean="0"/>
              <a:t>study.</a:t>
            </a:r>
          </a:p>
          <a:p>
            <a:pPr>
              <a:lnSpc>
                <a:spcPct val="150000"/>
              </a:lnSpc>
            </a:pPr>
            <a:endParaRPr lang="en-US" altLang="ko-KR" sz="1800" smtClean="0"/>
          </a:p>
          <a:p>
            <a:pPr>
              <a:lnSpc>
                <a:spcPct val="150000"/>
              </a:lnSpc>
            </a:pPr>
            <a:endParaRPr lang="en-US" altLang="ko-KR" sz="1800" smtClean="0"/>
          </a:p>
          <a:p>
            <a:pPr>
              <a:lnSpc>
                <a:spcPct val="150000"/>
              </a:lnSpc>
            </a:pPr>
            <a:r>
              <a:rPr lang="en-US" altLang="ko-KR" sz="1800" b="1"/>
              <a:t>• Hardy-Weinberg equilibrium, HWE</a:t>
            </a:r>
          </a:p>
          <a:p>
            <a:pPr>
              <a:lnSpc>
                <a:spcPct val="150000"/>
              </a:lnSpc>
            </a:pPr>
            <a:r>
              <a:rPr lang="en-US" altLang="ko-KR" sz="1800" smtClean="0"/>
              <a:t>Departure from this equilibrium can be indicative of </a:t>
            </a:r>
            <a:r>
              <a:rPr lang="en-US" altLang="ko-KR" sz="1800" smtClean="0">
                <a:solidFill>
                  <a:schemeClr val="accent2"/>
                </a:solidFill>
              </a:rPr>
              <a:t>potential genotyping errors, population stratification, or even actual association</a:t>
            </a:r>
            <a:r>
              <a:rPr lang="en-US" altLang="ko-KR" sz="1800" smtClean="0"/>
              <a:t> to the trait under study. </a:t>
            </a:r>
          </a:p>
          <a:p>
            <a:pPr>
              <a:lnSpc>
                <a:spcPct val="150000"/>
              </a:lnSpc>
            </a:pPr>
            <a:endParaRPr lang="en-US" altLang="ko-KR" sz="1800"/>
          </a:p>
          <a:p>
            <a:pPr>
              <a:lnSpc>
                <a:spcPct val="150000"/>
              </a:lnSpc>
            </a:pPr>
            <a:endParaRPr lang="ko-KR" altLang="en-US" sz="1800"/>
          </a:p>
        </p:txBody>
      </p:sp>
    </p:spTree>
    <p:extLst>
      <p:ext uri="{BB962C8B-B14F-4D97-AF65-F5344CB8AC3E}">
        <p14:creationId xmlns:p14="http://schemas.microsoft.com/office/powerpoint/2010/main" val="11425235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a:t>Quality Control(QC) before Analysis</a:t>
            </a:r>
            <a:r>
              <a:rPr lang="ko-KR" altLang="en-US" sz="2800" b="1"/>
              <a:t/>
            </a:r>
            <a:br>
              <a:rPr lang="ko-KR" altLang="en-US" sz="2800" b="1"/>
            </a:br>
            <a:endParaRPr lang="ko-KR" altLang="en-US" sz="28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13</a:t>
            </a:fld>
            <a:endParaRPr lang="ko-KR" altLang="en-US"/>
          </a:p>
        </p:txBody>
      </p:sp>
      <p:sp>
        <p:nvSpPr>
          <p:cNvPr id="7" name="직사각형 6"/>
          <p:cNvSpPr/>
          <p:nvPr/>
        </p:nvSpPr>
        <p:spPr>
          <a:xfrm>
            <a:off x="609600" y="990600"/>
            <a:ext cx="4876800" cy="3416320"/>
          </a:xfrm>
          <a:prstGeom prst="rect">
            <a:avLst/>
          </a:prstGeom>
        </p:spPr>
        <p:txBody>
          <a:bodyPr wrap="square">
            <a:spAutoFit/>
          </a:bodyPr>
          <a:lstStyle/>
          <a:p>
            <a:pPr>
              <a:lnSpc>
                <a:spcPct val="150000"/>
              </a:lnSpc>
            </a:pPr>
            <a:endParaRPr lang="en-US" altLang="ko-KR" sz="1800"/>
          </a:p>
          <a:p>
            <a:pPr>
              <a:lnSpc>
                <a:spcPct val="150000"/>
              </a:lnSpc>
            </a:pPr>
            <a:r>
              <a:rPr lang="en-US" altLang="ko-KR" sz="1800" b="1"/>
              <a:t>• Minor allele frequency, MAF</a:t>
            </a:r>
          </a:p>
          <a:p>
            <a:pPr>
              <a:lnSpc>
                <a:spcPct val="150000"/>
              </a:lnSpc>
            </a:pPr>
            <a:r>
              <a:rPr lang="en-US" altLang="ko-KR" sz="1800"/>
              <a:t> It is important to filter SNPs base on MAF, because </a:t>
            </a:r>
            <a:r>
              <a:rPr lang="en-US" altLang="ko-KR" sz="1800">
                <a:solidFill>
                  <a:schemeClr val="accent2"/>
                </a:solidFill>
              </a:rPr>
              <a:t>statistical power is extremely low for rare SNPs. </a:t>
            </a:r>
            <a:r>
              <a:rPr lang="en-US" altLang="ko-KR" sz="1800"/>
              <a:t>However, many </a:t>
            </a:r>
            <a:r>
              <a:rPr lang="en-US" altLang="ko-KR" sz="1800">
                <a:solidFill>
                  <a:schemeClr val="accent2"/>
                </a:solidFill>
              </a:rPr>
              <a:t>causal genetic variants </a:t>
            </a:r>
            <a:r>
              <a:rPr lang="en-US" altLang="ko-KR" sz="1800"/>
              <a:t>are </a:t>
            </a:r>
            <a:r>
              <a:rPr lang="en-US" altLang="ko-KR" sz="1800">
                <a:solidFill>
                  <a:schemeClr val="accent2"/>
                </a:solidFill>
              </a:rPr>
              <a:t>rare</a:t>
            </a:r>
            <a:r>
              <a:rPr lang="en-US" altLang="ko-KR" sz="1800"/>
              <a:t>. A recommended practice is to not remove them, but interpret them</a:t>
            </a:r>
          </a:p>
          <a:p>
            <a:pPr>
              <a:lnSpc>
                <a:spcPct val="150000"/>
              </a:lnSpc>
            </a:pPr>
            <a:r>
              <a:rPr lang="en-US" altLang="ko-KR" sz="1800"/>
              <a:t>with caution.</a:t>
            </a:r>
          </a:p>
        </p:txBody>
      </p:sp>
      <p:sp>
        <p:nvSpPr>
          <p:cNvPr id="8" name="모서리가 둥근 직사각형 7"/>
          <p:cNvSpPr/>
          <p:nvPr/>
        </p:nvSpPr>
        <p:spPr>
          <a:xfrm>
            <a:off x="6019800" y="1371600"/>
            <a:ext cx="2335120" cy="644866"/>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mtClean="0"/>
              <a:t>marker quality</a:t>
            </a:r>
            <a:endParaRPr lang="ko-KR" altLang="en-US"/>
          </a:p>
        </p:txBody>
      </p:sp>
      <p:sp>
        <p:nvSpPr>
          <p:cNvPr id="9" name="모서리가 둥근 직사각형 8"/>
          <p:cNvSpPr/>
          <p:nvPr/>
        </p:nvSpPr>
        <p:spPr>
          <a:xfrm>
            <a:off x="6032396" y="2337292"/>
            <a:ext cx="2335120" cy="34006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mtClean="0"/>
              <a:t>marker genotyping call rate</a:t>
            </a:r>
            <a:endParaRPr lang="ko-KR" altLang="en-US" sz="1200"/>
          </a:p>
        </p:txBody>
      </p:sp>
      <p:sp>
        <p:nvSpPr>
          <p:cNvPr id="10" name="모서리가 둥근 직사각형 9"/>
          <p:cNvSpPr/>
          <p:nvPr/>
        </p:nvSpPr>
        <p:spPr>
          <a:xfrm>
            <a:off x="6019800" y="4477400"/>
            <a:ext cx="2335120" cy="337661"/>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mtClean="0"/>
              <a:t>minor allele frequency</a:t>
            </a:r>
            <a:endParaRPr lang="ko-KR" altLang="en-US" sz="1200"/>
          </a:p>
        </p:txBody>
      </p:sp>
      <p:sp>
        <p:nvSpPr>
          <p:cNvPr id="11" name="모서리가 둥근 직사각형 10"/>
          <p:cNvSpPr/>
          <p:nvPr/>
        </p:nvSpPr>
        <p:spPr>
          <a:xfrm>
            <a:off x="6032396" y="3406557"/>
            <a:ext cx="2335120" cy="35993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mtClean="0"/>
              <a:t>Hardy-Weignberg equilibrium</a:t>
            </a:r>
            <a:endParaRPr lang="ko-KR" altLang="en-US" sz="1200"/>
          </a:p>
        </p:txBody>
      </p:sp>
      <p:sp>
        <p:nvSpPr>
          <p:cNvPr id="12" name="모서리가 둥근 직사각형 11"/>
          <p:cNvSpPr/>
          <p:nvPr/>
        </p:nvSpPr>
        <p:spPr>
          <a:xfrm>
            <a:off x="6032396" y="5459585"/>
            <a:ext cx="2335120" cy="368271"/>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mtClean="0"/>
              <a:t>remove poor-quality SNPs</a:t>
            </a:r>
            <a:endParaRPr lang="ko-KR" altLang="en-US" sz="1200"/>
          </a:p>
        </p:txBody>
      </p:sp>
      <p:sp>
        <p:nvSpPr>
          <p:cNvPr id="13" name="아래쪽 화살표 12"/>
          <p:cNvSpPr/>
          <p:nvPr/>
        </p:nvSpPr>
        <p:spPr>
          <a:xfrm>
            <a:off x="7115569" y="2863271"/>
            <a:ext cx="226711" cy="28047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아래쪽 화살표 13"/>
          <p:cNvSpPr/>
          <p:nvPr/>
        </p:nvSpPr>
        <p:spPr>
          <a:xfrm>
            <a:off x="7115568" y="3977823"/>
            <a:ext cx="226711" cy="28047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아래쪽 화살표 14"/>
          <p:cNvSpPr/>
          <p:nvPr/>
        </p:nvSpPr>
        <p:spPr>
          <a:xfrm>
            <a:off x="7086600" y="4997085"/>
            <a:ext cx="226711" cy="28047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581415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a:t>4</a:t>
            </a:r>
            <a:r>
              <a:rPr lang="ko-KR" altLang="en-US" sz="2800" b="1"/>
              <a:t>. </a:t>
            </a:r>
            <a:r>
              <a:rPr lang="en-US" altLang="ko-KR" sz="2800" b="1"/>
              <a:t>Analysis using </a:t>
            </a:r>
            <a:r>
              <a:rPr lang="en-US" altLang="ko-KR" sz="2800" b="1" smtClean="0"/>
              <a:t>GAPIT</a:t>
            </a:r>
            <a:endParaRPr lang="ko-KR" altLang="en-US" sz="28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14</a:t>
            </a:fld>
            <a:endParaRPr lang="ko-KR" altLang="en-US"/>
          </a:p>
        </p:txBody>
      </p:sp>
      <p:sp>
        <p:nvSpPr>
          <p:cNvPr id="9" name="직사각형 8"/>
          <p:cNvSpPr/>
          <p:nvPr/>
        </p:nvSpPr>
        <p:spPr>
          <a:xfrm>
            <a:off x="419100" y="1143000"/>
            <a:ext cx="8305800" cy="4662815"/>
          </a:xfrm>
          <a:prstGeom prst="rect">
            <a:avLst/>
          </a:prstGeom>
        </p:spPr>
        <p:txBody>
          <a:bodyPr wrap="square">
            <a:spAutoFit/>
          </a:bodyPr>
          <a:lstStyle/>
          <a:p>
            <a:pPr>
              <a:lnSpc>
                <a:spcPct val="150000"/>
              </a:lnSpc>
            </a:pPr>
            <a:r>
              <a:rPr lang="en-US" altLang="ko-KR" sz="1800" b="1"/>
              <a:t>INPUT</a:t>
            </a:r>
          </a:p>
          <a:p>
            <a:pPr>
              <a:lnSpc>
                <a:spcPct val="150000"/>
              </a:lnSpc>
            </a:pPr>
            <a:r>
              <a:rPr lang="en-US" altLang="ko-KR" sz="1800" b="1"/>
              <a:t>•  </a:t>
            </a:r>
            <a:r>
              <a:rPr lang="en-US" altLang="ko-KR" sz="1800"/>
              <a:t>Genotypic Data: HapMap format or in numeric format</a:t>
            </a:r>
          </a:p>
          <a:p>
            <a:pPr marL="342900" indent="-342900">
              <a:lnSpc>
                <a:spcPct val="150000"/>
              </a:lnSpc>
              <a:buAutoNum type="arabicParenR"/>
            </a:pPr>
            <a:r>
              <a:rPr lang="en-US" altLang="ko-KR" sz="1800" b="1"/>
              <a:t>HapMap</a:t>
            </a:r>
          </a:p>
          <a:p>
            <a:pPr lvl="1">
              <a:lnSpc>
                <a:spcPct val="150000"/>
              </a:lnSpc>
            </a:pPr>
            <a:r>
              <a:rPr lang="en-US" altLang="ko-KR" sz="1800"/>
              <a:t> - </a:t>
            </a:r>
            <a:r>
              <a:rPr lang="en-US" altLang="ko-KR" sz="1800" smtClean="0"/>
              <a:t> </a:t>
            </a:r>
            <a:r>
              <a:rPr lang="en-US" altLang="ko-KR" sz="1800" smtClean="0">
                <a:solidFill>
                  <a:schemeClr val="accent2"/>
                </a:solidFill>
              </a:rPr>
              <a:t>SNP </a:t>
            </a:r>
            <a:r>
              <a:rPr lang="en-US" altLang="ko-KR" sz="1800">
                <a:solidFill>
                  <a:schemeClr val="accent2"/>
                </a:solidFill>
              </a:rPr>
              <a:t>information </a:t>
            </a:r>
            <a:r>
              <a:rPr lang="en-US" altLang="ko-KR" sz="1800" smtClean="0">
                <a:solidFill>
                  <a:schemeClr val="accent2"/>
                </a:solidFill>
              </a:rPr>
              <a:t>in </a:t>
            </a:r>
            <a:r>
              <a:rPr lang="en-US" altLang="ko-KR" sz="1800">
                <a:solidFill>
                  <a:schemeClr val="accent2"/>
                </a:solidFill>
              </a:rPr>
              <a:t>row</a:t>
            </a:r>
            <a:r>
              <a:rPr lang="en-US" altLang="ko-KR" sz="1800"/>
              <a:t> and taxa </a:t>
            </a:r>
            <a:r>
              <a:rPr lang="en-US" altLang="ko-KR" sz="1800">
                <a:solidFill>
                  <a:schemeClr val="accent2"/>
                </a:solidFill>
              </a:rPr>
              <a:t>information </a:t>
            </a:r>
            <a:r>
              <a:rPr lang="en-US" altLang="ko-KR" sz="1800" smtClean="0">
                <a:solidFill>
                  <a:schemeClr val="accent2"/>
                </a:solidFill>
              </a:rPr>
              <a:t>in </a:t>
            </a:r>
            <a:r>
              <a:rPr lang="en-US" altLang="ko-KR" sz="1800">
                <a:solidFill>
                  <a:schemeClr val="accent2"/>
                </a:solidFill>
              </a:rPr>
              <a:t>first 11 columns.</a:t>
            </a:r>
          </a:p>
          <a:p>
            <a:pPr lvl="1">
              <a:lnSpc>
                <a:spcPct val="150000"/>
              </a:lnSpc>
            </a:pPr>
            <a:r>
              <a:rPr lang="en-US" altLang="ko-KR" sz="1800" smtClean="0"/>
              <a:t> GAPIT </a:t>
            </a:r>
            <a:r>
              <a:rPr lang="en-US" altLang="ko-KR" sz="1800"/>
              <a:t>uses </a:t>
            </a:r>
            <a:r>
              <a:rPr lang="en-US" altLang="ko-KR" sz="1800">
                <a:solidFill>
                  <a:schemeClr val="accent2"/>
                </a:solidFill>
              </a:rPr>
              <a:t>only 3 </a:t>
            </a:r>
            <a:r>
              <a:rPr lang="en-US" altLang="ko-KR" sz="1800"/>
              <a:t>of these: </a:t>
            </a:r>
            <a:r>
              <a:rPr lang="en-US" altLang="ko-KR" sz="1800" smtClean="0"/>
              <a:t> (8 </a:t>
            </a:r>
            <a:r>
              <a:rPr lang="en-US" altLang="ko-KR" sz="1800"/>
              <a:t>columns </a:t>
            </a:r>
            <a:r>
              <a:rPr lang="en-US" altLang="ko-KR" sz="1800" smtClean="0"/>
              <a:t>can be </a:t>
            </a:r>
            <a:r>
              <a:rPr lang="en-US" altLang="ko-KR" sz="1800"/>
              <a:t>“</a:t>
            </a:r>
            <a:r>
              <a:rPr lang="en-US" altLang="ko-KR" sz="1800" smtClean="0"/>
              <a:t>NA”s)</a:t>
            </a:r>
            <a:endParaRPr lang="en-US" altLang="ko-KR" sz="1800"/>
          </a:p>
          <a:p>
            <a:pPr lvl="1">
              <a:lnSpc>
                <a:spcPct val="150000"/>
              </a:lnSpc>
            </a:pPr>
            <a:r>
              <a:rPr lang="en-US" altLang="ko-KR" sz="1800"/>
              <a:t>“rs” column: the SNP name; </a:t>
            </a:r>
            <a:endParaRPr lang="en-US" altLang="ko-KR" sz="1800" smtClean="0"/>
          </a:p>
          <a:p>
            <a:pPr lvl="1">
              <a:lnSpc>
                <a:spcPct val="150000"/>
              </a:lnSpc>
            </a:pPr>
            <a:r>
              <a:rPr lang="en-US" altLang="ko-KR" sz="1800" smtClean="0"/>
              <a:t>“</a:t>
            </a:r>
            <a:r>
              <a:rPr lang="en-US" altLang="ko-KR" sz="1800"/>
              <a:t>chrom” column: which is the SNP’s chromosome</a:t>
            </a:r>
            <a:r>
              <a:rPr lang="en-US" altLang="ko-KR" sz="1800" smtClean="0"/>
              <a:t>;</a:t>
            </a:r>
          </a:p>
          <a:p>
            <a:pPr lvl="1">
              <a:lnSpc>
                <a:spcPct val="150000"/>
              </a:lnSpc>
            </a:pPr>
            <a:r>
              <a:rPr lang="en-US" altLang="ko-KR" sz="1800" smtClean="0"/>
              <a:t>“</a:t>
            </a:r>
            <a:r>
              <a:rPr lang="en-US" altLang="ko-KR" sz="1800"/>
              <a:t>pos” column: SNP’s base pair (bp) position</a:t>
            </a:r>
          </a:p>
          <a:p>
            <a:pPr lvl="1">
              <a:lnSpc>
                <a:spcPct val="150000"/>
              </a:lnSpc>
            </a:pPr>
            <a:r>
              <a:rPr lang="en-US" altLang="ko-KR" sz="1800" smtClean="0"/>
              <a:t>-  </a:t>
            </a:r>
            <a:r>
              <a:rPr lang="en-US" altLang="ko-KR" sz="1800" smtClean="0">
                <a:solidFill>
                  <a:schemeClr val="accent2"/>
                </a:solidFill>
              </a:rPr>
              <a:t>Missing</a:t>
            </a:r>
            <a:r>
              <a:rPr lang="en-US" altLang="ko-KR" sz="1800" smtClean="0"/>
              <a:t> </a:t>
            </a:r>
            <a:r>
              <a:rPr lang="en-US" altLang="ko-KR" sz="1800"/>
              <a:t>genotypic data are indicated by either “</a:t>
            </a:r>
            <a:r>
              <a:rPr lang="en-US" altLang="ko-KR" sz="1800">
                <a:solidFill>
                  <a:schemeClr val="accent2"/>
                </a:solidFill>
              </a:rPr>
              <a:t>NN</a:t>
            </a:r>
            <a:r>
              <a:rPr lang="en-US" altLang="ko-KR" sz="1800"/>
              <a:t>” (double bit) or “</a:t>
            </a:r>
            <a:r>
              <a:rPr lang="en-US" altLang="ko-KR" sz="1800">
                <a:solidFill>
                  <a:schemeClr val="accent2"/>
                </a:solidFill>
              </a:rPr>
              <a:t>N</a:t>
            </a:r>
            <a:r>
              <a:rPr lang="en-US" altLang="ko-KR" sz="1800"/>
              <a:t>” (single bit).</a:t>
            </a:r>
          </a:p>
          <a:p>
            <a:pPr lvl="1">
              <a:lnSpc>
                <a:spcPct val="150000"/>
              </a:lnSpc>
            </a:pPr>
            <a:r>
              <a:rPr lang="en-US" altLang="ko-KR" sz="1800"/>
              <a:t>- The first row contains the </a:t>
            </a:r>
            <a:r>
              <a:rPr lang="en-US" altLang="ko-KR" sz="1800">
                <a:solidFill>
                  <a:schemeClr val="accent2"/>
                </a:solidFill>
              </a:rPr>
              <a:t>header labels </a:t>
            </a:r>
            <a:r>
              <a:rPr lang="en-US" altLang="ko-KR" sz="1800"/>
              <a:t>(head=F).</a:t>
            </a:r>
          </a:p>
        </p:txBody>
      </p:sp>
    </p:spTree>
    <p:extLst>
      <p:ext uri="{BB962C8B-B14F-4D97-AF65-F5344CB8AC3E}">
        <p14:creationId xmlns:p14="http://schemas.microsoft.com/office/powerpoint/2010/main" val="4582476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smtClean="0"/>
              <a:t>INPUT</a:t>
            </a:r>
            <a:endParaRPr lang="ko-KR" altLang="en-US" sz="28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15</a:t>
            </a:fld>
            <a:endParaRPr lang="ko-KR" altLang="en-US"/>
          </a:p>
        </p:txBody>
      </p:sp>
      <p:sp>
        <p:nvSpPr>
          <p:cNvPr id="7" name="직사각형 6"/>
          <p:cNvSpPr/>
          <p:nvPr/>
        </p:nvSpPr>
        <p:spPr>
          <a:xfrm>
            <a:off x="533400" y="1143000"/>
            <a:ext cx="8077200" cy="3000821"/>
          </a:xfrm>
          <a:prstGeom prst="rect">
            <a:avLst/>
          </a:prstGeom>
        </p:spPr>
        <p:txBody>
          <a:bodyPr wrap="square">
            <a:spAutoFit/>
          </a:bodyPr>
          <a:lstStyle/>
          <a:p>
            <a:pPr>
              <a:lnSpc>
                <a:spcPct val="150000"/>
              </a:lnSpc>
            </a:pPr>
            <a:r>
              <a:rPr lang="en-US" altLang="ko-KR" sz="1800" b="1"/>
              <a:t>2) Numeric</a:t>
            </a:r>
          </a:p>
          <a:p>
            <a:pPr marL="742950" lvl="1" indent="-285750">
              <a:lnSpc>
                <a:spcPct val="150000"/>
              </a:lnSpc>
              <a:buFontTx/>
              <a:buChar char="-"/>
            </a:pPr>
            <a:r>
              <a:rPr lang="en-US" altLang="ko-KR" sz="1800">
                <a:solidFill>
                  <a:schemeClr val="accent2"/>
                </a:solidFill>
              </a:rPr>
              <a:t>Columns</a:t>
            </a:r>
            <a:r>
              <a:rPr lang="en-US" altLang="ko-KR" sz="1800"/>
              <a:t> are used for </a:t>
            </a:r>
            <a:r>
              <a:rPr lang="en-US" altLang="ko-KR" sz="1800">
                <a:solidFill>
                  <a:schemeClr val="accent2"/>
                </a:solidFill>
              </a:rPr>
              <a:t>SNP</a:t>
            </a:r>
            <a:r>
              <a:rPr lang="en-US" altLang="ko-KR" sz="1800"/>
              <a:t>s and </a:t>
            </a:r>
            <a:r>
              <a:rPr lang="en-US" altLang="ko-KR" sz="1800">
                <a:solidFill>
                  <a:schemeClr val="accent2"/>
                </a:solidFill>
              </a:rPr>
              <a:t>rows</a:t>
            </a:r>
            <a:r>
              <a:rPr lang="en-US" altLang="ko-KR" sz="1800"/>
              <a:t> are used for </a:t>
            </a:r>
            <a:r>
              <a:rPr lang="en-US" altLang="ko-KR" sz="1800">
                <a:solidFill>
                  <a:schemeClr val="accent2"/>
                </a:solidFill>
              </a:rPr>
              <a:t>taxa</a:t>
            </a:r>
            <a:r>
              <a:rPr lang="en-US" altLang="ko-KR" sz="1800"/>
              <a:t>.</a:t>
            </a:r>
          </a:p>
          <a:p>
            <a:pPr marL="742950" lvl="1" indent="-285750">
              <a:lnSpc>
                <a:spcPct val="150000"/>
              </a:lnSpc>
              <a:buFontTx/>
              <a:buChar char="-"/>
            </a:pPr>
            <a:r>
              <a:rPr lang="en-US" altLang="ko-KR" sz="1800"/>
              <a:t>Two separate files must be provided to GAPIT. </a:t>
            </a:r>
          </a:p>
          <a:p>
            <a:pPr lvl="1">
              <a:lnSpc>
                <a:spcPct val="150000"/>
              </a:lnSpc>
            </a:pPr>
            <a:r>
              <a:rPr lang="en-US" altLang="ko-KR" sz="1800"/>
              <a:t>   One(called </a:t>
            </a:r>
            <a:r>
              <a:rPr lang="en-US" altLang="ko-KR" sz="1800">
                <a:solidFill>
                  <a:schemeClr val="accent2"/>
                </a:solidFill>
              </a:rPr>
              <a:t>“GD” file</a:t>
            </a:r>
            <a:r>
              <a:rPr lang="en-US" altLang="ko-KR" sz="1800"/>
              <a:t>): numeric genotypic data</a:t>
            </a:r>
          </a:p>
          <a:p>
            <a:pPr lvl="1">
              <a:lnSpc>
                <a:spcPct val="150000"/>
              </a:lnSpc>
            </a:pPr>
            <a:r>
              <a:rPr lang="en-US" altLang="ko-KR" sz="1800"/>
              <a:t>   the </a:t>
            </a:r>
            <a:r>
              <a:rPr lang="en-US" altLang="ko-KR" sz="1800" smtClean="0"/>
              <a:t>other(called </a:t>
            </a:r>
            <a:r>
              <a:rPr lang="en-US" altLang="ko-KR" sz="1800" smtClean="0">
                <a:solidFill>
                  <a:schemeClr val="accent2"/>
                </a:solidFill>
              </a:rPr>
              <a:t>“</a:t>
            </a:r>
            <a:r>
              <a:rPr lang="en-US" altLang="ko-KR" sz="1800">
                <a:solidFill>
                  <a:schemeClr val="accent2"/>
                </a:solidFill>
              </a:rPr>
              <a:t>GM” file</a:t>
            </a:r>
            <a:r>
              <a:rPr lang="en-US" altLang="ko-KR" sz="1800"/>
              <a:t>): contains the position of each SNP along the genome with same order of “GD” file’s SNPs</a:t>
            </a:r>
            <a:r>
              <a:rPr lang="en-US" altLang="ko-KR" sz="1800" smtClean="0"/>
              <a:t>.</a:t>
            </a:r>
          </a:p>
          <a:p>
            <a:pPr lvl="1">
              <a:lnSpc>
                <a:spcPct val="150000"/>
              </a:lnSpc>
            </a:pPr>
            <a:r>
              <a:rPr lang="en-US" altLang="ko-KR" sz="1800" smtClean="0"/>
              <a:t>		&lt;</a:t>
            </a:r>
            <a:r>
              <a:rPr lang="en-US" altLang="ko-KR" sz="1800"/>
              <a:t>GD file&gt;                                      &lt;GM file</a:t>
            </a:r>
            <a:r>
              <a:rPr lang="en-US" altLang="ko-KR" sz="1800" smtClean="0"/>
              <a:t>&gt;</a:t>
            </a:r>
            <a:endParaRPr lang="en-US" altLang="ko-KR" sz="1800"/>
          </a:p>
        </p:txBody>
      </p:sp>
      <p:pic>
        <p:nvPicPr>
          <p:cNvPr id="8" name="그림 7"/>
          <p:cNvPicPr>
            <a:picLocks noChangeAspect="1"/>
          </p:cNvPicPr>
          <p:nvPr/>
        </p:nvPicPr>
        <p:blipFill>
          <a:blip r:embed="rId2"/>
          <a:stretch>
            <a:fillRect/>
          </a:stretch>
        </p:blipFill>
        <p:spPr>
          <a:xfrm>
            <a:off x="762000" y="4200644"/>
            <a:ext cx="4242342" cy="1189141"/>
          </a:xfrm>
          <a:prstGeom prst="rect">
            <a:avLst/>
          </a:prstGeom>
        </p:spPr>
      </p:pic>
      <p:pic>
        <p:nvPicPr>
          <p:cNvPr id="9" name="그림 8"/>
          <p:cNvPicPr>
            <a:picLocks noChangeAspect="1"/>
          </p:cNvPicPr>
          <p:nvPr/>
        </p:nvPicPr>
        <p:blipFill>
          <a:blip r:embed="rId3"/>
          <a:stretch>
            <a:fillRect/>
          </a:stretch>
        </p:blipFill>
        <p:spPr>
          <a:xfrm>
            <a:off x="5538395" y="4178457"/>
            <a:ext cx="2576905" cy="1265341"/>
          </a:xfrm>
          <a:prstGeom prst="rect">
            <a:avLst/>
          </a:prstGeom>
        </p:spPr>
      </p:pic>
    </p:spTree>
    <p:extLst>
      <p:ext uri="{BB962C8B-B14F-4D97-AF65-F5344CB8AC3E}">
        <p14:creationId xmlns:p14="http://schemas.microsoft.com/office/powerpoint/2010/main" val="12684602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a:t>INPUT</a:t>
            </a:r>
            <a:endParaRPr lang="ko-KR" altLang="en-US" sz="28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16</a:t>
            </a:fld>
            <a:endParaRPr lang="ko-KR" altLang="en-US"/>
          </a:p>
        </p:txBody>
      </p:sp>
      <p:sp>
        <p:nvSpPr>
          <p:cNvPr id="7" name="직사각형 6"/>
          <p:cNvSpPr/>
          <p:nvPr/>
        </p:nvSpPr>
        <p:spPr>
          <a:xfrm>
            <a:off x="533400" y="1066800"/>
            <a:ext cx="8610600" cy="3831818"/>
          </a:xfrm>
          <a:prstGeom prst="rect">
            <a:avLst/>
          </a:prstGeom>
        </p:spPr>
        <p:txBody>
          <a:bodyPr wrap="square">
            <a:spAutoFit/>
          </a:bodyPr>
          <a:lstStyle/>
          <a:p>
            <a:pPr>
              <a:lnSpc>
                <a:spcPct val="150000"/>
              </a:lnSpc>
            </a:pPr>
            <a:r>
              <a:rPr lang="en-US" altLang="ko-KR" sz="1800" b="1"/>
              <a:t>• Phenotypic Data </a:t>
            </a:r>
          </a:p>
          <a:p>
            <a:pPr marL="285750" indent="-285750">
              <a:lnSpc>
                <a:spcPct val="150000"/>
              </a:lnSpc>
              <a:buFontTx/>
              <a:buChar char="-"/>
            </a:pPr>
            <a:r>
              <a:rPr lang="en-US" altLang="ko-KR" sz="1800">
                <a:solidFill>
                  <a:schemeClr val="accent2"/>
                </a:solidFill>
              </a:rPr>
              <a:t>Taxa names </a:t>
            </a:r>
            <a:r>
              <a:rPr lang="en-US" altLang="ko-KR" sz="1800"/>
              <a:t>should be in the </a:t>
            </a:r>
            <a:r>
              <a:rPr lang="en-US" altLang="ko-KR" sz="1800">
                <a:solidFill>
                  <a:schemeClr val="accent2"/>
                </a:solidFill>
              </a:rPr>
              <a:t>first column</a:t>
            </a:r>
            <a:r>
              <a:rPr lang="en-US" altLang="ko-KR" sz="1800"/>
              <a:t>.</a:t>
            </a:r>
          </a:p>
          <a:p>
            <a:pPr marL="285750" indent="-285750">
              <a:lnSpc>
                <a:spcPct val="150000"/>
              </a:lnSpc>
              <a:buFontTx/>
              <a:buChar char="-"/>
            </a:pPr>
            <a:r>
              <a:rPr lang="en-US" altLang="ko-KR" sz="1800"/>
              <a:t>The remaining columns should contain the observed phenotype from each individual.</a:t>
            </a:r>
          </a:p>
          <a:p>
            <a:pPr marL="285750" indent="-285750">
              <a:lnSpc>
                <a:spcPct val="150000"/>
              </a:lnSpc>
              <a:buFontTx/>
              <a:buChar char="-"/>
            </a:pPr>
            <a:r>
              <a:rPr lang="en-US" altLang="ko-KR" sz="1800"/>
              <a:t>Missing phenotypic data should be indicated by either “</a:t>
            </a:r>
            <a:r>
              <a:rPr lang="en-US" altLang="ko-KR" sz="1800">
                <a:solidFill>
                  <a:schemeClr val="accent2"/>
                </a:solidFill>
              </a:rPr>
              <a:t>NaN</a:t>
            </a:r>
            <a:r>
              <a:rPr lang="en-US" altLang="ko-KR" sz="1800"/>
              <a:t>” or “</a:t>
            </a:r>
            <a:r>
              <a:rPr lang="en-US" altLang="ko-KR" sz="1800">
                <a:solidFill>
                  <a:schemeClr val="accent2"/>
                </a:solidFill>
              </a:rPr>
              <a:t>NA</a:t>
            </a:r>
            <a:r>
              <a:rPr lang="en-US" altLang="ko-KR" sz="1800" smtClean="0"/>
              <a:t>”.</a:t>
            </a:r>
            <a:endParaRPr lang="en-US" altLang="ko-KR" sz="1800"/>
          </a:p>
          <a:p>
            <a:pPr>
              <a:lnSpc>
                <a:spcPct val="150000"/>
              </a:lnSpc>
            </a:pPr>
            <a:r>
              <a:rPr lang="en-US" altLang="ko-KR" sz="1800" b="1"/>
              <a:t>•</a:t>
            </a:r>
            <a:r>
              <a:rPr lang="en-US" altLang="ko-KR" sz="1800"/>
              <a:t> </a:t>
            </a:r>
            <a:r>
              <a:rPr lang="en-US" altLang="ko-KR" sz="1800" b="1" smtClean="0"/>
              <a:t>Kinship</a:t>
            </a:r>
            <a:endParaRPr lang="en-US" altLang="ko-KR" sz="1800" b="1"/>
          </a:p>
          <a:p>
            <a:pPr marL="285750" indent="-285750">
              <a:lnSpc>
                <a:spcPct val="150000"/>
              </a:lnSpc>
              <a:buFontTx/>
              <a:buChar char="-"/>
            </a:pPr>
            <a:r>
              <a:rPr lang="en-US" altLang="ko-KR" sz="1800"/>
              <a:t>n by n+1 matrix</a:t>
            </a:r>
          </a:p>
          <a:p>
            <a:pPr marL="285750" indent="-285750">
              <a:lnSpc>
                <a:spcPct val="150000"/>
              </a:lnSpc>
              <a:buFontTx/>
              <a:buChar char="-"/>
            </a:pPr>
            <a:r>
              <a:rPr lang="en-US" altLang="ko-KR" sz="1800"/>
              <a:t>It is an option to put Kinship matrix, because GAPIT calculate kinship matrix automatically.</a:t>
            </a:r>
          </a:p>
        </p:txBody>
      </p:sp>
      <p:pic>
        <p:nvPicPr>
          <p:cNvPr id="8" name="그림 7"/>
          <p:cNvPicPr>
            <a:picLocks noChangeAspect="1"/>
          </p:cNvPicPr>
          <p:nvPr/>
        </p:nvPicPr>
        <p:blipFill>
          <a:blip r:embed="rId2"/>
          <a:stretch>
            <a:fillRect/>
          </a:stretch>
        </p:blipFill>
        <p:spPr>
          <a:xfrm>
            <a:off x="3352800" y="4724400"/>
            <a:ext cx="5039280" cy="1374349"/>
          </a:xfrm>
          <a:prstGeom prst="rect">
            <a:avLst/>
          </a:prstGeom>
        </p:spPr>
      </p:pic>
    </p:spTree>
    <p:extLst>
      <p:ext uri="{BB962C8B-B14F-4D97-AF65-F5344CB8AC3E}">
        <p14:creationId xmlns:p14="http://schemas.microsoft.com/office/powerpoint/2010/main" val="23183279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a:t>kinship matrix</a:t>
            </a:r>
            <a:br>
              <a:rPr lang="en-US" altLang="ko-KR" sz="2800" b="1"/>
            </a:br>
            <a:endParaRPr lang="ko-KR" altLang="en-US" sz="28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17</a:t>
            </a:fld>
            <a:endParaRPr lang="ko-KR" altLang="en-US"/>
          </a:p>
        </p:txBody>
      </p:sp>
      <p:sp>
        <p:nvSpPr>
          <p:cNvPr id="8" name="직사각형 7"/>
          <p:cNvSpPr/>
          <p:nvPr/>
        </p:nvSpPr>
        <p:spPr>
          <a:xfrm>
            <a:off x="609600" y="1295400"/>
            <a:ext cx="7848600" cy="4247317"/>
          </a:xfrm>
          <a:prstGeom prst="rect">
            <a:avLst/>
          </a:prstGeom>
        </p:spPr>
        <p:txBody>
          <a:bodyPr wrap="square">
            <a:spAutoFit/>
          </a:bodyPr>
          <a:lstStyle/>
          <a:p>
            <a:pPr>
              <a:lnSpc>
                <a:spcPct val="150000"/>
              </a:lnSpc>
            </a:pPr>
            <a:r>
              <a:rPr lang="en-US" altLang="ko-KR" sz="1800"/>
              <a:t>Using kinship information, GAPIT makes group and</a:t>
            </a:r>
          </a:p>
          <a:p>
            <a:pPr>
              <a:lnSpc>
                <a:spcPct val="150000"/>
              </a:lnSpc>
            </a:pPr>
            <a:r>
              <a:rPr lang="en-US" altLang="ko-KR" sz="1800"/>
              <a:t>Depending on the options you specify, the objects that belong to each group are different.</a:t>
            </a:r>
          </a:p>
          <a:p>
            <a:pPr>
              <a:lnSpc>
                <a:spcPct val="150000"/>
              </a:lnSpc>
            </a:pPr>
            <a:endParaRPr lang="en-US" altLang="ko-KR" sz="1800"/>
          </a:p>
          <a:p>
            <a:pPr>
              <a:lnSpc>
                <a:spcPct val="150000"/>
              </a:lnSpc>
            </a:pPr>
            <a:r>
              <a:rPr lang="en-US" altLang="ko-KR" sz="1800"/>
              <a:t>kinship.algorithm</a:t>
            </a:r>
          </a:p>
          <a:p>
            <a:pPr marL="342900" indent="-342900">
              <a:lnSpc>
                <a:spcPct val="150000"/>
              </a:lnSpc>
              <a:buFontTx/>
              <a:buAutoNum type="arabicPeriod"/>
            </a:pPr>
            <a:r>
              <a:rPr lang="en-US" altLang="ko-KR" sz="1800"/>
              <a:t>VanRaden(default) : more </a:t>
            </a:r>
            <a:r>
              <a:rPr lang="en-US" altLang="ko-KR" sz="1800">
                <a:solidFill>
                  <a:schemeClr val="accent2"/>
                </a:solidFill>
              </a:rPr>
              <a:t>similar minor allele</a:t>
            </a:r>
            <a:r>
              <a:rPr lang="en-US" altLang="ko-KR" sz="1800"/>
              <a:t>, higher kinship value</a:t>
            </a:r>
          </a:p>
          <a:p>
            <a:pPr marL="342900" indent="-342900">
              <a:lnSpc>
                <a:spcPct val="150000"/>
              </a:lnSpc>
              <a:buFontTx/>
              <a:buAutoNum type="arabicPeriod"/>
            </a:pPr>
            <a:r>
              <a:rPr lang="en-US" altLang="ko-KR" sz="1800"/>
              <a:t>Separation : make kinship matrix using </a:t>
            </a:r>
            <a:r>
              <a:rPr lang="en-US" altLang="ko-KR" sz="1800">
                <a:solidFill>
                  <a:schemeClr val="accent2"/>
                </a:solidFill>
              </a:rPr>
              <a:t>princal component </a:t>
            </a:r>
            <a:r>
              <a:rPr lang="en-US" altLang="ko-KR" sz="1800"/>
              <a:t>of var-covariance</a:t>
            </a:r>
          </a:p>
          <a:p>
            <a:pPr marL="342900" indent="-342900">
              <a:lnSpc>
                <a:spcPct val="150000"/>
              </a:lnSpc>
              <a:buFontTx/>
              <a:buAutoNum type="arabicPeriod"/>
            </a:pPr>
            <a:r>
              <a:rPr lang="en-US" altLang="ko-KR" sz="1800"/>
              <a:t>Zhang : </a:t>
            </a:r>
            <a:r>
              <a:rPr lang="en-US" altLang="ko-KR" sz="1800">
                <a:solidFill>
                  <a:schemeClr val="accent2"/>
                </a:solidFill>
              </a:rPr>
              <a:t>farther form average allele</a:t>
            </a:r>
            <a:r>
              <a:rPr lang="en-US" altLang="ko-KR" sz="1800"/>
              <a:t>, higher kinship value</a:t>
            </a:r>
          </a:p>
          <a:p>
            <a:pPr marL="342900" indent="-342900">
              <a:lnSpc>
                <a:spcPct val="150000"/>
              </a:lnSpc>
              <a:buFontTx/>
              <a:buAutoNum type="arabicPeriod"/>
            </a:pPr>
            <a:r>
              <a:rPr lang="en-US" altLang="ko-KR" sz="1800"/>
              <a:t>EMMA : make kinship matrix using </a:t>
            </a:r>
            <a:r>
              <a:rPr lang="en-US" altLang="ko-KR" sz="1800">
                <a:solidFill>
                  <a:schemeClr val="accent2"/>
                </a:solidFill>
              </a:rPr>
              <a:t>heterozygosity</a:t>
            </a:r>
          </a:p>
        </p:txBody>
      </p:sp>
    </p:spTree>
    <p:extLst>
      <p:ext uri="{BB962C8B-B14F-4D97-AF65-F5344CB8AC3E}">
        <p14:creationId xmlns:p14="http://schemas.microsoft.com/office/powerpoint/2010/main" val="953686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a:t>kinship matrix</a:t>
            </a:r>
            <a:br>
              <a:rPr lang="en-US" altLang="ko-KR" sz="2800" b="1"/>
            </a:br>
            <a:endParaRPr lang="ko-KR" altLang="en-US" sz="28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18</a:t>
            </a:fld>
            <a:endParaRPr lang="ko-KR" altLang="en-US"/>
          </a:p>
        </p:txBody>
      </p:sp>
      <p:sp>
        <p:nvSpPr>
          <p:cNvPr id="7" name="직사각형 6"/>
          <p:cNvSpPr/>
          <p:nvPr/>
        </p:nvSpPr>
        <p:spPr>
          <a:xfrm>
            <a:off x="838200" y="1371600"/>
            <a:ext cx="7239000" cy="707886"/>
          </a:xfrm>
          <a:prstGeom prst="rect">
            <a:avLst/>
          </a:prstGeom>
        </p:spPr>
        <p:txBody>
          <a:bodyPr wrap="square">
            <a:spAutoFit/>
          </a:bodyPr>
          <a:lstStyle/>
          <a:p>
            <a:r>
              <a:rPr lang="en-US" altLang="ko-KR" sz="2000"/>
              <a:t>kinship.cluster – average(default), complete, single, ward.D, mcquitty, median, and centroid</a:t>
            </a:r>
          </a:p>
        </p:txBody>
      </p:sp>
      <p:pic>
        <p:nvPicPr>
          <p:cNvPr id="8" name="그림 7"/>
          <p:cNvPicPr>
            <a:picLocks noChangeAspect="1"/>
          </p:cNvPicPr>
          <p:nvPr/>
        </p:nvPicPr>
        <p:blipFill>
          <a:blip r:embed="rId2"/>
          <a:stretch>
            <a:fillRect/>
          </a:stretch>
        </p:blipFill>
        <p:spPr>
          <a:xfrm>
            <a:off x="6401888" y="2612550"/>
            <a:ext cx="1825810" cy="1545826"/>
          </a:xfrm>
          <a:prstGeom prst="rect">
            <a:avLst/>
          </a:prstGeom>
        </p:spPr>
      </p:pic>
      <p:pic>
        <p:nvPicPr>
          <p:cNvPr id="9" name="그림 8"/>
          <p:cNvPicPr>
            <a:picLocks noChangeAspect="1"/>
          </p:cNvPicPr>
          <p:nvPr/>
        </p:nvPicPr>
        <p:blipFill>
          <a:blip r:embed="rId3"/>
          <a:stretch>
            <a:fillRect/>
          </a:stretch>
        </p:blipFill>
        <p:spPr>
          <a:xfrm>
            <a:off x="3831522" y="2644638"/>
            <a:ext cx="1676624" cy="1449657"/>
          </a:xfrm>
          <a:prstGeom prst="rect">
            <a:avLst/>
          </a:prstGeom>
        </p:spPr>
      </p:pic>
      <p:pic>
        <p:nvPicPr>
          <p:cNvPr id="10" name="그림 9"/>
          <p:cNvPicPr>
            <a:picLocks noChangeAspect="1"/>
          </p:cNvPicPr>
          <p:nvPr/>
        </p:nvPicPr>
        <p:blipFill>
          <a:blip r:embed="rId4"/>
          <a:stretch>
            <a:fillRect/>
          </a:stretch>
        </p:blipFill>
        <p:spPr>
          <a:xfrm>
            <a:off x="990600" y="2580559"/>
            <a:ext cx="1886725" cy="1461123"/>
          </a:xfrm>
          <a:prstGeom prst="rect">
            <a:avLst/>
          </a:prstGeom>
        </p:spPr>
      </p:pic>
      <p:sp>
        <p:nvSpPr>
          <p:cNvPr id="11" name="TextBox 10"/>
          <p:cNvSpPr txBox="1"/>
          <p:nvPr/>
        </p:nvSpPr>
        <p:spPr>
          <a:xfrm>
            <a:off x="1471717" y="4282479"/>
            <a:ext cx="1327736" cy="369332"/>
          </a:xfrm>
          <a:prstGeom prst="rect">
            <a:avLst/>
          </a:prstGeom>
          <a:noFill/>
        </p:spPr>
        <p:txBody>
          <a:bodyPr wrap="none" rtlCol="0">
            <a:spAutoFit/>
          </a:bodyPr>
          <a:lstStyle/>
          <a:p>
            <a:r>
              <a:rPr lang="en-US" altLang="ko-KR" smtClean="0"/>
              <a:t>&lt;average&gt;</a:t>
            </a:r>
            <a:endParaRPr lang="ko-KR" altLang="en-US"/>
          </a:p>
        </p:txBody>
      </p:sp>
      <p:sp>
        <p:nvSpPr>
          <p:cNvPr id="12" name="직사각형 11"/>
          <p:cNvSpPr/>
          <p:nvPr/>
        </p:nvSpPr>
        <p:spPr>
          <a:xfrm>
            <a:off x="4049739" y="4301784"/>
            <a:ext cx="1477969" cy="369332"/>
          </a:xfrm>
          <a:prstGeom prst="rect">
            <a:avLst/>
          </a:prstGeom>
        </p:spPr>
        <p:txBody>
          <a:bodyPr wrap="none">
            <a:spAutoFit/>
          </a:bodyPr>
          <a:lstStyle/>
          <a:p>
            <a:r>
              <a:rPr lang="en-US" altLang="ko-KR" smtClean="0"/>
              <a:t>&lt;complete&gt;</a:t>
            </a:r>
            <a:endParaRPr lang="ko-KR" altLang="en-US"/>
          </a:p>
        </p:txBody>
      </p:sp>
      <p:sp>
        <p:nvSpPr>
          <p:cNvPr id="13" name="직사각형 12"/>
          <p:cNvSpPr/>
          <p:nvPr/>
        </p:nvSpPr>
        <p:spPr>
          <a:xfrm>
            <a:off x="6575808" y="4282479"/>
            <a:ext cx="1116011" cy="369332"/>
          </a:xfrm>
          <a:prstGeom prst="rect">
            <a:avLst/>
          </a:prstGeom>
        </p:spPr>
        <p:txBody>
          <a:bodyPr wrap="none">
            <a:spAutoFit/>
          </a:bodyPr>
          <a:lstStyle/>
          <a:p>
            <a:r>
              <a:rPr lang="en-US" altLang="ko-KR" smtClean="0"/>
              <a:t>&lt;single&gt;</a:t>
            </a:r>
            <a:endParaRPr lang="ko-KR" altLang="en-US"/>
          </a:p>
        </p:txBody>
      </p:sp>
    </p:spTree>
    <p:extLst>
      <p:ext uri="{BB962C8B-B14F-4D97-AF65-F5344CB8AC3E}">
        <p14:creationId xmlns:p14="http://schemas.microsoft.com/office/powerpoint/2010/main" val="4506943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en-US" altLang="ko-KR" dirty="0"/>
              <a:t>Part </a:t>
            </a:r>
            <a:r>
              <a:rPr lang="en-US" altLang="ko-KR" dirty="0" smtClean="0"/>
              <a:t>1. </a:t>
            </a:r>
            <a:r>
              <a:rPr lang="en-US" altLang="ko-KR" dirty="0" smtClean="0"/>
              <a:t>GAPIT</a:t>
            </a:r>
            <a:endParaRPr lang="ko-KR" altLang="en-US" dirty="0"/>
          </a:p>
        </p:txBody>
      </p:sp>
      <p:sp>
        <p:nvSpPr>
          <p:cNvPr id="3" name="날짜 개체 틀 2"/>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4" name="바닥글 개체 틀 3"/>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5" name="슬라이드 번호 개체 틀 4"/>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1</a:t>
            </a:fld>
            <a:endParaRPr lang="ko-KR" altLang="en-US"/>
          </a:p>
        </p:txBody>
      </p:sp>
    </p:spTree>
    <p:extLst>
      <p:ext uri="{BB962C8B-B14F-4D97-AF65-F5344CB8AC3E}">
        <p14:creationId xmlns:p14="http://schemas.microsoft.com/office/powerpoint/2010/main" val="3109474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smtClean="0"/>
              <a:t>INPUT</a:t>
            </a:r>
            <a:endParaRPr lang="ko-KR" altLang="en-US" sz="2800" b="1"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19</a:t>
            </a:fld>
            <a:endParaRPr lang="ko-KR" altLang="en-US"/>
          </a:p>
        </p:txBody>
      </p:sp>
      <p:sp>
        <p:nvSpPr>
          <p:cNvPr id="7" name="직사각형 6"/>
          <p:cNvSpPr/>
          <p:nvPr/>
        </p:nvSpPr>
        <p:spPr>
          <a:xfrm>
            <a:off x="685800" y="1047858"/>
            <a:ext cx="7772400" cy="1703030"/>
          </a:xfrm>
          <a:prstGeom prst="rect">
            <a:avLst/>
          </a:prstGeom>
        </p:spPr>
        <p:txBody>
          <a:bodyPr wrap="square">
            <a:spAutoFit/>
          </a:bodyPr>
          <a:lstStyle/>
          <a:p>
            <a:pPr>
              <a:lnSpc>
                <a:spcPct val="150000"/>
              </a:lnSpc>
            </a:pPr>
            <a:r>
              <a:rPr lang="en-US" altLang="ko-KR" sz="1800" b="1"/>
              <a:t>• Covariate variables</a:t>
            </a:r>
          </a:p>
          <a:p>
            <a:pPr>
              <a:lnSpc>
                <a:spcPct val="150000"/>
              </a:lnSpc>
            </a:pPr>
            <a:r>
              <a:rPr lang="en-US" altLang="ko-KR" sz="1800"/>
              <a:t>A file containing covariates (called “CV” in GAPIT) can include information such as population structure, which are fitted into the GWAS and GS models as fixed effects.</a:t>
            </a:r>
            <a:endParaRPr lang="ko-KR" altLang="en-US" sz="1800"/>
          </a:p>
        </p:txBody>
      </p:sp>
      <p:pic>
        <p:nvPicPr>
          <p:cNvPr id="8" name="그림 7"/>
          <p:cNvPicPr>
            <a:picLocks noChangeAspect="1"/>
          </p:cNvPicPr>
          <p:nvPr/>
        </p:nvPicPr>
        <p:blipFill>
          <a:blip r:embed="rId2"/>
          <a:stretch>
            <a:fillRect/>
          </a:stretch>
        </p:blipFill>
        <p:spPr>
          <a:xfrm>
            <a:off x="3003550" y="3429000"/>
            <a:ext cx="2673697" cy="2111710"/>
          </a:xfrm>
          <a:prstGeom prst="rect">
            <a:avLst/>
          </a:prstGeom>
        </p:spPr>
      </p:pic>
    </p:spTree>
    <p:extLst>
      <p:ext uri="{BB962C8B-B14F-4D97-AF65-F5344CB8AC3E}">
        <p14:creationId xmlns:p14="http://schemas.microsoft.com/office/powerpoint/2010/main" val="30779503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a:t>DATA</a:t>
            </a:r>
            <a:br>
              <a:rPr lang="en-US" altLang="ko-KR" sz="2800" b="1"/>
            </a:br>
            <a:endParaRPr lang="ko-KR" altLang="en-US" sz="28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20</a:t>
            </a:fld>
            <a:endParaRPr lang="ko-KR" altLang="en-US"/>
          </a:p>
        </p:txBody>
      </p:sp>
      <p:sp>
        <p:nvSpPr>
          <p:cNvPr id="45" name="직사각형 44"/>
          <p:cNvSpPr/>
          <p:nvPr/>
        </p:nvSpPr>
        <p:spPr>
          <a:xfrm>
            <a:off x="1676400" y="3810000"/>
            <a:ext cx="6096000" cy="369332"/>
          </a:xfrm>
          <a:prstGeom prst="rect">
            <a:avLst/>
          </a:prstGeom>
        </p:spPr>
        <p:txBody>
          <a:bodyPr>
            <a:spAutoFit/>
          </a:bodyPr>
          <a:lstStyle/>
          <a:p>
            <a:endParaRPr lang="ko-KR" altLang="en-US"/>
          </a:p>
        </p:txBody>
      </p:sp>
      <p:sp>
        <p:nvSpPr>
          <p:cNvPr id="46" name="TextBox 45"/>
          <p:cNvSpPr txBox="1"/>
          <p:nvPr/>
        </p:nvSpPr>
        <p:spPr>
          <a:xfrm>
            <a:off x="1066800" y="4270513"/>
            <a:ext cx="795411" cy="276999"/>
          </a:xfrm>
          <a:prstGeom prst="rect">
            <a:avLst/>
          </a:prstGeom>
          <a:noFill/>
        </p:spPr>
        <p:txBody>
          <a:bodyPr wrap="none" rtlCol="0">
            <a:spAutoFit/>
          </a:bodyPr>
          <a:lstStyle/>
          <a:p>
            <a:r>
              <a:rPr lang="en-US" altLang="ko-KR" sz="1200" smtClean="0"/>
              <a:t>raw_myY</a:t>
            </a:r>
            <a:endParaRPr lang="ko-KR" altLang="en-US" sz="1200"/>
          </a:p>
        </p:txBody>
      </p:sp>
      <p:sp>
        <p:nvSpPr>
          <p:cNvPr id="47" name="TextBox 46"/>
          <p:cNvSpPr txBox="1"/>
          <p:nvPr/>
        </p:nvSpPr>
        <p:spPr>
          <a:xfrm>
            <a:off x="5313227" y="4263085"/>
            <a:ext cx="801823" cy="276999"/>
          </a:xfrm>
          <a:prstGeom prst="rect">
            <a:avLst/>
          </a:prstGeom>
          <a:noFill/>
        </p:spPr>
        <p:txBody>
          <a:bodyPr wrap="none" rtlCol="0">
            <a:spAutoFit/>
          </a:bodyPr>
          <a:lstStyle/>
          <a:p>
            <a:r>
              <a:rPr lang="en-US" altLang="ko-KR" sz="1200" smtClean="0"/>
              <a:t>raw_myX</a:t>
            </a:r>
            <a:endParaRPr lang="ko-KR" altLang="en-US" sz="1200"/>
          </a:p>
        </p:txBody>
      </p:sp>
      <p:grpSp>
        <p:nvGrpSpPr>
          <p:cNvPr id="48" name="그룹 47"/>
          <p:cNvGrpSpPr/>
          <p:nvPr/>
        </p:nvGrpSpPr>
        <p:grpSpPr>
          <a:xfrm>
            <a:off x="249381" y="1219200"/>
            <a:ext cx="2014825" cy="2995205"/>
            <a:chOff x="1109757" y="905122"/>
            <a:chExt cx="2223132" cy="3123136"/>
          </a:xfrm>
        </p:grpSpPr>
        <p:grpSp>
          <p:nvGrpSpPr>
            <p:cNvPr id="49" name="그룹 48"/>
            <p:cNvGrpSpPr/>
            <p:nvPr/>
          </p:nvGrpSpPr>
          <p:grpSpPr>
            <a:xfrm>
              <a:off x="1721678" y="1270203"/>
              <a:ext cx="1611211" cy="2758055"/>
              <a:chOff x="3482548" y="965281"/>
              <a:chExt cx="1611211" cy="2758055"/>
            </a:xfrm>
          </p:grpSpPr>
          <p:sp>
            <p:nvSpPr>
              <p:cNvPr id="53" name="직사각형 52"/>
              <p:cNvSpPr/>
              <p:nvPr/>
            </p:nvSpPr>
            <p:spPr>
              <a:xfrm>
                <a:off x="3482548" y="965281"/>
                <a:ext cx="1611211" cy="2758055"/>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pic>
            <p:nvPicPr>
              <p:cNvPr id="54" name="그림 53"/>
              <p:cNvPicPr>
                <a:picLocks noChangeAspect="1"/>
              </p:cNvPicPr>
              <p:nvPr/>
            </p:nvPicPr>
            <p:blipFill rotWithShape="1">
              <a:blip r:embed="rId2"/>
              <a:srcRect t="2681" b="13012"/>
              <a:stretch/>
            </p:blipFill>
            <p:spPr>
              <a:xfrm>
                <a:off x="3529892" y="1017480"/>
                <a:ext cx="1516524" cy="1149433"/>
              </a:xfrm>
              <a:prstGeom prst="rect">
                <a:avLst/>
              </a:prstGeom>
            </p:spPr>
          </p:pic>
        </p:grpSp>
        <p:sp>
          <p:nvSpPr>
            <p:cNvPr id="50" name="TextBox 49"/>
            <p:cNvSpPr txBox="1"/>
            <p:nvPr/>
          </p:nvSpPr>
          <p:spPr>
            <a:xfrm>
              <a:off x="1109757" y="2147230"/>
              <a:ext cx="526106" cy="338554"/>
            </a:xfrm>
            <a:prstGeom prst="rect">
              <a:avLst/>
            </a:prstGeom>
            <a:noFill/>
          </p:spPr>
          <p:txBody>
            <a:bodyPr wrap="none" rtlCol="0">
              <a:spAutoFit/>
            </a:bodyPr>
            <a:lstStyle/>
            <a:p>
              <a:r>
                <a:rPr lang="en-US" altLang="ko-KR" sz="1600" smtClean="0"/>
                <a:t>439</a:t>
              </a:r>
              <a:endParaRPr lang="ko-KR" altLang="en-US" sz="1600"/>
            </a:p>
          </p:txBody>
        </p:sp>
        <p:sp>
          <p:nvSpPr>
            <p:cNvPr id="51" name="TextBox 50"/>
            <p:cNvSpPr txBox="1"/>
            <p:nvPr/>
          </p:nvSpPr>
          <p:spPr>
            <a:xfrm>
              <a:off x="2371631" y="905122"/>
              <a:ext cx="312906" cy="369332"/>
            </a:xfrm>
            <a:prstGeom prst="rect">
              <a:avLst/>
            </a:prstGeom>
            <a:noFill/>
          </p:spPr>
          <p:txBody>
            <a:bodyPr wrap="none" rtlCol="0">
              <a:spAutoFit/>
            </a:bodyPr>
            <a:lstStyle/>
            <a:p>
              <a:r>
                <a:rPr lang="en-US" altLang="ko-KR" sz="1800" smtClean="0"/>
                <a:t>2</a:t>
              </a:r>
              <a:endParaRPr lang="ko-KR" altLang="en-US" sz="1800"/>
            </a:p>
          </p:txBody>
        </p:sp>
        <p:sp>
          <p:nvSpPr>
            <p:cNvPr id="52" name="TextBox 51"/>
            <p:cNvSpPr txBox="1"/>
            <p:nvPr/>
          </p:nvSpPr>
          <p:spPr>
            <a:xfrm>
              <a:off x="2527283" y="2775352"/>
              <a:ext cx="461665" cy="263855"/>
            </a:xfrm>
            <a:prstGeom prst="rect">
              <a:avLst/>
            </a:prstGeom>
            <a:noFill/>
          </p:spPr>
          <p:txBody>
            <a:bodyPr vert="eaVert" wrap="none" rtlCol="0">
              <a:spAutoFit/>
            </a:bodyPr>
            <a:lstStyle/>
            <a:p>
              <a:r>
                <a:rPr lang="en-US" altLang="ko-KR" smtClean="0"/>
                <a:t>…</a:t>
              </a:r>
              <a:endParaRPr lang="ko-KR" altLang="en-US"/>
            </a:p>
          </p:txBody>
        </p:sp>
      </p:grpSp>
      <p:grpSp>
        <p:nvGrpSpPr>
          <p:cNvPr id="55" name="그룹 54"/>
          <p:cNvGrpSpPr/>
          <p:nvPr/>
        </p:nvGrpSpPr>
        <p:grpSpPr>
          <a:xfrm>
            <a:off x="2474121" y="1282662"/>
            <a:ext cx="6346029" cy="2931743"/>
            <a:chOff x="3971448" y="811227"/>
            <a:chExt cx="7496841" cy="3961580"/>
          </a:xfrm>
        </p:grpSpPr>
        <p:sp>
          <p:nvSpPr>
            <p:cNvPr id="56" name="직사각형 55"/>
            <p:cNvSpPr/>
            <p:nvPr/>
          </p:nvSpPr>
          <p:spPr>
            <a:xfrm>
              <a:off x="4417868" y="1242424"/>
              <a:ext cx="7050421" cy="3530383"/>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7" name="그림 56"/>
            <p:cNvPicPr>
              <a:picLocks noChangeAspect="1"/>
            </p:cNvPicPr>
            <p:nvPr/>
          </p:nvPicPr>
          <p:blipFill rotWithShape="1">
            <a:blip r:embed="rId3"/>
            <a:srcRect b="16948"/>
            <a:stretch/>
          </p:blipFill>
          <p:spPr>
            <a:xfrm>
              <a:off x="4440182" y="1270203"/>
              <a:ext cx="3885113" cy="1195363"/>
            </a:xfrm>
            <a:prstGeom prst="rect">
              <a:avLst/>
            </a:prstGeom>
          </p:spPr>
        </p:pic>
        <p:pic>
          <p:nvPicPr>
            <p:cNvPr id="58" name="그림 57"/>
            <p:cNvPicPr>
              <a:picLocks noChangeAspect="1"/>
            </p:cNvPicPr>
            <p:nvPr/>
          </p:nvPicPr>
          <p:blipFill>
            <a:blip r:embed="rId4"/>
            <a:stretch>
              <a:fillRect/>
            </a:stretch>
          </p:blipFill>
          <p:spPr>
            <a:xfrm>
              <a:off x="8832426" y="1280624"/>
              <a:ext cx="2533265" cy="1170543"/>
            </a:xfrm>
            <a:prstGeom prst="rect">
              <a:avLst/>
            </a:prstGeom>
          </p:spPr>
        </p:pic>
        <p:sp>
          <p:nvSpPr>
            <p:cNvPr id="59" name="TextBox 58"/>
            <p:cNvSpPr txBox="1"/>
            <p:nvPr/>
          </p:nvSpPr>
          <p:spPr>
            <a:xfrm>
              <a:off x="3971448" y="2870140"/>
              <a:ext cx="780983" cy="307776"/>
            </a:xfrm>
            <a:prstGeom prst="rect">
              <a:avLst/>
            </a:prstGeom>
            <a:noFill/>
          </p:spPr>
          <p:txBody>
            <a:bodyPr wrap="none" rtlCol="0">
              <a:spAutoFit/>
            </a:bodyPr>
            <a:lstStyle/>
            <a:p>
              <a:r>
                <a:rPr lang="en-US" altLang="ko-KR" sz="1400" smtClean="0"/>
                <a:t>169029</a:t>
              </a:r>
              <a:endParaRPr lang="ko-KR" altLang="en-US" sz="1400"/>
            </a:p>
          </p:txBody>
        </p:sp>
        <p:sp>
          <p:nvSpPr>
            <p:cNvPr id="60" name="TextBox 59"/>
            <p:cNvSpPr txBox="1"/>
            <p:nvPr/>
          </p:nvSpPr>
          <p:spPr>
            <a:xfrm>
              <a:off x="7446103" y="811227"/>
              <a:ext cx="443955" cy="307776"/>
            </a:xfrm>
            <a:prstGeom prst="rect">
              <a:avLst/>
            </a:prstGeom>
            <a:noFill/>
          </p:spPr>
          <p:txBody>
            <a:bodyPr wrap="none" rtlCol="0">
              <a:spAutoFit/>
            </a:bodyPr>
            <a:lstStyle/>
            <a:p>
              <a:r>
                <a:rPr lang="en-US" altLang="ko-KR" sz="1400" smtClean="0"/>
                <a:t>450</a:t>
              </a:r>
              <a:endParaRPr lang="ko-KR" altLang="en-US" sz="1400"/>
            </a:p>
          </p:txBody>
        </p:sp>
        <p:sp>
          <p:nvSpPr>
            <p:cNvPr id="61" name="TextBox 60"/>
            <p:cNvSpPr txBox="1"/>
            <p:nvPr/>
          </p:nvSpPr>
          <p:spPr>
            <a:xfrm>
              <a:off x="8293018" y="1496562"/>
              <a:ext cx="356188" cy="369332"/>
            </a:xfrm>
            <a:prstGeom prst="rect">
              <a:avLst/>
            </a:prstGeom>
            <a:noFill/>
          </p:spPr>
          <p:txBody>
            <a:bodyPr wrap="none" rtlCol="0">
              <a:spAutoFit/>
            </a:bodyPr>
            <a:lstStyle/>
            <a:p>
              <a:r>
                <a:rPr lang="en-US" altLang="ko-KR" smtClean="0"/>
                <a:t>…</a:t>
              </a:r>
              <a:endParaRPr lang="ko-KR" altLang="en-US"/>
            </a:p>
          </p:txBody>
        </p:sp>
        <p:sp>
          <p:nvSpPr>
            <p:cNvPr id="62" name="TextBox 61"/>
            <p:cNvSpPr txBox="1"/>
            <p:nvPr/>
          </p:nvSpPr>
          <p:spPr>
            <a:xfrm>
              <a:off x="11009504" y="1563943"/>
              <a:ext cx="218231" cy="623835"/>
            </a:xfrm>
            <a:prstGeom prst="rect">
              <a:avLst/>
            </a:prstGeom>
            <a:noFill/>
          </p:spPr>
          <p:txBody>
            <a:bodyPr wrap="none" rtlCol="0">
              <a:spAutoFit/>
            </a:bodyPr>
            <a:lstStyle/>
            <a:p>
              <a:endParaRPr lang="ko-KR" altLang="en-US"/>
            </a:p>
          </p:txBody>
        </p:sp>
        <p:sp>
          <p:nvSpPr>
            <p:cNvPr id="63" name="TextBox 62"/>
            <p:cNvSpPr txBox="1"/>
            <p:nvPr/>
          </p:nvSpPr>
          <p:spPr>
            <a:xfrm>
              <a:off x="7799021" y="2806859"/>
              <a:ext cx="461666" cy="263855"/>
            </a:xfrm>
            <a:prstGeom prst="rect">
              <a:avLst/>
            </a:prstGeom>
            <a:noFill/>
          </p:spPr>
          <p:txBody>
            <a:bodyPr vert="eaVert" wrap="none" rtlCol="0">
              <a:spAutoFit/>
            </a:bodyPr>
            <a:lstStyle/>
            <a:p>
              <a:r>
                <a:rPr lang="en-US" altLang="ko-KR" smtClean="0"/>
                <a:t>…</a:t>
              </a:r>
              <a:endParaRPr lang="ko-KR" altLang="en-US"/>
            </a:p>
          </p:txBody>
        </p:sp>
      </p:grpSp>
      <p:sp>
        <p:nvSpPr>
          <p:cNvPr id="64" name="TextBox 63"/>
          <p:cNvSpPr txBox="1"/>
          <p:nvPr/>
        </p:nvSpPr>
        <p:spPr>
          <a:xfrm>
            <a:off x="581546" y="4937939"/>
            <a:ext cx="8001000" cy="923330"/>
          </a:xfrm>
          <a:prstGeom prst="rect">
            <a:avLst/>
          </a:prstGeom>
          <a:noFill/>
        </p:spPr>
        <p:txBody>
          <a:bodyPr wrap="square" rtlCol="0">
            <a:spAutoFit/>
          </a:bodyPr>
          <a:lstStyle/>
          <a:p>
            <a:pPr>
              <a:lnSpc>
                <a:spcPct val="150000"/>
              </a:lnSpc>
            </a:pPr>
            <a:r>
              <a:rPr lang="en-US" altLang="ko-KR" sz="1800" smtClean="0"/>
              <a:t>439 samples, 169028 SNPs, 11 columns in X data are SNP information which is essential to use GAPIT.</a:t>
            </a:r>
            <a:endParaRPr lang="ko-KR" altLang="en-US" sz="1800"/>
          </a:p>
        </p:txBody>
      </p:sp>
    </p:spTree>
    <p:extLst>
      <p:ext uri="{BB962C8B-B14F-4D97-AF65-F5344CB8AC3E}">
        <p14:creationId xmlns:p14="http://schemas.microsoft.com/office/powerpoint/2010/main" val="35677556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dirty="0" err="1" smtClean="0"/>
              <a:t>PRACTICE_read</a:t>
            </a:r>
            <a:r>
              <a:rPr lang="en-US" altLang="ko-KR" sz="2800" b="1" dirty="0" smtClean="0"/>
              <a:t> data</a:t>
            </a:r>
            <a:endParaRPr lang="ko-KR" altLang="en-US" sz="28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21</a:t>
            </a:fld>
            <a:endParaRPr lang="ko-KR" altLang="en-US"/>
          </a:p>
        </p:txBody>
      </p:sp>
      <p:sp>
        <p:nvSpPr>
          <p:cNvPr id="7" name="직사각형 6"/>
          <p:cNvSpPr/>
          <p:nvPr/>
        </p:nvSpPr>
        <p:spPr>
          <a:xfrm>
            <a:off x="457200" y="1066800"/>
            <a:ext cx="8197672" cy="528913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600" dirty="0">
                <a:solidFill>
                  <a:schemeClr val="tx1"/>
                </a:solidFill>
              </a:rPr>
              <a:t>library(</a:t>
            </a:r>
            <a:r>
              <a:rPr lang="en-US" altLang="ko-KR" sz="1600" dirty="0" err="1">
                <a:solidFill>
                  <a:schemeClr val="tx1"/>
                </a:solidFill>
              </a:rPr>
              <a:t>multtest</a:t>
            </a:r>
            <a:r>
              <a:rPr lang="en-US" altLang="ko-KR" sz="1600" dirty="0">
                <a:solidFill>
                  <a:schemeClr val="tx1"/>
                </a:solidFill>
              </a:rPr>
              <a:t>); library(</a:t>
            </a:r>
            <a:r>
              <a:rPr lang="en-US" altLang="ko-KR" sz="1600" dirty="0" err="1">
                <a:solidFill>
                  <a:schemeClr val="tx1"/>
                </a:solidFill>
              </a:rPr>
              <a:t>gplots</a:t>
            </a:r>
            <a:r>
              <a:rPr lang="en-US" altLang="ko-KR" sz="1600" dirty="0">
                <a:solidFill>
                  <a:schemeClr val="tx1"/>
                </a:solidFill>
              </a:rPr>
              <a:t>); library(</a:t>
            </a:r>
            <a:r>
              <a:rPr lang="en-US" altLang="ko-KR" sz="1600" dirty="0" err="1">
                <a:solidFill>
                  <a:schemeClr val="tx1"/>
                </a:solidFill>
              </a:rPr>
              <a:t>LDheatmap</a:t>
            </a:r>
            <a:r>
              <a:rPr lang="en-US" altLang="ko-KR" sz="1600" dirty="0">
                <a:solidFill>
                  <a:schemeClr val="tx1"/>
                </a:solidFill>
              </a:rPr>
              <a:t>); library(genetics)</a:t>
            </a:r>
          </a:p>
          <a:p>
            <a:pPr>
              <a:lnSpc>
                <a:spcPct val="150000"/>
              </a:lnSpc>
            </a:pPr>
            <a:r>
              <a:rPr lang="en-US" altLang="ko-KR" sz="1600" dirty="0">
                <a:solidFill>
                  <a:schemeClr val="tx1"/>
                </a:solidFill>
              </a:rPr>
              <a:t>library(ape); library(EMMREML); library(compiler</a:t>
            </a:r>
            <a:r>
              <a:rPr lang="en-US" altLang="ko-KR" sz="1600" dirty="0" smtClean="0">
                <a:solidFill>
                  <a:schemeClr val="tx1"/>
                </a:solidFill>
              </a:rPr>
              <a:t>)</a:t>
            </a:r>
            <a:endParaRPr lang="en-US" altLang="ko-KR" sz="1600" dirty="0">
              <a:solidFill>
                <a:schemeClr val="tx1"/>
              </a:solidFill>
            </a:endParaRPr>
          </a:p>
          <a:p>
            <a:pPr>
              <a:lnSpc>
                <a:spcPct val="150000"/>
              </a:lnSpc>
            </a:pPr>
            <a:r>
              <a:rPr lang="en-US" altLang="ko-KR" sz="1600" dirty="0">
                <a:solidFill>
                  <a:schemeClr val="tx1"/>
                </a:solidFill>
              </a:rPr>
              <a:t>library(scatterplot3d</a:t>
            </a:r>
            <a:r>
              <a:rPr lang="en-US" altLang="ko-KR" sz="1600" dirty="0" smtClean="0">
                <a:solidFill>
                  <a:schemeClr val="tx1"/>
                </a:solidFill>
              </a:rPr>
              <a:t>)</a:t>
            </a:r>
          </a:p>
          <a:p>
            <a:pPr>
              <a:lnSpc>
                <a:spcPct val="150000"/>
              </a:lnSpc>
            </a:pPr>
            <a:r>
              <a:rPr lang="en-US" altLang="ko-KR" sz="1600" dirty="0">
                <a:solidFill>
                  <a:schemeClr val="tx1"/>
                </a:solidFill>
              </a:rPr>
              <a:t>source("http://zzlab.net/GAPIT/gapit_functions.txt")</a:t>
            </a:r>
          </a:p>
          <a:p>
            <a:pPr>
              <a:lnSpc>
                <a:spcPct val="150000"/>
              </a:lnSpc>
            </a:pPr>
            <a:r>
              <a:rPr lang="en-US" altLang="ko-KR" sz="1600" dirty="0">
                <a:solidFill>
                  <a:schemeClr val="tx1"/>
                </a:solidFill>
              </a:rPr>
              <a:t>source("http://zzlab.net/GAPIT/emma.txt</a:t>
            </a:r>
            <a:r>
              <a:rPr lang="en-US" altLang="ko-KR" sz="1600" dirty="0" smtClean="0">
                <a:solidFill>
                  <a:schemeClr val="tx1"/>
                </a:solidFill>
              </a:rPr>
              <a:t>")</a:t>
            </a:r>
          </a:p>
          <a:p>
            <a:pPr>
              <a:lnSpc>
                <a:spcPct val="150000"/>
              </a:lnSpc>
            </a:pPr>
            <a:r>
              <a:rPr lang="en-US" altLang="ko-KR" sz="1600" dirty="0" err="1">
                <a:solidFill>
                  <a:schemeClr val="tx1"/>
                </a:solidFill>
              </a:rPr>
              <a:t>setwd</a:t>
            </a:r>
            <a:r>
              <a:rPr lang="en-US" altLang="ko-KR" sz="1600" dirty="0">
                <a:solidFill>
                  <a:schemeClr val="tx1"/>
                </a:solidFill>
              </a:rPr>
              <a:t>("C:/Users/pc/Desktop/gapitex")</a:t>
            </a:r>
          </a:p>
          <a:p>
            <a:pPr>
              <a:lnSpc>
                <a:spcPct val="150000"/>
              </a:lnSpc>
            </a:pPr>
            <a:r>
              <a:rPr lang="en-US" altLang="ko-KR" sz="1600" dirty="0">
                <a:solidFill>
                  <a:schemeClr val="tx1"/>
                </a:solidFill>
              </a:rPr>
              <a:t>source("</a:t>
            </a:r>
            <a:r>
              <a:rPr lang="en-US" altLang="ko-KR" sz="1600" dirty="0" err="1">
                <a:solidFill>
                  <a:schemeClr val="tx1"/>
                </a:solidFill>
              </a:rPr>
              <a:t>function.R</a:t>
            </a:r>
            <a:r>
              <a:rPr lang="en-US" altLang="ko-KR" sz="1600" dirty="0" smtClean="0">
                <a:solidFill>
                  <a:schemeClr val="tx1"/>
                </a:solidFill>
              </a:rPr>
              <a:t>")</a:t>
            </a:r>
          </a:p>
          <a:p>
            <a:pPr>
              <a:lnSpc>
                <a:spcPct val="150000"/>
              </a:lnSpc>
            </a:pPr>
            <a:endParaRPr lang="en-US" altLang="ko-KR" sz="1600" dirty="0">
              <a:solidFill>
                <a:schemeClr val="tx1"/>
              </a:solidFill>
            </a:endParaRPr>
          </a:p>
          <a:p>
            <a:pPr>
              <a:lnSpc>
                <a:spcPct val="150000"/>
              </a:lnSpc>
            </a:pPr>
            <a:r>
              <a:rPr lang="en-US" altLang="ko-KR" sz="1600" dirty="0">
                <a:solidFill>
                  <a:schemeClr val="tx1"/>
                </a:solidFill>
              </a:rPr>
              <a:t>library(</a:t>
            </a:r>
            <a:r>
              <a:rPr lang="en-US" altLang="ko-KR" sz="1600" dirty="0" err="1">
                <a:solidFill>
                  <a:schemeClr val="tx1"/>
                </a:solidFill>
              </a:rPr>
              <a:t>data.table</a:t>
            </a:r>
            <a:r>
              <a:rPr lang="en-US" altLang="ko-KR" sz="1600" dirty="0">
                <a:solidFill>
                  <a:schemeClr val="tx1"/>
                </a:solidFill>
              </a:rPr>
              <a:t>)</a:t>
            </a:r>
          </a:p>
          <a:p>
            <a:pPr>
              <a:lnSpc>
                <a:spcPct val="150000"/>
              </a:lnSpc>
            </a:pPr>
            <a:r>
              <a:rPr lang="en-US" altLang="ko-KR" sz="1600" dirty="0" err="1">
                <a:solidFill>
                  <a:schemeClr val="tx1"/>
                </a:solidFill>
              </a:rPr>
              <a:t>raw_myY</a:t>
            </a:r>
            <a:r>
              <a:rPr lang="en-US" altLang="ko-KR" sz="1600" dirty="0">
                <a:solidFill>
                  <a:schemeClr val="tx1"/>
                </a:solidFill>
              </a:rPr>
              <a:t> &lt;- </a:t>
            </a:r>
            <a:r>
              <a:rPr lang="en-US" altLang="ko-KR" sz="1600" dirty="0" err="1">
                <a:solidFill>
                  <a:schemeClr val="tx1"/>
                </a:solidFill>
              </a:rPr>
              <a:t>read.table</a:t>
            </a:r>
            <a:r>
              <a:rPr lang="en-US" altLang="ko-KR" sz="1600" dirty="0">
                <a:solidFill>
                  <a:schemeClr val="tx1"/>
                </a:solidFill>
              </a:rPr>
              <a:t>(file</a:t>
            </a:r>
            <a:r>
              <a:rPr lang="en-US" altLang="ko-KR" sz="1600" dirty="0" smtClean="0">
                <a:solidFill>
                  <a:schemeClr val="tx1"/>
                </a:solidFill>
              </a:rPr>
              <a:t>=“</a:t>
            </a:r>
            <a:r>
              <a:rPr lang="en-US" altLang="ko-KR" sz="1600" b="1" dirty="0" smtClean="0">
                <a:solidFill>
                  <a:schemeClr val="tx1"/>
                </a:solidFill>
              </a:rPr>
              <a:t>filename</a:t>
            </a:r>
            <a:r>
              <a:rPr lang="en-US" altLang="ko-KR" sz="1600" dirty="0" smtClean="0">
                <a:solidFill>
                  <a:schemeClr val="tx1"/>
                </a:solidFill>
              </a:rPr>
              <a:t>.csv</a:t>
            </a:r>
            <a:r>
              <a:rPr lang="en-US" altLang="ko-KR" sz="1600" dirty="0">
                <a:solidFill>
                  <a:schemeClr val="tx1"/>
                </a:solidFill>
              </a:rPr>
              <a:t>", </a:t>
            </a:r>
            <a:r>
              <a:rPr lang="en-US" altLang="ko-KR" sz="1600" dirty="0" err="1">
                <a:solidFill>
                  <a:schemeClr val="tx1"/>
                </a:solidFill>
              </a:rPr>
              <a:t>sep</a:t>
            </a:r>
            <a:r>
              <a:rPr lang="en-US" altLang="ko-KR" sz="1600" dirty="0">
                <a:solidFill>
                  <a:schemeClr val="tx1"/>
                </a:solidFill>
              </a:rPr>
              <a:t>=",", header=T)[,1:2]</a:t>
            </a:r>
          </a:p>
          <a:p>
            <a:pPr>
              <a:lnSpc>
                <a:spcPct val="150000"/>
              </a:lnSpc>
            </a:pPr>
            <a:r>
              <a:rPr lang="en-US" altLang="ko-KR" sz="1600" dirty="0" err="1">
                <a:solidFill>
                  <a:schemeClr val="tx1"/>
                </a:solidFill>
              </a:rPr>
              <a:t>raw_myX</a:t>
            </a:r>
            <a:r>
              <a:rPr lang="en-US" altLang="ko-KR" sz="1600" dirty="0">
                <a:solidFill>
                  <a:schemeClr val="tx1"/>
                </a:solidFill>
              </a:rPr>
              <a:t> &lt;- </a:t>
            </a:r>
            <a:r>
              <a:rPr lang="en-US" altLang="ko-KR" sz="1600" dirty="0" err="1">
                <a:solidFill>
                  <a:schemeClr val="tx1"/>
                </a:solidFill>
              </a:rPr>
              <a:t>as.data.frame</a:t>
            </a:r>
            <a:r>
              <a:rPr lang="en-US" altLang="ko-KR" sz="1600" dirty="0">
                <a:solidFill>
                  <a:schemeClr val="tx1"/>
                </a:solidFill>
              </a:rPr>
              <a:t>(</a:t>
            </a:r>
            <a:r>
              <a:rPr lang="en-US" altLang="ko-KR" sz="1600" dirty="0" err="1">
                <a:solidFill>
                  <a:schemeClr val="tx1"/>
                </a:solidFill>
              </a:rPr>
              <a:t>fread</a:t>
            </a:r>
            <a:r>
              <a:rPr lang="en-US" altLang="ko-KR" sz="1600" dirty="0">
                <a:solidFill>
                  <a:schemeClr val="tx1"/>
                </a:solidFill>
              </a:rPr>
              <a:t>(file="</a:t>
            </a:r>
            <a:r>
              <a:rPr lang="en-US" altLang="ko-KR" sz="1600" b="1" dirty="0">
                <a:solidFill>
                  <a:schemeClr val="tx1"/>
                </a:solidFill>
              </a:rPr>
              <a:t>filename</a:t>
            </a:r>
            <a:r>
              <a:rPr lang="en-US" altLang="ko-KR" sz="1600" dirty="0">
                <a:solidFill>
                  <a:schemeClr val="tx1"/>
                </a:solidFill>
              </a:rPr>
              <a:t>.csv", </a:t>
            </a:r>
            <a:r>
              <a:rPr lang="en-US" altLang="ko-KR" sz="1600" dirty="0" err="1">
                <a:solidFill>
                  <a:schemeClr val="tx1"/>
                </a:solidFill>
              </a:rPr>
              <a:t>sep</a:t>
            </a:r>
            <a:r>
              <a:rPr lang="en-US" altLang="ko-KR" sz="1600" dirty="0">
                <a:solidFill>
                  <a:schemeClr val="tx1"/>
                </a:solidFill>
              </a:rPr>
              <a:t>=",", header=F))</a:t>
            </a:r>
          </a:p>
          <a:p>
            <a:pPr>
              <a:lnSpc>
                <a:spcPct val="150000"/>
              </a:lnSpc>
            </a:pPr>
            <a:r>
              <a:rPr lang="en-US" altLang="ko-KR" sz="1600" dirty="0">
                <a:solidFill>
                  <a:schemeClr val="tx1"/>
                </a:solidFill>
              </a:rPr>
              <a:t>head(</a:t>
            </a:r>
            <a:r>
              <a:rPr lang="en-US" altLang="ko-KR" sz="1600" dirty="0" err="1">
                <a:solidFill>
                  <a:schemeClr val="tx1"/>
                </a:solidFill>
              </a:rPr>
              <a:t>raw_myY</a:t>
            </a:r>
            <a:r>
              <a:rPr lang="en-US" altLang="ko-KR" sz="1600" dirty="0">
                <a:solidFill>
                  <a:schemeClr val="tx1"/>
                </a:solidFill>
              </a:rPr>
              <a:t>); </a:t>
            </a:r>
            <a:r>
              <a:rPr lang="en-US" altLang="ko-KR" sz="1600" dirty="0" err="1">
                <a:solidFill>
                  <a:schemeClr val="tx1"/>
                </a:solidFill>
              </a:rPr>
              <a:t>raw_myX</a:t>
            </a:r>
            <a:r>
              <a:rPr lang="en-US" altLang="ko-KR" sz="1600" dirty="0">
                <a:solidFill>
                  <a:schemeClr val="tx1"/>
                </a:solidFill>
              </a:rPr>
              <a:t>[1:5,1:20]</a:t>
            </a:r>
          </a:p>
          <a:p>
            <a:pPr>
              <a:lnSpc>
                <a:spcPct val="150000"/>
              </a:lnSpc>
            </a:pPr>
            <a:r>
              <a:rPr lang="en-US" altLang="ko-KR" sz="1600" dirty="0" err="1">
                <a:solidFill>
                  <a:schemeClr val="tx1"/>
                </a:solidFill>
              </a:rPr>
              <a:t>raw_myY</a:t>
            </a:r>
            <a:r>
              <a:rPr lang="en-US" altLang="ko-KR" sz="1600" dirty="0">
                <a:solidFill>
                  <a:schemeClr val="tx1"/>
                </a:solidFill>
              </a:rPr>
              <a:t> &lt;- </a:t>
            </a:r>
            <a:r>
              <a:rPr lang="en-US" altLang="ko-KR" sz="1600" dirty="0" err="1">
                <a:solidFill>
                  <a:schemeClr val="tx1"/>
                </a:solidFill>
              </a:rPr>
              <a:t>raw_myY</a:t>
            </a:r>
            <a:r>
              <a:rPr lang="en-US" altLang="ko-KR" sz="1600" dirty="0">
                <a:solidFill>
                  <a:schemeClr val="tx1"/>
                </a:solidFill>
              </a:rPr>
              <a:t>[,1:2]</a:t>
            </a:r>
          </a:p>
          <a:p>
            <a:pPr>
              <a:lnSpc>
                <a:spcPct val="150000"/>
              </a:lnSpc>
            </a:pPr>
            <a:r>
              <a:rPr lang="en-US" altLang="ko-KR" sz="1600" dirty="0">
                <a:solidFill>
                  <a:schemeClr val="tx1"/>
                </a:solidFill>
              </a:rPr>
              <a:t>dim(</a:t>
            </a:r>
            <a:r>
              <a:rPr lang="en-US" altLang="ko-KR" sz="1600" dirty="0" err="1">
                <a:solidFill>
                  <a:schemeClr val="tx1"/>
                </a:solidFill>
              </a:rPr>
              <a:t>raw_myY</a:t>
            </a:r>
            <a:r>
              <a:rPr lang="en-US" altLang="ko-KR" sz="1600" dirty="0">
                <a:solidFill>
                  <a:schemeClr val="tx1"/>
                </a:solidFill>
              </a:rPr>
              <a:t>); dim(</a:t>
            </a:r>
            <a:r>
              <a:rPr lang="en-US" altLang="ko-KR" sz="1600" dirty="0" err="1">
                <a:solidFill>
                  <a:schemeClr val="tx1"/>
                </a:solidFill>
              </a:rPr>
              <a:t>raw_myX</a:t>
            </a:r>
            <a:r>
              <a:rPr lang="en-US" altLang="ko-KR" sz="1600" dirty="0">
                <a:solidFill>
                  <a:schemeClr val="tx1"/>
                </a:solidFill>
              </a:rPr>
              <a:t>)</a:t>
            </a:r>
          </a:p>
        </p:txBody>
      </p:sp>
    </p:spTree>
    <p:extLst>
      <p:ext uri="{BB962C8B-B14F-4D97-AF65-F5344CB8AC3E}">
        <p14:creationId xmlns:p14="http://schemas.microsoft.com/office/powerpoint/2010/main" val="41174349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dirty="0" err="1" smtClean="0"/>
              <a:t>PRACTICE_pre</a:t>
            </a:r>
            <a:r>
              <a:rPr lang="en-US" altLang="ko-KR" sz="2800" b="1" dirty="0" smtClean="0"/>
              <a:t>-process </a:t>
            </a:r>
            <a:r>
              <a:rPr lang="en-US" altLang="ko-KR" sz="2800" b="1" dirty="0"/>
              <a:t>data</a:t>
            </a:r>
            <a:endParaRPr lang="ko-KR" altLang="en-US" sz="28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22</a:t>
            </a:fld>
            <a:endParaRPr lang="ko-KR" altLang="en-US"/>
          </a:p>
        </p:txBody>
      </p:sp>
      <p:sp>
        <p:nvSpPr>
          <p:cNvPr id="7" name="직사각형 6"/>
          <p:cNvSpPr/>
          <p:nvPr/>
        </p:nvSpPr>
        <p:spPr>
          <a:xfrm>
            <a:off x="533400" y="1295400"/>
            <a:ext cx="8121472" cy="4876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800" dirty="0" smtClean="0">
                <a:solidFill>
                  <a:schemeClr val="tx1"/>
                </a:solidFill>
              </a:rPr>
              <a:t>#remove NA Y</a:t>
            </a:r>
          </a:p>
          <a:p>
            <a:pPr>
              <a:lnSpc>
                <a:spcPct val="150000"/>
              </a:lnSpc>
            </a:pPr>
            <a:r>
              <a:rPr lang="en-US" altLang="ko-KR" sz="1800" dirty="0" err="1" smtClean="0">
                <a:solidFill>
                  <a:schemeClr val="tx1"/>
                </a:solidFill>
              </a:rPr>
              <a:t>Yna</a:t>
            </a:r>
            <a:r>
              <a:rPr lang="en-US" altLang="ko-KR" sz="1800" dirty="0" smtClean="0">
                <a:solidFill>
                  <a:schemeClr val="tx1"/>
                </a:solidFill>
              </a:rPr>
              <a:t> &lt;- is.na(</a:t>
            </a:r>
            <a:r>
              <a:rPr lang="en-US" altLang="ko-KR" sz="1800" dirty="0" err="1" smtClean="0">
                <a:solidFill>
                  <a:schemeClr val="tx1"/>
                </a:solidFill>
              </a:rPr>
              <a:t>raw_myY</a:t>
            </a:r>
            <a:r>
              <a:rPr lang="en-US" altLang="ko-KR" sz="1800" dirty="0" smtClean="0">
                <a:solidFill>
                  <a:schemeClr val="tx1"/>
                </a:solidFill>
              </a:rPr>
              <a:t>[,2])</a:t>
            </a:r>
          </a:p>
          <a:p>
            <a:pPr>
              <a:lnSpc>
                <a:spcPct val="150000"/>
              </a:lnSpc>
            </a:pPr>
            <a:r>
              <a:rPr lang="en-US" altLang="ko-KR" sz="1800" dirty="0" err="1" smtClean="0">
                <a:solidFill>
                  <a:schemeClr val="tx1"/>
                </a:solidFill>
              </a:rPr>
              <a:t>myY</a:t>
            </a:r>
            <a:r>
              <a:rPr lang="en-US" altLang="ko-KR" sz="1800" dirty="0" smtClean="0">
                <a:solidFill>
                  <a:schemeClr val="tx1"/>
                </a:solidFill>
              </a:rPr>
              <a:t> &lt;- </a:t>
            </a:r>
            <a:r>
              <a:rPr lang="en-US" altLang="ko-KR" sz="1800" dirty="0" err="1" smtClean="0">
                <a:solidFill>
                  <a:schemeClr val="tx1"/>
                </a:solidFill>
              </a:rPr>
              <a:t>raw_myY</a:t>
            </a:r>
            <a:r>
              <a:rPr lang="en-US" altLang="ko-KR" sz="1800" dirty="0" smtClean="0">
                <a:solidFill>
                  <a:schemeClr val="tx1"/>
                </a:solidFill>
              </a:rPr>
              <a:t>[!</a:t>
            </a:r>
            <a:r>
              <a:rPr lang="en-US" altLang="ko-KR" sz="1800" dirty="0" err="1" smtClean="0">
                <a:solidFill>
                  <a:schemeClr val="tx1"/>
                </a:solidFill>
              </a:rPr>
              <a:t>Yna</a:t>
            </a:r>
            <a:r>
              <a:rPr lang="en-US" altLang="ko-KR" sz="1800" dirty="0" smtClean="0">
                <a:solidFill>
                  <a:schemeClr val="tx1"/>
                </a:solidFill>
              </a:rPr>
              <a:t>,]</a:t>
            </a:r>
          </a:p>
          <a:p>
            <a:pPr>
              <a:lnSpc>
                <a:spcPct val="150000"/>
              </a:lnSpc>
            </a:pPr>
            <a:r>
              <a:rPr lang="en-US" altLang="ko-KR" sz="1800" dirty="0" err="1" smtClean="0">
                <a:solidFill>
                  <a:schemeClr val="tx1"/>
                </a:solidFill>
              </a:rPr>
              <a:t>myX</a:t>
            </a:r>
            <a:r>
              <a:rPr lang="en-US" altLang="ko-KR" sz="1800" dirty="0" smtClean="0">
                <a:solidFill>
                  <a:schemeClr val="tx1"/>
                </a:solidFill>
              </a:rPr>
              <a:t> &lt;- </a:t>
            </a:r>
            <a:r>
              <a:rPr lang="en-US" altLang="ko-KR" sz="1800" dirty="0" err="1" smtClean="0">
                <a:solidFill>
                  <a:schemeClr val="tx1"/>
                </a:solidFill>
              </a:rPr>
              <a:t>raw_myX</a:t>
            </a:r>
            <a:r>
              <a:rPr lang="en-US" altLang="ko-KR" sz="1800" dirty="0" smtClean="0">
                <a:solidFill>
                  <a:schemeClr val="tx1"/>
                </a:solidFill>
              </a:rPr>
              <a:t>[,c(rep(T,11),!</a:t>
            </a:r>
            <a:r>
              <a:rPr lang="en-US" altLang="ko-KR" sz="1800" dirty="0" err="1" smtClean="0">
                <a:solidFill>
                  <a:schemeClr val="tx1"/>
                </a:solidFill>
              </a:rPr>
              <a:t>Yna</a:t>
            </a:r>
            <a:r>
              <a:rPr lang="en-US" altLang="ko-KR" sz="1800" dirty="0" smtClean="0">
                <a:solidFill>
                  <a:schemeClr val="tx1"/>
                </a:solidFill>
              </a:rPr>
              <a:t>)]</a:t>
            </a:r>
          </a:p>
          <a:p>
            <a:pPr>
              <a:lnSpc>
                <a:spcPct val="150000"/>
              </a:lnSpc>
            </a:pPr>
            <a:r>
              <a:rPr lang="en-US" altLang="ko-KR" sz="1800" dirty="0" smtClean="0">
                <a:solidFill>
                  <a:schemeClr val="tx1"/>
                </a:solidFill>
              </a:rPr>
              <a:t>dim(</a:t>
            </a:r>
            <a:r>
              <a:rPr lang="en-US" altLang="ko-KR" sz="1800" dirty="0" err="1" smtClean="0">
                <a:solidFill>
                  <a:schemeClr val="tx1"/>
                </a:solidFill>
              </a:rPr>
              <a:t>myY</a:t>
            </a:r>
            <a:r>
              <a:rPr lang="en-US" altLang="ko-KR" sz="1800" dirty="0" smtClean="0">
                <a:solidFill>
                  <a:schemeClr val="tx1"/>
                </a:solidFill>
              </a:rPr>
              <a:t>);dim(</a:t>
            </a:r>
            <a:r>
              <a:rPr lang="en-US" altLang="ko-KR" sz="1800" dirty="0" err="1" smtClean="0">
                <a:solidFill>
                  <a:schemeClr val="tx1"/>
                </a:solidFill>
              </a:rPr>
              <a:t>myX</a:t>
            </a:r>
            <a:r>
              <a:rPr lang="en-US" altLang="ko-KR" sz="1800" dirty="0" smtClean="0">
                <a:solidFill>
                  <a:schemeClr val="tx1"/>
                </a:solidFill>
              </a:rPr>
              <a:t>)</a:t>
            </a:r>
          </a:p>
          <a:p>
            <a:pPr>
              <a:lnSpc>
                <a:spcPct val="150000"/>
              </a:lnSpc>
            </a:pPr>
            <a:endParaRPr lang="en-US" altLang="ko-KR" sz="1800" dirty="0" smtClean="0">
              <a:solidFill>
                <a:schemeClr val="tx1"/>
              </a:solidFill>
            </a:endParaRPr>
          </a:p>
          <a:p>
            <a:pPr>
              <a:lnSpc>
                <a:spcPct val="150000"/>
              </a:lnSpc>
            </a:pPr>
            <a:r>
              <a:rPr lang="en-US" altLang="ko-KR" sz="1800" dirty="0" smtClean="0">
                <a:solidFill>
                  <a:schemeClr val="tx1"/>
                </a:solidFill>
              </a:rPr>
              <a:t># check </a:t>
            </a:r>
            <a:r>
              <a:rPr lang="en-US" altLang="ko-KR" sz="1800" dirty="0" err="1" smtClean="0">
                <a:solidFill>
                  <a:schemeClr val="tx1"/>
                </a:solidFill>
              </a:rPr>
              <a:t>proprotion</a:t>
            </a:r>
            <a:r>
              <a:rPr lang="en-US" altLang="ko-KR" sz="1800" dirty="0" smtClean="0">
                <a:solidFill>
                  <a:schemeClr val="tx1"/>
                </a:solidFill>
              </a:rPr>
              <a:t> of NA</a:t>
            </a:r>
          </a:p>
          <a:p>
            <a:pPr>
              <a:lnSpc>
                <a:spcPct val="150000"/>
              </a:lnSpc>
            </a:pPr>
            <a:r>
              <a:rPr lang="en-US" altLang="ko-KR" sz="1800" dirty="0" err="1" smtClean="0">
                <a:solidFill>
                  <a:schemeClr val="tx1"/>
                </a:solidFill>
              </a:rPr>
              <a:t>genedata</a:t>
            </a:r>
            <a:r>
              <a:rPr lang="en-US" altLang="ko-KR" sz="1800" dirty="0" smtClean="0">
                <a:solidFill>
                  <a:schemeClr val="tx1"/>
                </a:solidFill>
              </a:rPr>
              <a:t> &lt;-  </a:t>
            </a:r>
            <a:r>
              <a:rPr lang="en-US" altLang="ko-KR" sz="1800" dirty="0" err="1" smtClean="0">
                <a:solidFill>
                  <a:schemeClr val="tx1"/>
                </a:solidFill>
              </a:rPr>
              <a:t>myX</a:t>
            </a:r>
            <a:r>
              <a:rPr lang="en-US" altLang="ko-KR" sz="1800" dirty="0" smtClean="0">
                <a:solidFill>
                  <a:schemeClr val="tx1"/>
                </a:solidFill>
              </a:rPr>
              <a:t>[-1,-c(1:11)]</a:t>
            </a:r>
          </a:p>
          <a:p>
            <a:pPr>
              <a:lnSpc>
                <a:spcPct val="150000"/>
              </a:lnSpc>
            </a:pPr>
            <a:r>
              <a:rPr lang="en-US" altLang="ko-KR" sz="1800" dirty="0" err="1" smtClean="0">
                <a:solidFill>
                  <a:schemeClr val="tx1"/>
                </a:solidFill>
              </a:rPr>
              <a:t>na</a:t>
            </a:r>
            <a:r>
              <a:rPr lang="en-US" altLang="ko-KR" sz="1800" dirty="0" smtClean="0">
                <a:solidFill>
                  <a:schemeClr val="tx1"/>
                </a:solidFill>
              </a:rPr>
              <a:t> &lt;- apply(</a:t>
            </a:r>
            <a:r>
              <a:rPr lang="en-US" altLang="ko-KR" sz="1800" dirty="0" err="1" smtClean="0">
                <a:solidFill>
                  <a:schemeClr val="tx1"/>
                </a:solidFill>
              </a:rPr>
              <a:t>genedata</a:t>
            </a:r>
            <a:r>
              <a:rPr lang="en-US" altLang="ko-KR" sz="1800" dirty="0" smtClean="0">
                <a:solidFill>
                  <a:schemeClr val="tx1"/>
                </a:solidFill>
              </a:rPr>
              <a:t>, 1, function(x) sum(x=='NN'))</a:t>
            </a:r>
          </a:p>
          <a:p>
            <a:pPr>
              <a:lnSpc>
                <a:spcPct val="150000"/>
              </a:lnSpc>
            </a:pPr>
            <a:r>
              <a:rPr lang="en-US" altLang="ko-KR" sz="1800" dirty="0" smtClean="0">
                <a:solidFill>
                  <a:schemeClr val="tx1"/>
                </a:solidFill>
              </a:rPr>
              <a:t>length(</a:t>
            </a:r>
            <a:r>
              <a:rPr lang="en-US" altLang="ko-KR" sz="1800" dirty="0" err="1" smtClean="0">
                <a:solidFill>
                  <a:schemeClr val="tx1"/>
                </a:solidFill>
              </a:rPr>
              <a:t>na</a:t>
            </a:r>
            <a:r>
              <a:rPr lang="en-US" altLang="ko-KR" sz="1800" dirty="0" smtClean="0">
                <a:solidFill>
                  <a:schemeClr val="tx1"/>
                </a:solidFill>
              </a:rPr>
              <a:t>)</a:t>
            </a:r>
          </a:p>
          <a:p>
            <a:pPr>
              <a:lnSpc>
                <a:spcPct val="150000"/>
              </a:lnSpc>
            </a:pPr>
            <a:r>
              <a:rPr lang="en-US" altLang="ko-KR" sz="1800" dirty="0" smtClean="0">
                <a:solidFill>
                  <a:schemeClr val="tx1"/>
                </a:solidFill>
              </a:rPr>
              <a:t>max(</a:t>
            </a:r>
            <a:r>
              <a:rPr lang="en-US" altLang="ko-KR" sz="1800" dirty="0" err="1" smtClean="0">
                <a:solidFill>
                  <a:schemeClr val="tx1"/>
                </a:solidFill>
              </a:rPr>
              <a:t>na</a:t>
            </a:r>
            <a:r>
              <a:rPr lang="en-US" altLang="ko-KR" sz="1800" dirty="0" smtClean="0">
                <a:solidFill>
                  <a:schemeClr val="tx1"/>
                </a:solidFill>
              </a:rPr>
              <a:t>); max(</a:t>
            </a:r>
            <a:r>
              <a:rPr lang="en-US" altLang="ko-KR" sz="1800" dirty="0" err="1" smtClean="0">
                <a:solidFill>
                  <a:schemeClr val="tx1"/>
                </a:solidFill>
              </a:rPr>
              <a:t>na</a:t>
            </a:r>
            <a:r>
              <a:rPr lang="en-US" altLang="ko-KR" sz="1800" dirty="0" smtClean="0">
                <a:solidFill>
                  <a:schemeClr val="tx1"/>
                </a:solidFill>
              </a:rPr>
              <a:t>)/</a:t>
            </a:r>
            <a:r>
              <a:rPr lang="en-US" altLang="ko-KR" sz="1800" dirty="0" err="1" smtClean="0">
                <a:solidFill>
                  <a:schemeClr val="tx1"/>
                </a:solidFill>
              </a:rPr>
              <a:t>nrow</a:t>
            </a:r>
            <a:r>
              <a:rPr lang="en-US" altLang="ko-KR" sz="1800" dirty="0" smtClean="0">
                <a:solidFill>
                  <a:schemeClr val="tx1"/>
                </a:solidFill>
              </a:rPr>
              <a:t>(</a:t>
            </a:r>
            <a:r>
              <a:rPr lang="en-US" altLang="ko-KR" sz="1800" dirty="0" err="1" smtClean="0">
                <a:solidFill>
                  <a:schemeClr val="tx1"/>
                </a:solidFill>
              </a:rPr>
              <a:t>genedata</a:t>
            </a:r>
            <a:r>
              <a:rPr lang="en-US" altLang="ko-KR" sz="1800" dirty="0" smtClean="0">
                <a:solidFill>
                  <a:schemeClr val="tx1"/>
                </a:solidFill>
              </a:rPr>
              <a:t>) # maximum NA percent: about 0.1%</a:t>
            </a:r>
            <a:endParaRPr lang="en-US" altLang="ko-KR" sz="1800" dirty="0">
              <a:solidFill>
                <a:schemeClr val="tx1"/>
              </a:solidFill>
            </a:endParaRPr>
          </a:p>
        </p:txBody>
      </p:sp>
    </p:spTree>
    <p:extLst>
      <p:ext uri="{BB962C8B-B14F-4D97-AF65-F5344CB8AC3E}">
        <p14:creationId xmlns:p14="http://schemas.microsoft.com/office/powerpoint/2010/main" val="169845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a:t>PRACTICE_pre-process data</a:t>
            </a:r>
            <a:endParaRPr lang="ko-KR" altLang="en-US" sz="28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23</a:t>
            </a:fld>
            <a:endParaRPr lang="ko-KR" altLang="en-US"/>
          </a:p>
        </p:txBody>
      </p:sp>
      <p:sp>
        <p:nvSpPr>
          <p:cNvPr id="8" name="직사각형 7"/>
          <p:cNvSpPr/>
          <p:nvPr/>
        </p:nvSpPr>
        <p:spPr>
          <a:xfrm>
            <a:off x="533400" y="1143000"/>
            <a:ext cx="8229600" cy="269590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800" dirty="0">
                <a:solidFill>
                  <a:schemeClr val="tx1"/>
                </a:solidFill>
              </a:rPr>
              <a:t># check one genotype per SNP</a:t>
            </a:r>
          </a:p>
          <a:p>
            <a:pPr>
              <a:lnSpc>
                <a:spcPct val="150000"/>
              </a:lnSpc>
            </a:pPr>
            <a:r>
              <a:rPr lang="en-US" altLang="ko-KR" sz="1800" dirty="0">
                <a:solidFill>
                  <a:schemeClr val="tx1"/>
                </a:solidFill>
              </a:rPr>
              <a:t>one &lt;- apply(</a:t>
            </a:r>
            <a:r>
              <a:rPr lang="en-US" altLang="ko-KR" sz="1800" dirty="0" err="1">
                <a:solidFill>
                  <a:schemeClr val="tx1"/>
                </a:solidFill>
              </a:rPr>
              <a:t>genedata</a:t>
            </a:r>
            <a:r>
              <a:rPr lang="en-US" altLang="ko-KR" sz="1800" dirty="0">
                <a:solidFill>
                  <a:schemeClr val="tx1"/>
                </a:solidFill>
              </a:rPr>
              <a:t>, 1, function(x) length(unique(x[x!="NN"]))==1)</a:t>
            </a:r>
          </a:p>
          <a:p>
            <a:pPr>
              <a:lnSpc>
                <a:spcPct val="150000"/>
              </a:lnSpc>
            </a:pPr>
            <a:r>
              <a:rPr lang="en-US" altLang="ko-KR" sz="1800" dirty="0">
                <a:solidFill>
                  <a:schemeClr val="tx1"/>
                </a:solidFill>
              </a:rPr>
              <a:t>sum(one)</a:t>
            </a:r>
          </a:p>
          <a:p>
            <a:pPr>
              <a:lnSpc>
                <a:spcPct val="150000"/>
              </a:lnSpc>
            </a:pPr>
            <a:r>
              <a:rPr lang="en-US" altLang="ko-KR" sz="1800" dirty="0" err="1">
                <a:solidFill>
                  <a:schemeClr val="tx1"/>
                </a:solidFill>
              </a:rPr>
              <a:t>wone</a:t>
            </a:r>
            <a:r>
              <a:rPr lang="en-US" altLang="ko-KR" sz="1800" dirty="0">
                <a:solidFill>
                  <a:schemeClr val="tx1"/>
                </a:solidFill>
              </a:rPr>
              <a:t> &lt;- which(one) + 1</a:t>
            </a:r>
          </a:p>
          <a:p>
            <a:pPr>
              <a:lnSpc>
                <a:spcPct val="150000"/>
              </a:lnSpc>
            </a:pPr>
            <a:r>
              <a:rPr lang="en-US" altLang="ko-KR" sz="1800" dirty="0" err="1">
                <a:solidFill>
                  <a:schemeClr val="tx1"/>
                </a:solidFill>
              </a:rPr>
              <a:t>myX</a:t>
            </a:r>
            <a:r>
              <a:rPr lang="en-US" altLang="ko-KR" sz="1800" dirty="0">
                <a:solidFill>
                  <a:schemeClr val="tx1"/>
                </a:solidFill>
              </a:rPr>
              <a:t> &lt;- </a:t>
            </a:r>
            <a:r>
              <a:rPr lang="en-US" altLang="ko-KR" sz="1800" dirty="0" err="1">
                <a:solidFill>
                  <a:schemeClr val="tx1"/>
                </a:solidFill>
              </a:rPr>
              <a:t>myX</a:t>
            </a:r>
            <a:r>
              <a:rPr lang="en-US" altLang="ko-KR" sz="1800" dirty="0">
                <a:solidFill>
                  <a:schemeClr val="tx1"/>
                </a:solidFill>
              </a:rPr>
              <a:t>[-</a:t>
            </a:r>
            <a:r>
              <a:rPr lang="en-US" altLang="ko-KR" sz="1800" dirty="0" err="1">
                <a:solidFill>
                  <a:schemeClr val="tx1"/>
                </a:solidFill>
              </a:rPr>
              <a:t>wone</a:t>
            </a:r>
            <a:r>
              <a:rPr lang="en-US" altLang="ko-KR" sz="1800" dirty="0">
                <a:solidFill>
                  <a:schemeClr val="tx1"/>
                </a:solidFill>
              </a:rPr>
              <a:t>,]  </a:t>
            </a:r>
          </a:p>
          <a:p>
            <a:pPr>
              <a:lnSpc>
                <a:spcPct val="150000"/>
              </a:lnSpc>
            </a:pPr>
            <a:r>
              <a:rPr lang="en-US" altLang="ko-KR" sz="1800" dirty="0">
                <a:solidFill>
                  <a:schemeClr val="tx1"/>
                </a:solidFill>
              </a:rPr>
              <a:t>dim(</a:t>
            </a:r>
            <a:r>
              <a:rPr lang="en-US" altLang="ko-KR" sz="1800" dirty="0" err="1">
                <a:solidFill>
                  <a:schemeClr val="tx1"/>
                </a:solidFill>
              </a:rPr>
              <a:t>myX</a:t>
            </a:r>
            <a:r>
              <a:rPr lang="en-US" altLang="ko-KR" sz="1800" dirty="0">
                <a:solidFill>
                  <a:schemeClr val="tx1"/>
                </a:solidFill>
              </a:rPr>
              <a:t>)  #161798    381</a:t>
            </a:r>
          </a:p>
        </p:txBody>
      </p:sp>
      <p:pic>
        <p:nvPicPr>
          <p:cNvPr id="7" name="그림 6"/>
          <p:cNvPicPr>
            <a:picLocks noChangeAspect="1"/>
          </p:cNvPicPr>
          <p:nvPr/>
        </p:nvPicPr>
        <p:blipFill rotWithShape="1">
          <a:blip r:embed="rId2"/>
          <a:srcRect b="16948"/>
          <a:stretch/>
        </p:blipFill>
        <p:spPr>
          <a:xfrm>
            <a:off x="1371600" y="4419600"/>
            <a:ext cx="3931412" cy="1057495"/>
          </a:xfrm>
          <a:prstGeom prst="rect">
            <a:avLst/>
          </a:prstGeom>
        </p:spPr>
      </p:pic>
      <p:pic>
        <p:nvPicPr>
          <p:cNvPr id="9" name="그림 8"/>
          <p:cNvPicPr>
            <a:picLocks noChangeAspect="1"/>
          </p:cNvPicPr>
          <p:nvPr/>
        </p:nvPicPr>
        <p:blipFill>
          <a:blip r:embed="rId3"/>
          <a:stretch>
            <a:fillRect/>
          </a:stretch>
        </p:blipFill>
        <p:spPr>
          <a:xfrm>
            <a:off x="6089650" y="4444188"/>
            <a:ext cx="2563452" cy="1035537"/>
          </a:xfrm>
          <a:prstGeom prst="rect">
            <a:avLst/>
          </a:prstGeom>
        </p:spPr>
      </p:pic>
      <p:sp>
        <p:nvSpPr>
          <p:cNvPr id="10" name="TextBox 9"/>
          <p:cNvSpPr txBox="1"/>
          <p:nvPr/>
        </p:nvSpPr>
        <p:spPr>
          <a:xfrm>
            <a:off x="5448002" y="4544829"/>
            <a:ext cx="343198" cy="461665"/>
          </a:xfrm>
          <a:prstGeom prst="rect">
            <a:avLst/>
          </a:prstGeom>
          <a:noFill/>
        </p:spPr>
        <p:txBody>
          <a:bodyPr wrap="square" rtlCol="0">
            <a:spAutoFit/>
          </a:bodyPr>
          <a:lstStyle/>
          <a:p>
            <a:r>
              <a:rPr lang="en-US" altLang="ko-KR" smtClean="0"/>
              <a:t>…</a:t>
            </a:r>
            <a:endParaRPr lang="ko-KR" altLang="en-US"/>
          </a:p>
        </p:txBody>
      </p:sp>
    </p:spTree>
    <p:extLst>
      <p:ext uri="{BB962C8B-B14F-4D97-AF65-F5344CB8AC3E}">
        <p14:creationId xmlns:p14="http://schemas.microsoft.com/office/powerpoint/2010/main" val="34312931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smtClean="0"/>
              <a:t>PRACTICE_</a:t>
            </a:r>
            <a:r>
              <a:rPr lang="en-US" altLang="ko-KR" sz="2800" b="1"/>
              <a:t> code 1: treating heterozygosity </a:t>
            </a:r>
            <a:endParaRPr lang="ko-KR" altLang="en-US" sz="2800" b="1"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24</a:t>
            </a:fld>
            <a:endParaRPr lang="ko-KR" altLang="en-US"/>
          </a:p>
        </p:txBody>
      </p:sp>
      <p:sp>
        <p:nvSpPr>
          <p:cNvPr id="7" name="직사각형 6"/>
          <p:cNvSpPr/>
          <p:nvPr/>
        </p:nvSpPr>
        <p:spPr>
          <a:xfrm>
            <a:off x="457200" y="1066800"/>
            <a:ext cx="8458200" cy="1143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600" dirty="0" err="1" smtClean="0">
                <a:solidFill>
                  <a:schemeClr val="tx1"/>
                </a:solidFill>
              </a:rPr>
              <a:t>setwd</a:t>
            </a:r>
            <a:r>
              <a:rPr lang="en-US" altLang="ko-KR" sz="1600" dirty="0">
                <a:solidFill>
                  <a:schemeClr val="tx1"/>
                </a:solidFill>
              </a:rPr>
              <a:t>("C:/Users/pc/Desktop/gapitex/result1")</a:t>
            </a:r>
          </a:p>
          <a:p>
            <a:pPr>
              <a:lnSpc>
                <a:spcPct val="150000"/>
              </a:lnSpc>
            </a:pPr>
            <a:r>
              <a:rPr lang="en-US" altLang="ko-KR" sz="1600" dirty="0">
                <a:solidFill>
                  <a:schemeClr val="tx1"/>
                </a:solidFill>
              </a:rPr>
              <a:t>result1 &lt;- GAPIT(Y=</a:t>
            </a:r>
            <a:r>
              <a:rPr lang="en-US" altLang="ko-KR" sz="1600" dirty="0" err="1">
                <a:solidFill>
                  <a:schemeClr val="tx1"/>
                </a:solidFill>
              </a:rPr>
              <a:t>myY</a:t>
            </a:r>
            <a:r>
              <a:rPr lang="en-US" altLang="ko-KR" sz="1600" dirty="0">
                <a:solidFill>
                  <a:schemeClr val="tx1"/>
                </a:solidFill>
              </a:rPr>
              <a:t>, G=</a:t>
            </a:r>
            <a:r>
              <a:rPr lang="en-US" altLang="ko-KR" sz="1600" dirty="0" err="1">
                <a:solidFill>
                  <a:schemeClr val="tx1"/>
                </a:solidFill>
              </a:rPr>
              <a:t>myX</a:t>
            </a:r>
            <a:r>
              <a:rPr lang="en-US" altLang="ko-KR" sz="1600" dirty="0" smtClean="0">
                <a:solidFill>
                  <a:schemeClr val="tx1"/>
                </a:solidFill>
              </a:rPr>
              <a:t>)</a:t>
            </a:r>
          </a:p>
          <a:p>
            <a:pPr>
              <a:lnSpc>
                <a:spcPct val="150000"/>
              </a:lnSpc>
            </a:pPr>
            <a:r>
              <a:rPr lang="ko-KR" altLang="en-US" sz="1600" dirty="0">
                <a:solidFill>
                  <a:schemeClr val="tx1"/>
                </a:solidFill>
              </a:rPr>
              <a:t>summary(myY</a:t>
            </a:r>
            <a:r>
              <a:rPr lang="ko-KR" altLang="en-US" sz="1600" dirty="0" smtClean="0">
                <a:solidFill>
                  <a:schemeClr val="tx1"/>
                </a:solidFill>
              </a:rPr>
              <a:t>)</a:t>
            </a:r>
            <a:endParaRPr lang="ko-KR" altLang="en-US" sz="1600" dirty="0">
              <a:solidFill>
                <a:schemeClr val="tx1"/>
              </a:solidFill>
            </a:endParaRPr>
          </a:p>
        </p:txBody>
      </p:sp>
      <p:sp>
        <p:nvSpPr>
          <p:cNvPr id="15" name="TextBox 14"/>
          <p:cNvSpPr txBox="1"/>
          <p:nvPr/>
        </p:nvSpPr>
        <p:spPr>
          <a:xfrm>
            <a:off x="422564" y="2321459"/>
            <a:ext cx="2638864" cy="369332"/>
          </a:xfrm>
          <a:prstGeom prst="rect">
            <a:avLst/>
          </a:prstGeom>
          <a:noFill/>
        </p:spPr>
        <p:txBody>
          <a:bodyPr wrap="none" rtlCol="0">
            <a:spAutoFit/>
          </a:bodyPr>
          <a:lstStyle/>
          <a:p>
            <a:r>
              <a:rPr lang="en-US" altLang="ko-KR" sz="1800" smtClean="0">
                <a:latin typeface="맑은 고딕" panose="020B0503020000020004" pitchFamily="50" charset="-127"/>
                <a:ea typeface="맑은 고딕" panose="020B0503020000020004" pitchFamily="50" charset="-127"/>
              </a:rPr>
              <a:t>① </a:t>
            </a:r>
            <a:r>
              <a:rPr lang="en-US" altLang="ko-KR" sz="1800" smtClean="0"/>
              <a:t>Phenotype diagnosis</a:t>
            </a:r>
            <a:endParaRPr lang="ko-KR" altLang="en-US" sz="1800"/>
          </a:p>
        </p:txBody>
      </p:sp>
      <p:grpSp>
        <p:nvGrpSpPr>
          <p:cNvPr id="16" name="그룹 15"/>
          <p:cNvGrpSpPr/>
          <p:nvPr/>
        </p:nvGrpSpPr>
        <p:grpSpPr>
          <a:xfrm>
            <a:off x="1382110" y="2914803"/>
            <a:ext cx="6608379" cy="3520025"/>
            <a:chOff x="527456" y="1982310"/>
            <a:chExt cx="7565015" cy="4378001"/>
          </a:xfrm>
        </p:grpSpPr>
        <p:pic>
          <p:nvPicPr>
            <p:cNvPr id="17" name="그림 16"/>
            <p:cNvPicPr>
              <a:picLocks noChangeAspect="1"/>
            </p:cNvPicPr>
            <p:nvPr/>
          </p:nvPicPr>
          <p:blipFill>
            <a:blip r:embed="rId2"/>
            <a:stretch>
              <a:fillRect/>
            </a:stretch>
          </p:blipFill>
          <p:spPr>
            <a:xfrm>
              <a:off x="527456" y="1982310"/>
              <a:ext cx="7565015" cy="4101002"/>
            </a:xfrm>
            <a:prstGeom prst="rect">
              <a:avLst/>
            </a:prstGeom>
          </p:spPr>
        </p:pic>
        <p:sp>
          <p:nvSpPr>
            <p:cNvPr id="18" name="TextBox 17"/>
            <p:cNvSpPr txBox="1"/>
            <p:nvPr/>
          </p:nvSpPr>
          <p:spPr>
            <a:xfrm>
              <a:off x="1935291" y="3694263"/>
              <a:ext cx="1031373" cy="276999"/>
            </a:xfrm>
            <a:prstGeom prst="rect">
              <a:avLst/>
            </a:prstGeom>
            <a:noFill/>
          </p:spPr>
          <p:txBody>
            <a:bodyPr wrap="none" rtlCol="0">
              <a:spAutoFit/>
            </a:bodyPr>
            <a:lstStyle/>
            <a:p>
              <a:r>
                <a:rPr lang="en-US" altLang="ko-KR" sz="1200" smtClean="0"/>
                <a:t>scatter plot </a:t>
              </a:r>
              <a:endParaRPr lang="ko-KR" altLang="en-US" sz="1200"/>
            </a:p>
          </p:txBody>
        </p:sp>
        <p:sp>
          <p:nvSpPr>
            <p:cNvPr id="19" name="TextBox 18"/>
            <p:cNvSpPr txBox="1"/>
            <p:nvPr/>
          </p:nvSpPr>
          <p:spPr>
            <a:xfrm>
              <a:off x="5926660" y="3679199"/>
              <a:ext cx="887102" cy="276999"/>
            </a:xfrm>
            <a:prstGeom prst="rect">
              <a:avLst/>
            </a:prstGeom>
            <a:noFill/>
          </p:spPr>
          <p:txBody>
            <a:bodyPr wrap="none" rtlCol="0">
              <a:spAutoFit/>
            </a:bodyPr>
            <a:lstStyle/>
            <a:p>
              <a:r>
                <a:rPr lang="en-US" altLang="ko-KR" sz="1200" smtClean="0"/>
                <a:t>histogram</a:t>
              </a:r>
              <a:endParaRPr lang="ko-KR" altLang="en-US" sz="1200"/>
            </a:p>
          </p:txBody>
        </p:sp>
        <p:sp>
          <p:nvSpPr>
            <p:cNvPr id="20" name="TextBox 19"/>
            <p:cNvSpPr txBox="1"/>
            <p:nvPr/>
          </p:nvSpPr>
          <p:spPr>
            <a:xfrm>
              <a:off x="1984743" y="5605947"/>
              <a:ext cx="718017" cy="276999"/>
            </a:xfrm>
            <a:prstGeom prst="rect">
              <a:avLst/>
            </a:prstGeom>
            <a:noFill/>
          </p:spPr>
          <p:txBody>
            <a:bodyPr wrap="none" rtlCol="0">
              <a:spAutoFit/>
            </a:bodyPr>
            <a:lstStyle/>
            <a:p>
              <a:r>
                <a:rPr lang="en-US" altLang="ko-KR" sz="1200" smtClean="0"/>
                <a:t>boxplot</a:t>
              </a:r>
              <a:endParaRPr lang="ko-KR" altLang="en-US" sz="1200"/>
            </a:p>
          </p:txBody>
        </p:sp>
        <p:sp>
          <p:nvSpPr>
            <p:cNvPr id="21" name="TextBox 20"/>
            <p:cNvSpPr txBox="1"/>
            <p:nvPr/>
          </p:nvSpPr>
          <p:spPr>
            <a:xfrm>
              <a:off x="5460745" y="6083312"/>
              <a:ext cx="1945404" cy="276999"/>
            </a:xfrm>
            <a:prstGeom prst="rect">
              <a:avLst/>
            </a:prstGeom>
            <a:noFill/>
          </p:spPr>
          <p:txBody>
            <a:bodyPr wrap="none" rtlCol="0">
              <a:spAutoFit/>
            </a:bodyPr>
            <a:lstStyle/>
            <a:p>
              <a:r>
                <a:rPr lang="en-US" altLang="ko-KR" sz="1200" smtClean="0"/>
                <a:t>accumulative distribution</a:t>
              </a:r>
              <a:endParaRPr lang="ko-KR" altLang="en-US" sz="1200"/>
            </a:p>
          </p:txBody>
        </p:sp>
      </p:grpSp>
    </p:spTree>
    <p:extLst>
      <p:ext uri="{BB962C8B-B14F-4D97-AF65-F5344CB8AC3E}">
        <p14:creationId xmlns:p14="http://schemas.microsoft.com/office/powerpoint/2010/main" val="39790947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smtClean="0"/>
              <a:t>RESULT</a:t>
            </a:r>
            <a:endParaRPr lang="ko-KR" altLang="en-US" sz="2800" b="1"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25</a:t>
            </a:fld>
            <a:endParaRPr lang="ko-KR" altLang="en-US"/>
          </a:p>
        </p:txBody>
      </p:sp>
      <p:sp>
        <p:nvSpPr>
          <p:cNvPr id="7" name="직사각형 6"/>
          <p:cNvSpPr/>
          <p:nvPr/>
        </p:nvSpPr>
        <p:spPr>
          <a:xfrm>
            <a:off x="428625" y="1072339"/>
            <a:ext cx="8286750" cy="1287084"/>
          </a:xfrm>
          <a:prstGeom prst="rect">
            <a:avLst/>
          </a:prstGeom>
        </p:spPr>
        <p:txBody>
          <a:bodyPr wrap="square">
            <a:spAutoFit/>
          </a:bodyPr>
          <a:lstStyle/>
          <a:p>
            <a:pPr>
              <a:lnSpc>
                <a:spcPct val="150000"/>
              </a:lnSpc>
            </a:pPr>
            <a:r>
              <a:rPr lang="en-US" altLang="ko-KR" sz="1800" smtClean="0">
                <a:latin typeface="맑은 고딕" panose="020B0503020000020004" pitchFamily="50" charset="-127"/>
              </a:rPr>
              <a:t>② Marker density</a:t>
            </a:r>
          </a:p>
          <a:p>
            <a:pPr>
              <a:lnSpc>
                <a:spcPct val="150000"/>
              </a:lnSpc>
            </a:pPr>
            <a:r>
              <a:rPr lang="en-US" altLang="ko-KR" sz="1800" smtClean="0"/>
              <a:t>Previous </a:t>
            </a:r>
            <a:r>
              <a:rPr lang="en-US" altLang="ko-KR" sz="1800"/>
              <a:t>studies </a:t>
            </a:r>
            <a:r>
              <a:rPr lang="en-US" altLang="ko-KR" sz="1800" smtClean="0"/>
              <a:t>suggested </a:t>
            </a:r>
            <a:r>
              <a:rPr lang="en-US" altLang="ko-KR" sz="1800"/>
              <a:t>selecting SNPs with large effects can produce almost as effective evaluation for GEBVs as HD </a:t>
            </a:r>
            <a:r>
              <a:rPr lang="en-US" altLang="ko-KR" sz="1800" smtClean="0"/>
              <a:t>panels.</a:t>
            </a:r>
            <a:endParaRPr lang="en-US" altLang="ko-KR" sz="1800" smtClean="0">
              <a:latin typeface="맑은 고딕" panose="020B0503020000020004" pitchFamily="50" charset="-127"/>
            </a:endParaRPr>
          </a:p>
        </p:txBody>
      </p:sp>
      <p:pic>
        <p:nvPicPr>
          <p:cNvPr id="8" name="그림 7"/>
          <p:cNvPicPr>
            <a:picLocks noChangeAspect="1"/>
          </p:cNvPicPr>
          <p:nvPr/>
        </p:nvPicPr>
        <p:blipFill>
          <a:blip r:embed="rId2"/>
          <a:stretch>
            <a:fillRect/>
          </a:stretch>
        </p:blipFill>
        <p:spPr>
          <a:xfrm>
            <a:off x="2133600" y="3429000"/>
            <a:ext cx="4412170" cy="2811583"/>
          </a:xfrm>
          <a:prstGeom prst="rect">
            <a:avLst/>
          </a:prstGeom>
        </p:spPr>
      </p:pic>
      <mc:AlternateContent xmlns:mc="http://schemas.openxmlformats.org/markup-compatibility/2006" xmlns:a14="http://schemas.microsoft.com/office/drawing/2010/main">
        <mc:Choice Requires="a14">
          <p:sp>
            <p:nvSpPr>
              <p:cNvPr id="9" name="직사각형 8"/>
              <p:cNvSpPr/>
              <p:nvPr/>
            </p:nvSpPr>
            <p:spPr>
              <a:xfrm>
                <a:off x="1577216" y="2431786"/>
                <a:ext cx="5728459" cy="60369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ko-KR" sz="1600" b="0" i="0" smtClean="0">
                          <a:solidFill>
                            <a:srgbClr val="202020"/>
                          </a:solidFill>
                          <a:latin typeface="Cambria Math" panose="02040503050406030204" pitchFamily="18" charset="0"/>
                        </a:rPr>
                        <m:t>mark</m:t>
                      </m:r>
                      <m:r>
                        <a:rPr lang="en-US" altLang="ko-KR" sz="1600" b="0" i="1" smtClean="0">
                          <a:solidFill>
                            <a:srgbClr val="202020"/>
                          </a:solidFill>
                          <a:latin typeface="Cambria Math" panose="02040503050406030204" pitchFamily="18" charset="0"/>
                        </a:rPr>
                        <m:t>𝑒𝑟</m:t>
                      </m:r>
                      <m:r>
                        <a:rPr lang="en-US" altLang="ko-KR" sz="1600" b="0" i="1" smtClean="0">
                          <a:solidFill>
                            <a:srgbClr val="202020"/>
                          </a:solidFill>
                          <a:latin typeface="Cambria Math" panose="02040503050406030204" pitchFamily="18" charset="0"/>
                        </a:rPr>
                        <m:t> </m:t>
                      </m:r>
                      <m:r>
                        <a:rPr lang="en-US" altLang="ko-KR" sz="1600" b="0" i="1" smtClean="0">
                          <a:solidFill>
                            <a:srgbClr val="202020"/>
                          </a:solidFill>
                          <a:latin typeface="Cambria Math" panose="02040503050406030204" pitchFamily="18" charset="0"/>
                        </a:rPr>
                        <m:t>𝑑𝑒𝑛𝑠𝑖𝑡𝑦</m:t>
                      </m:r>
                      <m:r>
                        <a:rPr lang="en-US" altLang="ko-KR" sz="1600" b="0" i="1" smtClean="0">
                          <a:solidFill>
                            <a:srgbClr val="202020"/>
                          </a:solidFill>
                          <a:latin typeface="Cambria Math" panose="02040503050406030204" pitchFamily="18" charset="0"/>
                        </a:rPr>
                        <m:t> =  </m:t>
                      </m:r>
                      <m:f>
                        <m:fPr>
                          <m:ctrlPr>
                            <a:rPr lang="en-US" altLang="ko-KR" sz="1600" i="1" smtClean="0">
                              <a:solidFill>
                                <a:srgbClr val="202020"/>
                              </a:solidFill>
                              <a:latin typeface="Cambria Math" panose="02040503050406030204" pitchFamily="18" charset="0"/>
                            </a:rPr>
                          </m:ctrlPr>
                        </m:fPr>
                        <m:num>
                          <m:r>
                            <a:rPr lang="en-US" altLang="ko-KR" sz="1600" b="0" i="1" smtClean="0">
                              <a:solidFill>
                                <a:srgbClr val="202020"/>
                              </a:solidFill>
                              <a:latin typeface="Cambria Math" panose="02040503050406030204" pitchFamily="18" charset="0"/>
                            </a:rPr>
                            <m:t>𝑛𝑢𝑚𝑏𝑒𝑟</m:t>
                          </m:r>
                          <m:r>
                            <a:rPr lang="en-US" altLang="ko-KR" sz="1600" b="0" i="1" smtClean="0">
                              <a:solidFill>
                                <a:srgbClr val="202020"/>
                              </a:solidFill>
                              <a:latin typeface="Cambria Math" panose="02040503050406030204" pitchFamily="18" charset="0"/>
                            </a:rPr>
                            <m:t> </m:t>
                          </m:r>
                          <m:r>
                            <a:rPr lang="en-US" altLang="ko-KR" sz="1600" b="0" i="1" smtClean="0">
                              <a:solidFill>
                                <a:srgbClr val="202020"/>
                              </a:solidFill>
                              <a:latin typeface="Cambria Math" panose="02040503050406030204" pitchFamily="18" charset="0"/>
                            </a:rPr>
                            <m:t>𝑜𝑓</m:t>
                          </m:r>
                          <m:r>
                            <a:rPr lang="en-US" altLang="ko-KR" sz="1600" b="0" i="1" smtClean="0">
                              <a:solidFill>
                                <a:srgbClr val="202020"/>
                              </a:solidFill>
                              <a:latin typeface="Cambria Math" panose="02040503050406030204" pitchFamily="18" charset="0"/>
                            </a:rPr>
                            <m:t> </m:t>
                          </m:r>
                          <m:r>
                            <a:rPr lang="en-US" altLang="ko-KR" sz="1600" b="0" i="1" smtClean="0">
                              <a:solidFill>
                                <a:srgbClr val="202020"/>
                              </a:solidFill>
                              <a:latin typeface="Cambria Math" panose="02040503050406030204" pitchFamily="18" charset="0"/>
                            </a:rPr>
                            <m:t>𝑚𝑎𝑟𝑘𝑒𝑟𝑠</m:t>
                          </m:r>
                        </m:num>
                        <m:den>
                          <m:r>
                            <a:rPr lang="en-US" altLang="ko-KR" sz="1600" b="0" i="1" smtClean="0">
                              <a:solidFill>
                                <a:srgbClr val="202020"/>
                              </a:solidFill>
                              <a:latin typeface="Cambria Math" panose="02040503050406030204" pitchFamily="18" charset="0"/>
                            </a:rPr>
                            <m:t>𝑙𝑒𝑛𝑔𝑡h</m:t>
                          </m:r>
                          <m:r>
                            <a:rPr lang="en-US" altLang="ko-KR" sz="1600" b="0" i="1" smtClean="0">
                              <a:solidFill>
                                <a:srgbClr val="202020"/>
                              </a:solidFill>
                              <a:latin typeface="Cambria Math" panose="02040503050406030204" pitchFamily="18" charset="0"/>
                            </a:rPr>
                            <m:t> </m:t>
                          </m:r>
                          <m:r>
                            <a:rPr lang="en-US" altLang="ko-KR" sz="1600" b="0" i="1" smtClean="0">
                              <a:solidFill>
                                <a:srgbClr val="202020"/>
                              </a:solidFill>
                              <a:latin typeface="Cambria Math" panose="02040503050406030204" pitchFamily="18" charset="0"/>
                            </a:rPr>
                            <m:t>𝑜𝑓</m:t>
                          </m:r>
                          <m:r>
                            <a:rPr lang="en-US" altLang="ko-KR" sz="1600" b="0" i="1" smtClean="0">
                              <a:solidFill>
                                <a:srgbClr val="202020"/>
                              </a:solidFill>
                              <a:latin typeface="Cambria Math" panose="02040503050406030204" pitchFamily="18" charset="0"/>
                            </a:rPr>
                            <m:t> </m:t>
                          </m:r>
                          <m:r>
                            <a:rPr lang="en-US" altLang="ko-KR" sz="1600" b="0" i="1" smtClean="0">
                              <a:solidFill>
                                <a:srgbClr val="202020"/>
                              </a:solidFill>
                              <a:latin typeface="Cambria Math" panose="02040503050406030204" pitchFamily="18" charset="0"/>
                            </a:rPr>
                            <m:t>𝑡h𝑒</m:t>
                          </m:r>
                          <m:r>
                            <a:rPr lang="en-US" altLang="ko-KR" sz="1600" b="0" i="1" smtClean="0">
                              <a:solidFill>
                                <a:srgbClr val="202020"/>
                              </a:solidFill>
                              <a:latin typeface="Cambria Math" panose="02040503050406030204" pitchFamily="18" charset="0"/>
                            </a:rPr>
                            <m:t> </m:t>
                          </m:r>
                          <m:r>
                            <a:rPr lang="en-US" altLang="ko-KR" sz="1600" b="0" i="1" smtClean="0">
                              <a:solidFill>
                                <a:srgbClr val="202020"/>
                              </a:solidFill>
                              <a:latin typeface="Cambria Math" panose="02040503050406030204" pitchFamily="18" charset="0"/>
                            </a:rPr>
                            <m:t>𝑢𝑠𝑒𝑑</m:t>
                          </m:r>
                          <m:r>
                            <a:rPr lang="en-US" altLang="ko-KR" sz="1600" b="0" i="1" smtClean="0">
                              <a:solidFill>
                                <a:srgbClr val="202020"/>
                              </a:solidFill>
                              <a:latin typeface="Cambria Math" panose="02040503050406030204" pitchFamily="18" charset="0"/>
                            </a:rPr>
                            <m:t> </m:t>
                          </m:r>
                          <m:r>
                            <a:rPr lang="en-US" altLang="ko-KR" sz="1600" b="0" i="1" smtClean="0">
                              <a:solidFill>
                                <a:srgbClr val="202020"/>
                              </a:solidFill>
                              <a:latin typeface="Cambria Math" panose="02040503050406030204" pitchFamily="18" charset="0"/>
                            </a:rPr>
                            <m:t>𝑝𝑎𝑟𝑡𝑠</m:t>
                          </m:r>
                          <m:r>
                            <a:rPr lang="en-US" altLang="ko-KR" sz="1600" b="0" i="1" smtClean="0">
                              <a:solidFill>
                                <a:srgbClr val="202020"/>
                              </a:solidFill>
                              <a:latin typeface="Cambria Math" panose="02040503050406030204" pitchFamily="18" charset="0"/>
                            </a:rPr>
                            <m:t> </m:t>
                          </m:r>
                          <m:r>
                            <a:rPr lang="en-US" altLang="ko-KR" sz="1600" b="0" i="1" smtClean="0">
                              <a:solidFill>
                                <a:srgbClr val="202020"/>
                              </a:solidFill>
                              <a:latin typeface="Cambria Math" panose="02040503050406030204" pitchFamily="18" charset="0"/>
                            </a:rPr>
                            <m:t>𝑜𝑓</m:t>
                          </m:r>
                          <m:r>
                            <a:rPr lang="en-US" altLang="ko-KR" sz="1600" b="0" i="1" smtClean="0">
                              <a:solidFill>
                                <a:srgbClr val="202020"/>
                              </a:solidFill>
                              <a:latin typeface="Cambria Math" panose="02040503050406030204" pitchFamily="18" charset="0"/>
                            </a:rPr>
                            <m:t> </m:t>
                          </m:r>
                          <m:r>
                            <a:rPr lang="en-US" altLang="ko-KR" sz="1600" b="0" i="1" smtClean="0">
                              <a:solidFill>
                                <a:srgbClr val="202020"/>
                              </a:solidFill>
                              <a:latin typeface="Cambria Math" panose="02040503050406030204" pitchFamily="18" charset="0"/>
                            </a:rPr>
                            <m:t>𝑡h𝑒</m:t>
                          </m:r>
                          <m:r>
                            <a:rPr lang="en-US" altLang="ko-KR" sz="1600" b="0" i="1" smtClean="0">
                              <a:solidFill>
                                <a:srgbClr val="202020"/>
                              </a:solidFill>
                              <a:latin typeface="Cambria Math" panose="02040503050406030204" pitchFamily="18" charset="0"/>
                            </a:rPr>
                            <m:t> </m:t>
                          </m:r>
                          <m:r>
                            <a:rPr lang="en-US" altLang="ko-KR" sz="1600" b="0" i="1" smtClean="0">
                              <a:solidFill>
                                <a:srgbClr val="202020"/>
                              </a:solidFill>
                              <a:latin typeface="Cambria Math" panose="02040503050406030204" pitchFamily="18" charset="0"/>
                            </a:rPr>
                            <m:t>𝑔𝑒𝑛𝑜𝑚𝑒</m:t>
                          </m:r>
                        </m:den>
                      </m:f>
                    </m:oMath>
                  </m:oMathPara>
                </a14:m>
                <a:endParaRPr lang="ko-KR" altLang="en-US" sz="1600"/>
              </a:p>
            </p:txBody>
          </p:sp>
        </mc:Choice>
        <mc:Fallback xmlns="">
          <p:sp>
            <p:nvSpPr>
              <p:cNvPr id="9" name="직사각형 8"/>
              <p:cNvSpPr>
                <a:spLocks noRot="1" noChangeAspect="1" noMove="1" noResize="1" noEditPoints="1" noAdjustHandles="1" noChangeArrowheads="1" noChangeShapeType="1" noTextEdit="1"/>
              </p:cNvSpPr>
              <p:nvPr/>
            </p:nvSpPr>
            <p:spPr>
              <a:xfrm>
                <a:off x="1577216" y="2431786"/>
                <a:ext cx="5728459" cy="603691"/>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845774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smtClean="0"/>
              <a:t>RESULT</a:t>
            </a:r>
            <a:endParaRPr lang="ko-KR" altLang="en-US" sz="2800" b="1"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26</a:t>
            </a:fld>
            <a:endParaRPr lang="ko-KR" altLang="en-US"/>
          </a:p>
        </p:txBody>
      </p:sp>
      <p:sp>
        <p:nvSpPr>
          <p:cNvPr id="7" name="직사각형 6"/>
          <p:cNvSpPr/>
          <p:nvPr/>
        </p:nvSpPr>
        <p:spPr>
          <a:xfrm flipH="1">
            <a:off x="560532" y="1049151"/>
            <a:ext cx="8229600" cy="2585323"/>
          </a:xfrm>
          <a:prstGeom prst="rect">
            <a:avLst/>
          </a:prstGeom>
        </p:spPr>
        <p:txBody>
          <a:bodyPr wrap="square">
            <a:spAutoFit/>
          </a:bodyPr>
          <a:lstStyle/>
          <a:p>
            <a:pPr>
              <a:lnSpc>
                <a:spcPct val="150000"/>
              </a:lnSpc>
            </a:pPr>
            <a:r>
              <a:rPr lang="en-US" altLang="ko-KR" sz="1800" smtClean="0">
                <a:latin typeface="맑은 고딕" panose="020B0503020000020004" pitchFamily="50" charset="-127"/>
              </a:rPr>
              <a:t>③ Linkage Disequilibrium Decade</a:t>
            </a:r>
          </a:p>
          <a:p>
            <a:pPr>
              <a:lnSpc>
                <a:spcPct val="150000"/>
              </a:lnSpc>
            </a:pPr>
            <a:r>
              <a:rPr lang="en-US" altLang="ko-KR" sz="1800" smtClean="0">
                <a:solidFill>
                  <a:schemeClr val="accent2"/>
                </a:solidFill>
              </a:rPr>
              <a:t>LD </a:t>
            </a:r>
            <a:r>
              <a:rPr lang="en-US" altLang="ko-KR" sz="1800">
                <a:solidFill>
                  <a:schemeClr val="accent2"/>
                </a:solidFill>
              </a:rPr>
              <a:t>is important</a:t>
            </a:r>
            <a:r>
              <a:rPr lang="en-US" altLang="ko-KR" sz="1800"/>
              <a:t> in GWAS because </a:t>
            </a:r>
            <a:r>
              <a:rPr lang="en-US" altLang="ko-KR" sz="1800" smtClean="0"/>
              <a:t>it </a:t>
            </a:r>
            <a:r>
              <a:rPr lang="en-US" altLang="ko-KR" sz="1800"/>
              <a:t>allows us to get good coverage of the entire genome </a:t>
            </a:r>
            <a:r>
              <a:rPr lang="en-US" altLang="ko-KR" sz="1800">
                <a:solidFill>
                  <a:schemeClr val="accent2"/>
                </a:solidFill>
              </a:rPr>
              <a:t>by genotyping only a small fraction of markers</a:t>
            </a:r>
            <a:r>
              <a:rPr lang="en-US" altLang="ko-KR" sz="1800" smtClean="0"/>
              <a:t>.</a:t>
            </a:r>
          </a:p>
          <a:p>
            <a:pPr>
              <a:lnSpc>
                <a:spcPct val="150000"/>
              </a:lnSpc>
            </a:pPr>
            <a:r>
              <a:rPr lang="en-US" altLang="ko-KR" sz="1800"/>
              <a:t> </a:t>
            </a:r>
            <a:r>
              <a:rPr lang="en-US" altLang="ko-KR" sz="1800" smtClean="0">
                <a:latin typeface="맑은 고딕" panose="020B0503020000020004" pitchFamily="50" charset="-127"/>
              </a:rPr>
              <a:t> </a:t>
            </a:r>
            <a:r>
              <a:rPr lang="en-US" altLang="ko-KR" sz="1800"/>
              <a:t>Each dot </a:t>
            </a:r>
            <a:r>
              <a:rPr lang="en-US" altLang="ko-KR" sz="1800" smtClean="0"/>
              <a:t>: a </a:t>
            </a:r>
            <a:r>
              <a:rPr lang="en-US" altLang="ko-KR" sz="1800"/>
              <a:t>pair of distances between two markers on </a:t>
            </a:r>
            <a:r>
              <a:rPr lang="en-US" altLang="ko-KR" sz="1800" smtClean="0"/>
              <a:t>and </a:t>
            </a:r>
            <a:r>
              <a:rPr lang="en-US" altLang="ko-KR" sz="1800"/>
              <a:t>their squared correlation </a:t>
            </a:r>
            <a:r>
              <a:rPr lang="en-US" altLang="ko-KR" sz="1800" smtClean="0"/>
              <a:t>coefficient</a:t>
            </a:r>
          </a:p>
          <a:p>
            <a:pPr>
              <a:lnSpc>
                <a:spcPct val="150000"/>
              </a:lnSpc>
            </a:pPr>
            <a:r>
              <a:rPr lang="en-US" altLang="ko-KR" sz="1800" smtClean="0"/>
              <a:t> red </a:t>
            </a:r>
            <a:r>
              <a:rPr lang="en-US" altLang="ko-KR" sz="1800"/>
              <a:t>line </a:t>
            </a:r>
            <a:r>
              <a:rPr lang="en-US" altLang="ko-KR" sz="1800" smtClean="0"/>
              <a:t>: </a:t>
            </a:r>
            <a:r>
              <a:rPr lang="en-US" altLang="ko-KR" sz="1800"/>
              <a:t>moving average of the 10 </a:t>
            </a:r>
            <a:r>
              <a:rPr lang="en-US" altLang="ko-KR" sz="1800" smtClean="0"/>
              <a:t>adjacent markers</a:t>
            </a:r>
            <a:r>
              <a:rPr lang="en-US" altLang="ko-KR" sz="1800"/>
              <a:t>.</a:t>
            </a:r>
            <a:endParaRPr lang="en-US" altLang="ko-KR" sz="1800">
              <a:latin typeface="맑은 고딕" panose="020B0503020000020004" pitchFamily="50" charset="-127"/>
            </a:endParaRPr>
          </a:p>
        </p:txBody>
      </p:sp>
      <p:sp>
        <p:nvSpPr>
          <p:cNvPr id="8" name="TextBox 7"/>
          <p:cNvSpPr txBox="1"/>
          <p:nvPr/>
        </p:nvSpPr>
        <p:spPr>
          <a:xfrm>
            <a:off x="6624238" y="2943564"/>
            <a:ext cx="1362874" cy="461665"/>
          </a:xfrm>
          <a:prstGeom prst="rect">
            <a:avLst/>
          </a:prstGeom>
          <a:noFill/>
        </p:spPr>
        <p:txBody>
          <a:bodyPr wrap="none" rtlCol="0">
            <a:spAutoFit/>
          </a:bodyPr>
          <a:lstStyle/>
          <a:p>
            <a:r>
              <a:rPr lang="en-US" altLang="ko-KR" sz="2400" b="1" smtClean="0"/>
              <a:t>“PLINK”</a:t>
            </a:r>
            <a:endParaRPr lang="ko-KR" altLang="en-US" sz="2400" b="1"/>
          </a:p>
        </p:txBody>
      </p:sp>
      <p:pic>
        <p:nvPicPr>
          <p:cNvPr id="9" name="그림 8"/>
          <p:cNvPicPr>
            <a:picLocks noChangeAspect="1"/>
          </p:cNvPicPr>
          <p:nvPr/>
        </p:nvPicPr>
        <p:blipFill>
          <a:blip r:embed="rId2"/>
          <a:stretch>
            <a:fillRect/>
          </a:stretch>
        </p:blipFill>
        <p:spPr>
          <a:xfrm>
            <a:off x="2607016" y="3839476"/>
            <a:ext cx="3929967" cy="2169540"/>
          </a:xfrm>
          <a:prstGeom prst="rect">
            <a:avLst/>
          </a:prstGeom>
        </p:spPr>
      </p:pic>
    </p:spTree>
    <p:extLst>
      <p:ext uri="{BB962C8B-B14F-4D97-AF65-F5344CB8AC3E}">
        <p14:creationId xmlns:p14="http://schemas.microsoft.com/office/powerpoint/2010/main" val="12394120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a:t>RESULT</a:t>
            </a:r>
            <a:endParaRPr lang="ko-KR" altLang="en-US" sz="28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27</a:t>
            </a:fld>
            <a:endParaRPr lang="ko-KR" altLang="en-US"/>
          </a:p>
        </p:txBody>
      </p:sp>
      <p:sp>
        <p:nvSpPr>
          <p:cNvPr id="8" name="직사각형 7"/>
          <p:cNvSpPr/>
          <p:nvPr/>
        </p:nvSpPr>
        <p:spPr>
          <a:xfrm>
            <a:off x="539169" y="1159386"/>
            <a:ext cx="8276363" cy="1338828"/>
          </a:xfrm>
          <a:prstGeom prst="rect">
            <a:avLst/>
          </a:prstGeom>
        </p:spPr>
        <p:txBody>
          <a:bodyPr wrap="square">
            <a:spAutoFit/>
          </a:bodyPr>
          <a:lstStyle/>
          <a:p>
            <a:pPr>
              <a:lnSpc>
                <a:spcPct val="150000"/>
              </a:lnSpc>
            </a:pPr>
            <a:r>
              <a:rPr lang="en-US" altLang="ko-KR" sz="1800">
                <a:latin typeface="맑은 고딕" panose="020B0503020000020004" pitchFamily="50" charset="-127"/>
              </a:rPr>
              <a:t>④ </a:t>
            </a:r>
            <a:r>
              <a:rPr lang="en-US" altLang="ko-KR" sz="1800" smtClean="0">
                <a:latin typeface="맑은 고딕" panose="020B0503020000020004" pitchFamily="50" charset="-127"/>
              </a:rPr>
              <a:t>Heterozygosis</a:t>
            </a:r>
            <a:endParaRPr lang="en-US" altLang="ko-KR" sz="1800" smtClean="0">
              <a:solidFill>
                <a:schemeClr val="accent2"/>
              </a:solidFill>
            </a:endParaRPr>
          </a:p>
          <a:p>
            <a:pPr>
              <a:lnSpc>
                <a:spcPct val="150000"/>
              </a:lnSpc>
            </a:pPr>
            <a:r>
              <a:rPr lang="en-US" altLang="ko-KR" sz="1800" smtClean="0">
                <a:solidFill>
                  <a:schemeClr val="accent2"/>
                </a:solidFill>
              </a:rPr>
              <a:t>High </a:t>
            </a:r>
            <a:r>
              <a:rPr lang="en-US" altLang="ko-KR" sz="1800">
                <a:solidFill>
                  <a:schemeClr val="accent2"/>
                </a:solidFill>
              </a:rPr>
              <a:t>level </a:t>
            </a:r>
            <a:r>
              <a:rPr lang="en-US" altLang="ko-KR" sz="1800" smtClean="0">
                <a:solidFill>
                  <a:schemeClr val="accent2"/>
                </a:solidFill>
              </a:rPr>
              <a:t>of heterozygosis</a:t>
            </a:r>
            <a:r>
              <a:rPr lang="en-US" altLang="ko-KR" sz="1800" smtClean="0"/>
              <a:t> </a:t>
            </a:r>
            <a:r>
              <a:rPr lang="en-US" altLang="ko-KR" sz="1800"/>
              <a:t>indicated </a:t>
            </a:r>
            <a:r>
              <a:rPr lang="en-US" altLang="ko-KR" sz="1800">
                <a:solidFill>
                  <a:schemeClr val="accent2"/>
                </a:solidFill>
              </a:rPr>
              <a:t>low quality</a:t>
            </a:r>
            <a:r>
              <a:rPr lang="en-US" altLang="ko-KR" sz="1800"/>
              <a:t>. For example, over </a:t>
            </a:r>
            <a:r>
              <a:rPr lang="en-US" altLang="ko-KR" sz="1800">
                <a:solidFill>
                  <a:schemeClr val="accent2"/>
                </a:solidFill>
              </a:rPr>
              <a:t>50%</a:t>
            </a:r>
            <a:r>
              <a:rPr lang="en-US" altLang="ko-KR" sz="1800"/>
              <a:t> of heterozygosis on inbred lines for some </a:t>
            </a:r>
            <a:r>
              <a:rPr lang="en-US" altLang="ko-KR" sz="1800" smtClean="0"/>
              <a:t>of markers </a:t>
            </a:r>
            <a:r>
              <a:rPr lang="en-US" altLang="ko-KR" sz="1800"/>
              <a:t>suggested they </a:t>
            </a:r>
            <a:r>
              <a:rPr lang="en-US" altLang="ko-KR" sz="1800" smtClean="0"/>
              <a:t>problematic.</a:t>
            </a:r>
            <a:endParaRPr lang="ko-KR" altLang="en-US" sz="1800"/>
          </a:p>
        </p:txBody>
      </p:sp>
      <p:pic>
        <p:nvPicPr>
          <p:cNvPr id="9" name="그림 8"/>
          <p:cNvPicPr>
            <a:picLocks noChangeAspect="1"/>
          </p:cNvPicPr>
          <p:nvPr/>
        </p:nvPicPr>
        <p:blipFill>
          <a:blip r:embed="rId2"/>
          <a:stretch>
            <a:fillRect/>
          </a:stretch>
        </p:blipFill>
        <p:spPr>
          <a:xfrm>
            <a:off x="1347772" y="2826327"/>
            <a:ext cx="6659156" cy="3151302"/>
          </a:xfrm>
          <a:prstGeom prst="rect">
            <a:avLst/>
          </a:prstGeom>
        </p:spPr>
      </p:pic>
    </p:spTree>
    <p:extLst>
      <p:ext uri="{BB962C8B-B14F-4D97-AF65-F5344CB8AC3E}">
        <p14:creationId xmlns:p14="http://schemas.microsoft.com/office/powerpoint/2010/main" val="8294987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smtClean="0"/>
              <a:t>PRACTICE_</a:t>
            </a:r>
            <a:r>
              <a:rPr lang="en-US" altLang="ko-KR" sz="2800" b="1"/>
              <a:t>heterozygosity</a:t>
            </a:r>
            <a:endParaRPr lang="ko-KR" altLang="en-US" sz="2800" b="1"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28</a:t>
            </a:fld>
            <a:endParaRPr lang="ko-KR" altLang="en-US"/>
          </a:p>
        </p:txBody>
      </p:sp>
      <p:sp>
        <p:nvSpPr>
          <p:cNvPr id="7" name="직사각형 6"/>
          <p:cNvSpPr/>
          <p:nvPr/>
        </p:nvSpPr>
        <p:spPr>
          <a:xfrm>
            <a:off x="304800" y="1123340"/>
            <a:ext cx="8382000" cy="535365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600" dirty="0" err="1" smtClean="0">
                <a:solidFill>
                  <a:schemeClr val="tx1"/>
                </a:solidFill>
              </a:rPr>
              <a:t>myGD</a:t>
            </a:r>
            <a:r>
              <a:rPr lang="en-US" altLang="ko-KR" sz="1600" dirty="0">
                <a:solidFill>
                  <a:schemeClr val="tx1"/>
                </a:solidFill>
              </a:rPr>
              <a:t>= apply(</a:t>
            </a:r>
            <a:r>
              <a:rPr lang="en-US" altLang="ko-KR" sz="1600" dirty="0" err="1">
                <a:solidFill>
                  <a:schemeClr val="tx1"/>
                </a:solidFill>
              </a:rPr>
              <a:t>myX</a:t>
            </a:r>
            <a:r>
              <a:rPr lang="en-US" altLang="ko-KR" sz="1600" dirty="0">
                <a:solidFill>
                  <a:schemeClr val="tx1"/>
                </a:solidFill>
              </a:rPr>
              <a:t>[-1,-(1:11)], 1,</a:t>
            </a:r>
          </a:p>
          <a:p>
            <a:pPr>
              <a:lnSpc>
                <a:spcPct val="150000"/>
              </a:lnSpc>
            </a:pPr>
            <a:r>
              <a:rPr lang="en-US" altLang="ko-KR" sz="1600" dirty="0">
                <a:solidFill>
                  <a:schemeClr val="tx1"/>
                </a:solidFill>
              </a:rPr>
              <a:t>            function(one) </a:t>
            </a:r>
            <a:r>
              <a:rPr lang="en-US" altLang="ko-KR" sz="1600" dirty="0" err="1">
                <a:solidFill>
                  <a:schemeClr val="tx1"/>
                </a:solidFill>
              </a:rPr>
              <a:t>GAPIT.Numericalization</a:t>
            </a:r>
            <a:r>
              <a:rPr lang="en-US" altLang="ko-KR" sz="1600" dirty="0">
                <a:solidFill>
                  <a:schemeClr val="tx1"/>
                </a:solidFill>
              </a:rPr>
              <a:t>(one</a:t>
            </a:r>
            <a:r>
              <a:rPr lang="en-US" altLang="ko-KR" sz="1600" dirty="0" smtClean="0">
                <a:solidFill>
                  <a:schemeClr val="tx1"/>
                </a:solidFill>
              </a:rPr>
              <a:t>, </a:t>
            </a:r>
            <a:r>
              <a:rPr lang="en-US" altLang="ko-KR" sz="1600" dirty="0">
                <a:solidFill>
                  <a:schemeClr val="tx1"/>
                </a:solidFill>
              </a:rPr>
              <a:t>bit=2, impute="Middle", </a:t>
            </a:r>
            <a:r>
              <a:rPr lang="en-US" altLang="ko-KR" sz="1600" dirty="0" smtClean="0">
                <a:solidFill>
                  <a:schemeClr val="tx1"/>
                </a:solidFill>
              </a:rPr>
              <a:t>	</a:t>
            </a:r>
            <a:r>
              <a:rPr lang="en-US" altLang="ko-KR" sz="1600" dirty="0" err="1" smtClean="0">
                <a:solidFill>
                  <a:schemeClr val="tx1"/>
                </a:solidFill>
              </a:rPr>
              <a:t>Major.allele.zero</a:t>
            </a:r>
            <a:r>
              <a:rPr lang="en-US" altLang="ko-KR" sz="1600" dirty="0" smtClean="0">
                <a:solidFill>
                  <a:schemeClr val="tx1"/>
                </a:solidFill>
              </a:rPr>
              <a:t>=F</a:t>
            </a:r>
            <a:r>
              <a:rPr lang="en-US" altLang="ko-KR" sz="1600" dirty="0">
                <a:solidFill>
                  <a:schemeClr val="tx1"/>
                </a:solidFill>
              </a:rPr>
              <a:t>))</a:t>
            </a:r>
          </a:p>
          <a:p>
            <a:pPr>
              <a:lnSpc>
                <a:spcPct val="150000"/>
              </a:lnSpc>
            </a:pPr>
            <a:r>
              <a:rPr lang="en-US" altLang="ko-KR" sz="1600" dirty="0">
                <a:solidFill>
                  <a:schemeClr val="tx1"/>
                </a:solidFill>
              </a:rPr>
              <a:t>H=1-abs(myGD-1)</a:t>
            </a:r>
          </a:p>
          <a:p>
            <a:pPr>
              <a:lnSpc>
                <a:spcPct val="150000"/>
              </a:lnSpc>
            </a:pPr>
            <a:r>
              <a:rPr lang="en-US" altLang="ko-KR" sz="1600" dirty="0" err="1">
                <a:solidFill>
                  <a:schemeClr val="tx1"/>
                </a:solidFill>
              </a:rPr>
              <a:t>het.ind</a:t>
            </a:r>
            <a:r>
              <a:rPr lang="en-US" altLang="ko-KR" sz="1600" dirty="0">
                <a:solidFill>
                  <a:schemeClr val="tx1"/>
                </a:solidFill>
              </a:rPr>
              <a:t>=apply(H,1,mean)</a:t>
            </a:r>
          </a:p>
          <a:p>
            <a:pPr>
              <a:lnSpc>
                <a:spcPct val="150000"/>
              </a:lnSpc>
            </a:pPr>
            <a:r>
              <a:rPr lang="en-US" altLang="ko-KR" sz="1600" dirty="0" err="1">
                <a:solidFill>
                  <a:schemeClr val="tx1"/>
                </a:solidFill>
              </a:rPr>
              <a:t>het.snp</a:t>
            </a:r>
            <a:r>
              <a:rPr lang="en-US" altLang="ko-KR" sz="1600" dirty="0">
                <a:solidFill>
                  <a:schemeClr val="tx1"/>
                </a:solidFill>
              </a:rPr>
              <a:t>=apply(H,2,mean)</a:t>
            </a:r>
          </a:p>
          <a:p>
            <a:pPr>
              <a:lnSpc>
                <a:spcPct val="150000"/>
              </a:lnSpc>
            </a:pPr>
            <a:r>
              <a:rPr lang="en-US" altLang="ko-KR" sz="1600" dirty="0" err="1">
                <a:solidFill>
                  <a:schemeClr val="tx1"/>
                </a:solidFill>
              </a:rPr>
              <a:t>hist</a:t>
            </a:r>
            <a:r>
              <a:rPr lang="en-US" altLang="ko-KR" sz="1600" dirty="0">
                <a:solidFill>
                  <a:schemeClr val="tx1"/>
                </a:solidFill>
              </a:rPr>
              <a:t>(</a:t>
            </a:r>
            <a:r>
              <a:rPr lang="en-US" altLang="ko-KR" sz="1600" dirty="0" err="1">
                <a:solidFill>
                  <a:schemeClr val="tx1"/>
                </a:solidFill>
              </a:rPr>
              <a:t>het.ind,col</a:t>
            </a:r>
            <a:r>
              <a:rPr lang="en-US" altLang="ko-KR" sz="1600" dirty="0">
                <a:solidFill>
                  <a:schemeClr val="tx1"/>
                </a:solidFill>
              </a:rPr>
              <a:t>="gray", main="", </a:t>
            </a:r>
            <a:r>
              <a:rPr lang="en-US" altLang="ko-KR" sz="1600" dirty="0" err="1">
                <a:solidFill>
                  <a:schemeClr val="tx1"/>
                </a:solidFill>
              </a:rPr>
              <a:t>xlab</a:t>
            </a:r>
            <a:r>
              <a:rPr lang="en-US" altLang="ko-KR" sz="1600" dirty="0">
                <a:solidFill>
                  <a:schemeClr val="tx1"/>
                </a:solidFill>
              </a:rPr>
              <a:t>="</a:t>
            </a:r>
            <a:r>
              <a:rPr lang="en-US" altLang="ko-KR" sz="1600" dirty="0" err="1">
                <a:solidFill>
                  <a:schemeClr val="tx1"/>
                </a:solidFill>
              </a:rPr>
              <a:t>Heterozygosity</a:t>
            </a:r>
            <a:r>
              <a:rPr lang="en-US" altLang="ko-KR" sz="1600" dirty="0">
                <a:solidFill>
                  <a:schemeClr val="tx1"/>
                </a:solidFill>
              </a:rPr>
              <a:t> of individuals")</a:t>
            </a:r>
          </a:p>
          <a:p>
            <a:pPr>
              <a:lnSpc>
                <a:spcPct val="150000"/>
              </a:lnSpc>
            </a:pPr>
            <a:r>
              <a:rPr lang="en-US" altLang="ko-KR" sz="1600" dirty="0" err="1">
                <a:solidFill>
                  <a:schemeClr val="tx1"/>
                </a:solidFill>
              </a:rPr>
              <a:t>hist</a:t>
            </a:r>
            <a:r>
              <a:rPr lang="en-US" altLang="ko-KR" sz="1600" dirty="0">
                <a:solidFill>
                  <a:schemeClr val="tx1"/>
                </a:solidFill>
              </a:rPr>
              <a:t>(</a:t>
            </a:r>
            <a:r>
              <a:rPr lang="en-US" altLang="ko-KR" sz="1600" dirty="0" err="1">
                <a:solidFill>
                  <a:schemeClr val="tx1"/>
                </a:solidFill>
              </a:rPr>
              <a:t>het.snp,col</a:t>
            </a:r>
            <a:r>
              <a:rPr lang="en-US" altLang="ko-KR" sz="1600" dirty="0">
                <a:solidFill>
                  <a:schemeClr val="tx1"/>
                </a:solidFill>
              </a:rPr>
              <a:t>="gray", main="", </a:t>
            </a:r>
            <a:r>
              <a:rPr lang="en-US" altLang="ko-KR" sz="1600" dirty="0" err="1">
                <a:solidFill>
                  <a:schemeClr val="tx1"/>
                </a:solidFill>
              </a:rPr>
              <a:t>xlab</a:t>
            </a:r>
            <a:r>
              <a:rPr lang="en-US" altLang="ko-KR" sz="1600" dirty="0">
                <a:solidFill>
                  <a:schemeClr val="tx1"/>
                </a:solidFill>
              </a:rPr>
              <a:t>="</a:t>
            </a:r>
            <a:r>
              <a:rPr lang="en-US" altLang="ko-KR" sz="1600" dirty="0" err="1">
                <a:solidFill>
                  <a:schemeClr val="tx1"/>
                </a:solidFill>
              </a:rPr>
              <a:t>Heterozygosity</a:t>
            </a:r>
            <a:r>
              <a:rPr lang="en-US" altLang="ko-KR" sz="1600" dirty="0">
                <a:solidFill>
                  <a:schemeClr val="tx1"/>
                </a:solidFill>
              </a:rPr>
              <a:t> of markers")</a:t>
            </a:r>
          </a:p>
          <a:p>
            <a:pPr>
              <a:lnSpc>
                <a:spcPct val="150000"/>
              </a:lnSpc>
            </a:pPr>
            <a:endParaRPr lang="en-US" altLang="ko-KR" sz="1600" dirty="0">
              <a:solidFill>
                <a:schemeClr val="tx1"/>
              </a:solidFill>
            </a:endParaRPr>
          </a:p>
          <a:p>
            <a:pPr>
              <a:lnSpc>
                <a:spcPct val="150000"/>
              </a:lnSpc>
            </a:pPr>
            <a:r>
              <a:rPr lang="en-US" altLang="ko-KR" sz="1600" dirty="0">
                <a:solidFill>
                  <a:schemeClr val="tx1"/>
                </a:solidFill>
              </a:rPr>
              <a:t>sum(</a:t>
            </a:r>
            <a:r>
              <a:rPr lang="en-US" altLang="ko-KR" sz="1600" dirty="0" err="1">
                <a:solidFill>
                  <a:schemeClr val="tx1"/>
                </a:solidFill>
              </a:rPr>
              <a:t>het.ind</a:t>
            </a:r>
            <a:r>
              <a:rPr lang="en-US" altLang="ko-KR" sz="1600" dirty="0">
                <a:solidFill>
                  <a:schemeClr val="tx1"/>
                </a:solidFill>
              </a:rPr>
              <a:t> &gt; 0.5)</a:t>
            </a:r>
          </a:p>
          <a:p>
            <a:pPr>
              <a:lnSpc>
                <a:spcPct val="150000"/>
              </a:lnSpc>
            </a:pPr>
            <a:r>
              <a:rPr lang="en-US" altLang="ko-KR" sz="1600" dirty="0">
                <a:solidFill>
                  <a:schemeClr val="tx1"/>
                </a:solidFill>
              </a:rPr>
              <a:t>sum(</a:t>
            </a:r>
            <a:r>
              <a:rPr lang="en-US" altLang="ko-KR" sz="1600" dirty="0" err="1">
                <a:solidFill>
                  <a:schemeClr val="tx1"/>
                </a:solidFill>
              </a:rPr>
              <a:t>het.snp</a:t>
            </a:r>
            <a:r>
              <a:rPr lang="en-US" altLang="ko-KR" sz="1600" dirty="0">
                <a:solidFill>
                  <a:schemeClr val="tx1"/>
                </a:solidFill>
              </a:rPr>
              <a:t> &gt; 0.5)</a:t>
            </a:r>
          </a:p>
          <a:p>
            <a:pPr>
              <a:lnSpc>
                <a:spcPct val="150000"/>
              </a:lnSpc>
            </a:pPr>
            <a:r>
              <a:rPr lang="en-US" altLang="ko-KR" sz="1600" dirty="0">
                <a:solidFill>
                  <a:schemeClr val="tx1"/>
                </a:solidFill>
              </a:rPr>
              <a:t>w1 &lt;- which(</a:t>
            </a:r>
            <a:r>
              <a:rPr lang="en-US" altLang="ko-KR" sz="1600" dirty="0" err="1">
                <a:solidFill>
                  <a:schemeClr val="tx1"/>
                </a:solidFill>
              </a:rPr>
              <a:t>het.snp</a:t>
            </a:r>
            <a:r>
              <a:rPr lang="en-US" altLang="ko-KR" sz="1600" dirty="0">
                <a:solidFill>
                  <a:schemeClr val="tx1"/>
                </a:solidFill>
              </a:rPr>
              <a:t> &gt; 0.5) + 1</a:t>
            </a:r>
          </a:p>
          <a:p>
            <a:pPr>
              <a:lnSpc>
                <a:spcPct val="150000"/>
              </a:lnSpc>
            </a:pPr>
            <a:r>
              <a:rPr lang="en-US" altLang="ko-KR" sz="1600" dirty="0" err="1">
                <a:solidFill>
                  <a:schemeClr val="tx1"/>
                </a:solidFill>
              </a:rPr>
              <a:t>myX</a:t>
            </a:r>
            <a:r>
              <a:rPr lang="en-US" altLang="ko-KR" sz="1600" dirty="0">
                <a:solidFill>
                  <a:schemeClr val="tx1"/>
                </a:solidFill>
              </a:rPr>
              <a:t> &lt;- </a:t>
            </a:r>
            <a:r>
              <a:rPr lang="en-US" altLang="ko-KR" sz="1600" dirty="0" err="1">
                <a:solidFill>
                  <a:schemeClr val="tx1"/>
                </a:solidFill>
              </a:rPr>
              <a:t>myX</a:t>
            </a:r>
            <a:r>
              <a:rPr lang="en-US" altLang="ko-KR" sz="1600" dirty="0">
                <a:solidFill>
                  <a:schemeClr val="tx1"/>
                </a:solidFill>
              </a:rPr>
              <a:t>[-w1,]</a:t>
            </a:r>
          </a:p>
          <a:p>
            <a:pPr>
              <a:lnSpc>
                <a:spcPct val="150000"/>
              </a:lnSpc>
            </a:pPr>
            <a:r>
              <a:rPr lang="en-US" altLang="ko-KR" sz="1600" dirty="0">
                <a:solidFill>
                  <a:schemeClr val="tx1"/>
                </a:solidFill>
              </a:rPr>
              <a:t>dim(</a:t>
            </a:r>
            <a:r>
              <a:rPr lang="en-US" altLang="ko-KR" sz="1600" dirty="0" err="1">
                <a:solidFill>
                  <a:schemeClr val="tx1"/>
                </a:solidFill>
              </a:rPr>
              <a:t>myX</a:t>
            </a:r>
            <a:r>
              <a:rPr lang="en-US" altLang="ko-KR" sz="1600" dirty="0">
                <a:solidFill>
                  <a:schemeClr val="tx1"/>
                </a:solidFill>
              </a:rPr>
              <a:t>)  #161677    381</a:t>
            </a:r>
          </a:p>
        </p:txBody>
      </p:sp>
      <p:cxnSp>
        <p:nvCxnSpPr>
          <p:cNvPr id="8" name="꺾인 연결선 7"/>
          <p:cNvCxnSpPr/>
          <p:nvPr/>
        </p:nvCxnSpPr>
        <p:spPr>
          <a:xfrm flipV="1">
            <a:off x="5181600" y="1981200"/>
            <a:ext cx="367865" cy="367860"/>
          </a:xfrm>
          <a:prstGeom prst="bentConnector3">
            <a:avLst>
              <a:gd name="adj1" fmla="val 101429"/>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45809" y="2210560"/>
            <a:ext cx="1896288" cy="276999"/>
          </a:xfrm>
          <a:prstGeom prst="rect">
            <a:avLst/>
          </a:prstGeom>
          <a:noFill/>
        </p:spPr>
        <p:txBody>
          <a:bodyPr wrap="none" rtlCol="0">
            <a:spAutoFit/>
          </a:bodyPr>
          <a:lstStyle/>
          <a:p>
            <a:r>
              <a:rPr lang="en-US" altLang="ko-KR" sz="1200" b="1" smtClean="0"/>
              <a:t>genotyping byte 1 or 2</a:t>
            </a:r>
            <a:endParaRPr lang="ko-KR" altLang="en-US" sz="1200" b="1"/>
          </a:p>
        </p:txBody>
      </p:sp>
      <p:cxnSp>
        <p:nvCxnSpPr>
          <p:cNvPr id="10" name="꺾인 연결선 9"/>
          <p:cNvCxnSpPr/>
          <p:nvPr/>
        </p:nvCxnSpPr>
        <p:spPr>
          <a:xfrm rot="5400000" flipH="1" flipV="1">
            <a:off x="6477472" y="2157713"/>
            <a:ext cx="382513" cy="182"/>
          </a:xfrm>
          <a:prstGeom prst="bentConnector3">
            <a:avLst>
              <a:gd name="adj1" fmla="val 50000"/>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919558" y="2399600"/>
            <a:ext cx="1614545" cy="276999"/>
          </a:xfrm>
          <a:prstGeom prst="rect">
            <a:avLst/>
          </a:prstGeom>
          <a:noFill/>
        </p:spPr>
        <p:txBody>
          <a:bodyPr wrap="none" rtlCol="0">
            <a:spAutoFit/>
          </a:bodyPr>
          <a:lstStyle/>
          <a:p>
            <a:r>
              <a:rPr lang="en-US" altLang="ko-KR" sz="1200" b="1" smtClean="0"/>
              <a:t>imputation method</a:t>
            </a:r>
            <a:endParaRPr lang="ko-KR" altLang="en-US" sz="1200" b="1"/>
          </a:p>
        </p:txBody>
      </p:sp>
      <p:cxnSp>
        <p:nvCxnSpPr>
          <p:cNvPr id="12" name="꺾인 연결선 11"/>
          <p:cNvCxnSpPr/>
          <p:nvPr/>
        </p:nvCxnSpPr>
        <p:spPr>
          <a:xfrm rot="10800000">
            <a:off x="2833784" y="2399602"/>
            <a:ext cx="1281017" cy="768509"/>
          </a:xfrm>
          <a:prstGeom prst="bentConnector3">
            <a:avLst>
              <a:gd name="adj1" fmla="val 10047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15758" y="2937279"/>
            <a:ext cx="1931683" cy="461665"/>
          </a:xfrm>
          <a:prstGeom prst="rect">
            <a:avLst/>
          </a:prstGeom>
          <a:noFill/>
        </p:spPr>
        <p:txBody>
          <a:bodyPr wrap="none" rtlCol="0">
            <a:spAutoFit/>
          </a:bodyPr>
          <a:lstStyle/>
          <a:p>
            <a:r>
              <a:rPr lang="en-US" altLang="ko-KR" sz="1200" b="1" smtClean="0"/>
              <a:t>T:  0 means Major.allele</a:t>
            </a:r>
          </a:p>
          <a:p>
            <a:r>
              <a:rPr lang="en-US" altLang="ko-KR" sz="1200" b="1" smtClean="0"/>
              <a:t>F:  0 means Minor.allele</a:t>
            </a:r>
            <a:endParaRPr lang="ko-KR" altLang="en-US" sz="1200" b="1"/>
          </a:p>
        </p:txBody>
      </p:sp>
    </p:spTree>
    <p:extLst>
      <p:ext uri="{BB962C8B-B14F-4D97-AF65-F5344CB8AC3E}">
        <p14:creationId xmlns:p14="http://schemas.microsoft.com/office/powerpoint/2010/main" val="42370984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3400" b="1" smtClean="0"/>
              <a:t>Contents</a:t>
            </a:r>
            <a:endParaRPr lang="ko-KR" altLang="en-US" sz="3400" b="1"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2</a:t>
            </a:fld>
            <a:endParaRPr lang="ko-KR" altLang="en-US"/>
          </a:p>
        </p:txBody>
      </p:sp>
      <p:sp>
        <p:nvSpPr>
          <p:cNvPr id="2" name="내용 개체 틀 1"/>
          <p:cNvSpPr>
            <a:spLocks noGrp="1"/>
          </p:cNvSpPr>
          <p:nvPr>
            <p:ph idx="1"/>
          </p:nvPr>
        </p:nvSpPr>
        <p:spPr>
          <a:xfrm>
            <a:off x="0" y="1371600"/>
            <a:ext cx="8675370" cy="4576763"/>
          </a:xfrm>
        </p:spPr>
        <p:txBody>
          <a:bodyPr/>
          <a:lstStyle/>
          <a:p>
            <a:pPr marL="914400" lvl="2" indent="0">
              <a:lnSpc>
                <a:spcPct val="100000"/>
              </a:lnSpc>
              <a:buNone/>
            </a:pPr>
            <a:r>
              <a:rPr lang="en-US" altLang="ko-KR" sz="2000" b="1" dirty="0"/>
              <a:t>1. Introduction </a:t>
            </a:r>
            <a:r>
              <a:rPr lang="en-US" altLang="ko-KR" sz="2000" b="1" dirty="0" smtClean="0"/>
              <a:t>to </a:t>
            </a:r>
            <a:r>
              <a:rPr lang="en-US" altLang="ko-KR" sz="2000" b="1" dirty="0"/>
              <a:t>Genome-wide Association </a:t>
            </a:r>
            <a:r>
              <a:rPr lang="en-US" altLang="ko-KR" sz="2000" b="1" dirty="0" smtClean="0"/>
              <a:t>Studies (</a:t>
            </a:r>
            <a:r>
              <a:rPr lang="en-US" altLang="ko-KR" sz="2000" b="1" dirty="0"/>
              <a:t>GWAS)</a:t>
            </a:r>
          </a:p>
          <a:p>
            <a:pPr marL="1371600" lvl="2" indent="-457200">
              <a:lnSpc>
                <a:spcPct val="100000"/>
              </a:lnSpc>
              <a:buAutoNum type="arabicPeriod"/>
            </a:pPr>
            <a:endParaRPr lang="ko-KR" altLang="en-US" sz="2000" b="1" dirty="0"/>
          </a:p>
          <a:p>
            <a:pPr marL="914400" lvl="2" indent="0">
              <a:lnSpc>
                <a:spcPct val="100000"/>
              </a:lnSpc>
              <a:buNone/>
            </a:pPr>
            <a:r>
              <a:rPr lang="en-US" altLang="ko-KR" sz="2000" b="1" dirty="0"/>
              <a:t>2</a:t>
            </a:r>
            <a:r>
              <a:rPr lang="ko-KR" altLang="en-US" sz="2000" b="1" dirty="0"/>
              <a:t>. </a:t>
            </a:r>
            <a:r>
              <a:rPr lang="en-US" altLang="ko-KR" sz="2000" b="1" dirty="0"/>
              <a:t>Statistical Model of GAPIT</a:t>
            </a:r>
          </a:p>
          <a:p>
            <a:pPr lvl="2">
              <a:lnSpc>
                <a:spcPct val="100000"/>
              </a:lnSpc>
            </a:pPr>
            <a:endParaRPr lang="ko-KR" altLang="en-US" sz="2000" b="1" dirty="0"/>
          </a:p>
          <a:p>
            <a:pPr marL="914400" lvl="2" indent="0">
              <a:lnSpc>
                <a:spcPct val="100000"/>
              </a:lnSpc>
              <a:buNone/>
            </a:pPr>
            <a:r>
              <a:rPr lang="en-US" altLang="ko-KR" sz="2000" b="1" dirty="0"/>
              <a:t>3</a:t>
            </a:r>
            <a:r>
              <a:rPr lang="ko-KR" altLang="en-US" sz="2000" b="1" dirty="0"/>
              <a:t>. </a:t>
            </a:r>
            <a:r>
              <a:rPr lang="en-US" altLang="ko-KR" sz="2000" b="1" dirty="0"/>
              <a:t>Quality Control(QC) before Analysis</a:t>
            </a:r>
          </a:p>
          <a:p>
            <a:pPr lvl="2">
              <a:lnSpc>
                <a:spcPct val="100000"/>
              </a:lnSpc>
            </a:pPr>
            <a:endParaRPr lang="en-US" altLang="ko-KR" sz="2000" b="1" dirty="0"/>
          </a:p>
          <a:p>
            <a:pPr marL="914400" lvl="2" indent="0">
              <a:lnSpc>
                <a:spcPct val="100000"/>
              </a:lnSpc>
              <a:buNone/>
            </a:pPr>
            <a:r>
              <a:rPr lang="en-US" altLang="ko-KR" sz="2000" b="1" dirty="0"/>
              <a:t>4</a:t>
            </a:r>
            <a:r>
              <a:rPr lang="ko-KR" altLang="en-US" sz="2000" b="1" dirty="0"/>
              <a:t>. </a:t>
            </a:r>
            <a:r>
              <a:rPr lang="en-US" altLang="ko-KR" sz="2000" b="1" dirty="0"/>
              <a:t>Analysis using GAPIT &amp; result</a:t>
            </a:r>
          </a:p>
          <a:p>
            <a:pPr marL="1200150" lvl="2" indent="-285750">
              <a:lnSpc>
                <a:spcPct val="100000"/>
              </a:lnSpc>
              <a:buFontTx/>
              <a:buChar char="-"/>
            </a:pPr>
            <a:r>
              <a:rPr lang="en-US" altLang="ko-KR" dirty="0"/>
              <a:t>code 1: treating </a:t>
            </a:r>
            <a:r>
              <a:rPr lang="en-US" altLang="ko-KR" dirty="0" err="1"/>
              <a:t>heterozygosity</a:t>
            </a:r>
            <a:endParaRPr lang="en-US" altLang="ko-KR" dirty="0"/>
          </a:p>
          <a:p>
            <a:pPr marL="1200150" lvl="2" indent="-285750">
              <a:lnSpc>
                <a:spcPct val="100000"/>
              </a:lnSpc>
              <a:buFontTx/>
              <a:buChar char="-"/>
            </a:pPr>
            <a:r>
              <a:rPr lang="en-US" altLang="ko-KR" dirty="0"/>
              <a:t>code 2: imputation and controlling MAF</a:t>
            </a:r>
          </a:p>
          <a:p>
            <a:pPr marL="1200150" lvl="2" indent="-285750">
              <a:lnSpc>
                <a:spcPct val="100000"/>
              </a:lnSpc>
              <a:buFontTx/>
              <a:buChar char="-"/>
            </a:pPr>
            <a:r>
              <a:rPr lang="en-US" altLang="ko-KR" dirty="0"/>
              <a:t>code 3: optimal PC number</a:t>
            </a:r>
          </a:p>
          <a:p>
            <a:pPr marL="1200150" lvl="2" indent="-285750">
              <a:lnSpc>
                <a:spcPct val="100000"/>
              </a:lnSpc>
              <a:buFontTx/>
              <a:buChar char="-"/>
            </a:pPr>
            <a:r>
              <a:rPr lang="en-US" altLang="ko-KR" dirty="0"/>
              <a:t>code 4 : Compressed MLM </a:t>
            </a:r>
          </a:p>
          <a:p>
            <a:pPr marL="1200150" lvl="2" indent="-285750">
              <a:lnSpc>
                <a:spcPct val="100000"/>
              </a:lnSpc>
              <a:buFontTx/>
              <a:buChar char="-"/>
            </a:pPr>
            <a:r>
              <a:rPr lang="en-US" altLang="ko-KR" dirty="0"/>
              <a:t>code 5 : Enriched CMLM </a:t>
            </a:r>
          </a:p>
          <a:p>
            <a:pPr marL="0" indent="0">
              <a:lnSpc>
                <a:spcPct val="100000"/>
              </a:lnSpc>
              <a:buNone/>
            </a:pPr>
            <a:endParaRPr lang="ko-KR" altLang="en-US" dirty="0"/>
          </a:p>
        </p:txBody>
      </p:sp>
    </p:spTree>
    <p:extLst>
      <p:ext uri="{BB962C8B-B14F-4D97-AF65-F5344CB8AC3E}">
        <p14:creationId xmlns:p14="http://schemas.microsoft.com/office/powerpoint/2010/main" val="27898844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smtClean="0"/>
              <a:t>PRACTICE_PCoA(principal </a:t>
            </a:r>
            <a:r>
              <a:rPr lang="en-US" altLang="ko-KR" sz="2800" b="1"/>
              <a:t>coordinates </a:t>
            </a:r>
            <a:r>
              <a:rPr lang="en-US" altLang="ko-KR" sz="2800" b="1" smtClean="0"/>
              <a:t>analysis)</a:t>
            </a:r>
            <a:endParaRPr lang="ko-KR" altLang="en-US" sz="2800" b="1"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29</a:t>
            </a:fld>
            <a:endParaRPr lang="ko-KR" altLang="en-US"/>
          </a:p>
        </p:txBody>
      </p:sp>
      <p:sp>
        <p:nvSpPr>
          <p:cNvPr id="8" name="직사각형 7"/>
          <p:cNvSpPr/>
          <p:nvPr/>
        </p:nvSpPr>
        <p:spPr>
          <a:xfrm>
            <a:off x="529458" y="996565"/>
            <a:ext cx="8085083" cy="2308324"/>
          </a:xfrm>
          <a:prstGeom prst="rect">
            <a:avLst/>
          </a:prstGeom>
        </p:spPr>
        <p:txBody>
          <a:bodyPr wrap="square">
            <a:spAutoFit/>
          </a:bodyPr>
          <a:lstStyle/>
          <a:p>
            <a:pPr>
              <a:lnSpc>
                <a:spcPct val="150000"/>
              </a:lnSpc>
            </a:pPr>
            <a:r>
              <a:rPr lang="en-US" altLang="ko-KR" sz="1600" dirty="0" smtClean="0">
                <a:solidFill>
                  <a:srgbClr val="010101"/>
                </a:solidFill>
              </a:rPr>
              <a:t>Principal </a:t>
            </a:r>
            <a:r>
              <a:rPr lang="en-US" altLang="ko-KR" sz="1600" dirty="0">
                <a:solidFill>
                  <a:srgbClr val="010101"/>
                </a:solidFill>
              </a:rPr>
              <a:t>Coordinates Analysis (</a:t>
            </a:r>
            <a:r>
              <a:rPr lang="en-US" altLang="ko-KR" sz="1600" dirty="0" err="1">
                <a:solidFill>
                  <a:srgbClr val="010101"/>
                </a:solidFill>
              </a:rPr>
              <a:t>PCoA</a:t>
            </a:r>
            <a:r>
              <a:rPr lang="en-US" altLang="ko-KR" sz="1600" dirty="0">
                <a:solidFill>
                  <a:srgbClr val="010101"/>
                </a:solidFill>
              </a:rPr>
              <a:t>, = Multidimensional scaling, MDS) is a method to </a:t>
            </a:r>
            <a:r>
              <a:rPr lang="en-US" altLang="ko-KR" sz="1600" dirty="0">
                <a:solidFill>
                  <a:schemeClr val="accent2"/>
                </a:solidFill>
              </a:rPr>
              <a:t>explore and to visualize similarities or dissimilarities of data</a:t>
            </a:r>
            <a:r>
              <a:rPr lang="en-US" altLang="ko-KR" sz="1600" dirty="0" smtClean="0">
                <a:solidFill>
                  <a:srgbClr val="010101"/>
                </a:solidFill>
              </a:rPr>
              <a:t>. </a:t>
            </a:r>
            <a:r>
              <a:rPr lang="en-US" altLang="ko-KR" sz="1600" dirty="0"/>
              <a:t>It starts with a similarity matrix or dissimilarity matrix (= distance matrix) and assigns for each item a location in a low-dimensional </a:t>
            </a:r>
            <a:r>
              <a:rPr lang="en-US" altLang="ko-KR" sz="1600" dirty="0" smtClean="0"/>
              <a:t>space.</a:t>
            </a:r>
          </a:p>
          <a:p>
            <a:pPr>
              <a:lnSpc>
                <a:spcPct val="150000"/>
              </a:lnSpc>
            </a:pPr>
            <a:r>
              <a:rPr lang="en-US" altLang="ko-KR" sz="1600" dirty="0" smtClean="0"/>
              <a:t>B</a:t>
            </a:r>
            <a:r>
              <a:rPr lang="en-US" altLang="ko-KR" sz="1600" dirty="0"/>
              <a:t>y using </a:t>
            </a:r>
            <a:r>
              <a:rPr lang="en-US" altLang="ko-KR" sz="1600" dirty="0" err="1"/>
              <a:t>PCoA</a:t>
            </a:r>
            <a:r>
              <a:rPr lang="en-US" altLang="ko-KR" sz="1600" dirty="0"/>
              <a:t> we can </a:t>
            </a:r>
            <a:r>
              <a:rPr lang="en-US" altLang="ko-KR" sz="1600" dirty="0">
                <a:solidFill>
                  <a:schemeClr val="accent2"/>
                </a:solidFill>
              </a:rPr>
              <a:t>visualize individual and/or group differences</a:t>
            </a:r>
            <a:r>
              <a:rPr lang="en-US" altLang="ko-KR" sz="1600" dirty="0"/>
              <a:t>. Individual differences can be used to</a:t>
            </a:r>
            <a:r>
              <a:rPr lang="en-US" altLang="ko-KR" sz="1600" dirty="0">
                <a:solidFill>
                  <a:schemeClr val="accent2"/>
                </a:solidFill>
              </a:rPr>
              <a:t> show outliers</a:t>
            </a:r>
            <a:r>
              <a:rPr lang="en-US" altLang="ko-KR" sz="1600" dirty="0"/>
              <a:t>.</a:t>
            </a:r>
            <a:endParaRPr lang="ko-KR" altLang="en-US" sz="1600" dirty="0"/>
          </a:p>
        </p:txBody>
      </p:sp>
      <p:sp>
        <p:nvSpPr>
          <p:cNvPr id="9" name="직사각형 8"/>
          <p:cNvSpPr/>
          <p:nvPr/>
        </p:nvSpPr>
        <p:spPr>
          <a:xfrm>
            <a:off x="529459" y="3455080"/>
            <a:ext cx="8157342" cy="292269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400" dirty="0" smtClean="0">
                <a:solidFill>
                  <a:schemeClr val="tx1"/>
                </a:solidFill>
              </a:rPr>
              <a:t>library(ggplot2</a:t>
            </a:r>
            <a:r>
              <a:rPr lang="en-US" altLang="ko-KR" sz="1400" dirty="0">
                <a:solidFill>
                  <a:schemeClr val="tx1"/>
                </a:solidFill>
              </a:rPr>
              <a:t>)</a:t>
            </a:r>
          </a:p>
          <a:p>
            <a:pPr>
              <a:lnSpc>
                <a:spcPct val="150000"/>
              </a:lnSpc>
            </a:pPr>
            <a:r>
              <a:rPr lang="en-US" altLang="ko-KR" sz="1400" dirty="0">
                <a:solidFill>
                  <a:schemeClr val="tx1"/>
                </a:solidFill>
              </a:rPr>
              <a:t>dim(</a:t>
            </a:r>
            <a:r>
              <a:rPr lang="en-US" altLang="ko-KR" sz="1400" dirty="0" err="1">
                <a:solidFill>
                  <a:schemeClr val="tx1"/>
                </a:solidFill>
              </a:rPr>
              <a:t>myGD</a:t>
            </a:r>
            <a:r>
              <a:rPr lang="en-US" altLang="ko-KR" sz="1400" dirty="0">
                <a:solidFill>
                  <a:schemeClr val="tx1"/>
                </a:solidFill>
              </a:rPr>
              <a:t>)</a:t>
            </a:r>
          </a:p>
          <a:p>
            <a:pPr>
              <a:lnSpc>
                <a:spcPct val="150000"/>
              </a:lnSpc>
            </a:pPr>
            <a:r>
              <a:rPr lang="en-US" altLang="ko-KR" sz="1400" dirty="0" err="1">
                <a:solidFill>
                  <a:schemeClr val="tx1"/>
                </a:solidFill>
              </a:rPr>
              <a:t>distance.matrix</a:t>
            </a:r>
            <a:r>
              <a:rPr lang="en-US" altLang="ko-KR" sz="1400" dirty="0">
                <a:solidFill>
                  <a:schemeClr val="tx1"/>
                </a:solidFill>
              </a:rPr>
              <a:t> &lt;- </a:t>
            </a:r>
            <a:r>
              <a:rPr lang="en-US" altLang="ko-KR" sz="1400" dirty="0" err="1">
                <a:solidFill>
                  <a:schemeClr val="tx1"/>
                </a:solidFill>
              </a:rPr>
              <a:t>dist</a:t>
            </a:r>
            <a:r>
              <a:rPr lang="en-US" altLang="ko-KR" sz="1400" dirty="0">
                <a:solidFill>
                  <a:schemeClr val="tx1"/>
                </a:solidFill>
              </a:rPr>
              <a:t>(</a:t>
            </a:r>
            <a:r>
              <a:rPr lang="en-US" altLang="ko-KR" sz="1400" dirty="0" err="1">
                <a:solidFill>
                  <a:schemeClr val="tx1"/>
                </a:solidFill>
              </a:rPr>
              <a:t>myGD</a:t>
            </a:r>
            <a:r>
              <a:rPr lang="en-US" altLang="ko-KR" sz="1400" dirty="0">
                <a:solidFill>
                  <a:schemeClr val="tx1"/>
                </a:solidFill>
              </a:rPr>
              <a:t>)</a:t>
            </a:r>
          </a:p>
          <a:p>
            <a:pPr>
              <a:lnSpc>
                <a:spcPct val="150000"/>
              </a:lnSpc>
            </a:pPr>
            <a:r>
              <a:rPr lang="en-US" altLang="ko-KR" sz="1400" dirty="0" err="1">
                <a:solidFill>
                  <a:schemeClr val="tx1"/>
                </a:solidFill>
              </a:rPr>
              <a:t>mds.stuff</a:t>
            </a:r>
            <a:r>
              <a:rPr lang="en-US" altLang="ko-KR" sz="1400" dirty="0">
                <a:solidFill>
                  <a:schemeClr val="tx1"/>
                </a:solidFill>
              </a:rPr>
              <a:t> &lt;- </a:t>
            </a:r>
            <a:r>
              <a:rPr lang="en-US" altLang="ko-KR" sz="1400" dirty="0" err="1">
                <a:solidFill>
                  <a:schemeClr val="tx1"/>
                </a:solidFill>
              </a:rPr>
              <a:t>cmdscale</a:t>
            </a:r>
            <a:r>
              <a:rPr lang="en-US" altLang="ko-KR" sz="1400" dirty="0">
                <a:solidFill>
                  <a:schemeClr val="tx1"/>
                </a:solidFill>
              </a:rPr>
              <a:t>(</a:t>
            </a:r>
            <a:r>
              <a:rPr lang="en-US" altLang="ko-KR" sz="1400" dirty="0" err="1">
                <a:solidFill>
                  <a:schemeClr val="tx1"/>
                </a:solidFill>
              </a:rPr>
              <a:t>distance.matrix</a:t>
            </a:r>
            <a:r>
              <a:rPr lang="en-US" altLang="ko-KR" sz="1400" dirty="0">
                <a:solidFill>
                  <a:schemeClr val="tx1"/>
                </a:solidFill>
              </a:rPr>
              <a:t>, </a:t>
            </a:r>
            <a:r>
              <a:rPr lang="en-US" altLang="ko-KR" sz="1400" dirty="0" err="1">
                <a:solidFill>
                  <a:schemeClr val="tx1"/>
                </a:solidFill>
              </a:rPr>
              <a:t>eig</a:t>
            </a:r>
            <a:r>
              <a:rPr lang="en-US" altLang="ko-KR" sz="1400" dirty="0">
                <a:solidFill>
                  <a:schemeClr val="tx1"/>
                </a:solidFill>
              </a:rPr>
              <a:t>=T, </a:t>
            </a:r>
            <a:r>
              <a:rPr lang="en-US" altLang="ko-KR" sz="1400" dirty="0" err="1">
                <a:solidFill>
                  <a:schemeClr val="tx1"/>
                </a:solidFill>
              </a:rPr>
              <a:t>x.ret</a:t>
            </a:r>
            <a:r>
              <a:rPr lang="en-US" altLang="ko-KR" sz="1400" dirty="0">
                <a:solidFill>
                  <a:schemeClr val="tx1"/>
                </a:solidFill>
              </a:rPr>
              <a:t>=T)</a:t>
            </a:r>
          </a:p>
          <a:p>
            <a:pPr>
              <a:lnSpc>
                <a:spcPct val="150000"/>
              </a:lnSpc>
            </a:pPr>
            <a:r>
              <a:rPr lang="en-US" altLang="ko-KR" sz="1400" dirty="0" err="1">
                <a:solidFill>
                  <a:schemeClr val="tx1"/>
                </a:solidFill>
              </a:rPr>
              <a:t>mds.var.per</a:t>
            </a:r>
            <a:r>
              <a:rPr lang="en-US" altLang="ko-KR" sz="1400" dirty="0">
                <a:solidFill>
                  <a:schemeClr val="tx1"/>
                </a:solidFill>
              </a:rPr>
              <a:t> &lt;- round(</a:t>
            </a:r>
            <a:r>
              <a:rPr lang="en-US" altLang="ko-KR" sz="1400" dirty="0" err="1">
                <a:solidFill>
                  <a:schemeClr val="tx1"/>
                </a:solidFill>
              </a:rPr>
              <a:t>mds.stuff$eig</a:t>
            </a:r>
            <a:r>
              <a:rPr lang="en-US" altLang="ko-KR" sz="1400" dirty="0">
                <a:solidFill>
                  <a:schemeClr val="tx1"/>
                </a:solidFill>
              </a:rPr>
              <a:t>/sum(</a:t>
            </a:r>
            <a:r>
              <a:rPr lang="en-US" altLang="ko-KR" sz="1400" dirty="0" err="1">
                <a:solidFill>
                  <a:schemeClr val="tx1"/>
                </a:solidFill>
              </a:rPr>
              <a:t>mds.stuff$eig</a:t>
            </a:r>
            <a:r>
              <a:rPr lang="en-US" altLang="ko-KR" sz="1400" dirty="0">
                <a:solidFill>
                  <a:schemeClr val="tx1"/>
                </a:solidFill>
              </a:rPr>
              <a:t>)*100,1)</a:t>
            </a:r>
          </a:p>
          <a:p>
            <a:pPr>
              <a:lnSpc>
                <a:spcPct val="150000"/>
              </a:lnSpc>
            </a:pPr>
            <a:r>
              <a:rPr lang="en-US" altLang="ko-KR" sz="1400" dirty="0" err="1">
                <a:solidFill>
                  <a:schemeClr val="tx1"/>
                </a:solidFill>
              </a:rPr>
              <a:t>mds.var.per</a:t>
            </a:r>
            <a:r>
              <a:rPr lang="en-US" altLang="ko-KR" sz="1400" dirty="0">
                <a:solidFill>
                  <a:schemeClr val="tx1"/>
                </a:solidFill>
              </a:rPr>
              <a:t>[1:5]</a:t>
            </a:r>
          </a:p>
          <a:p>
            <a:pPr>
              <a:lnSpc>
                <a:spcPct val="150000"/>
              </a:lnSpc>
            </a:pPr>
            <a:r>
              <a:rPr lang="en-US" altLang="ko-KR" sz="1400" dirty="0" err="1">
                <a:solidFill>
                  <a:schemeClr val="tx1"/>
                </a:solidFill>
              </a:rPr>
              <a:t>mds.values</a:t>
            </a:r>
            <a:r>
              <a:rPr lang="en-US" altLang="ko-KR" sz="1400" dirty="0">
                <a:solidFill>
                  <a:schemeClr val="tx1"/>
                </a:solidFill>
              </a:rPr>
              <a:t> &lt;- </a:t>
            </a:r>
            <a:r>
              <a:rPr lang="en-US" altLang="ko-KR" sz="1400" dirty="0" err="1">
                <a:solidFill>
                  <a:schemeClr val="tx1"/>
                </a:solidFill>
              </a:rPr>
              <a:t>mds.stuff$points</a:t>
            </a:r>
            <a:endParaRPr lang="en-US" altLang="ko-KR" sz="1400" dirty="0">
              <a:solidFill>
                <a:schemeClr val="tx1"/>
              </a:solidFill>
            </a:endParaRPr>
          </a:p>
          <a:p>
            <a:pPr>
              <a:lnSpc>
                <a:spcPct val="150000"/>
              </a:lnSpc>
            </a:pPr>
            <a:r>
              <a:rPr lang="en-US" altLang="ko-KR" sz="1400" dirty="0" err="1">
                <a:solidFill>
                  <a:schemeClr val="tx1"/>
                </a:solidFill>
              </a:rPr>
              <a:t>mds.data</a:t>
            </a:r>
            <a:r>
              <a:rPr lang="en-US" altLang="ko-KR" sz="1400" dirty="0">
                <a:solidFill>
                  <a:schemeClr val="tx1"/>
                </a:solidFill>
              </a:rPr>
              <a:t> &lt;- </a:t>
            </a:r>
            <a:r>
              <a:rPr lang="en-US" altLang="ko-KR" sz="1400" dirty="0" err="1">
                <a:solidFill>
                  <a:schemeClr val="tx1"/>
                </a:solidFill>
              </a:rPr>
              <a:t>data.frame</a:t>
            </a:r>
            <a:r>
              <a:rPr lang="en-US" altLang="ko-KR" sz="1400" dirty="0">
                <a:solidFill>
                  <a:schemeClr val="tx1"/>
                </a:solidFill>
              </a:rPr>
              <a:t>(Sample=1:nrow(</a:t>
            </a:r>
            <a:r>
              <a:rPr lang="en-US" altLang="ko-KR" sz="1400" dirty="0" err="1">
                <a:solidFill>
                  <a:schemeClr val="tx1"/>
                </a:solidFill>
              </a:rPr>
              <a:t>myY</a:t>
            </a:r>
            <a:r>
              <a:rPr lang="en-US" altLang="ko-KR" sz="1400" dirty="0" smtClean="0">
                <a:solidFill>
                  <a:schemeClr val="tx1"/>
                </a:solidFill>
              </a:rPr>
              <a:t>),  X=</a:t>
            </a:r>
            <a:r>
              <a:rPr lang="en-US" altLang="ko-KR" sz="1400" dirty="0" err="1" smtClean="0">
                <a:solidFill>
                  <a:schemeClr val="tx1"/>
                </a:solidFill>
              </a:rPr>
              <a:t>mds.values</a:t>
            </a:r>
            <a:r>
              <a:rPr lang="en-US" altLang="ko-KR" sz="1400" dirty="0">
                <a:solidFill>
                  <a:schemeClr val="tx1"/>
                </a:solidFill>
              </a:rPr>
              <a:t>[,1</a:t>
            </a:r>
            <a:r>
              <a:rPr lang="en-US" altLang="ko-KR" sz="1400" dirty="0" smtClean="0">
                <a:solidFill>
                  <a:schemeClr val="tx1"/>
                </a:solidFill>
              </a:rPr>
              <a:t>], Y=</a:t>
            </a:r>
            <a:r>
              <a:rPr lang="en-US" altLang="ko-KR" sz="1400" dirty="0" err="1" smtClean="0">
                <a:solidFill>
                  <a:schemeClr val="tx1"/>
                </a:solidFill>
              </a:rPr>
              <a:t>mds.values</a:t>
            </a:r>
            <a:r>
              <a:rPr lang="en-US" altLang="ko-KR" sz="1400" dirty="0">
                <a:solidFill>
                  <a:schemeClr val="tx1"/>
                </a:solidFill>
              </a:rPr>
              <a:t>[,2</a:t>
            </a:r>
            <a:r>
              <a:rPr lang="en-US" altLang="ko-KR" sz="1400" dirty="0" smtClean="0">
                <a:solidFill>
                  <a:schemeClr val="tx1"/>
                </a:solidFill>
              </a:rPr>
              <a:t>])</a:t>
            </a:r>
            <a:endParaRPr lang="en-US" altLang="ko-KR" sz="1400" dirty="0">
              <a:solidFill>
                <a:schemeClr val="tx1"/>
              </a:solidFill>
            </a:endParaRPr>
          </a:p>
        </p:txBody>
      </p:sp>
    </p:spTree>
    <p:extLst>
      <p:ext uri="{BB962C8B-B14F-4D97-AF65-F5344CB8AC3E}">
        <p14:creationId xmlns:p14="http://schemas.microsoft.com/office/powerpoint/2010/main" val="22452448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a:t>PRACTICE_PCoA(principal coordinates analysis)</a:t>
            </a:r>
            <a:endParaRPr lang="ko-KR" altLang="en-US" sz="28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30</a:t>
            </a:fld>
            <a:endParaRPr lang="ko-KR" altLang="en-US"/>
          </a:p>
        </p:txBody>
      </p:sp>
      <p:sp>
        <p:nvSpPr>
          <p:cNvPr id="9" name="직사각형 8"/>
          <p:cNvSpPr/>
          <p:nvPr/>
        </p:nvSpPr>
        <p:spPr>
          <a:xfrm>
            <a:off x="381000" y="1013696"/>
            <a:ext cx="7924800" cy="352506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600" dirty="0" smtClean="0">
                <a:solidFill>
                  <a:schemeClr val="tx1"/>
                </a:solidFill>
              </a:rPr>
              <a:t>pdf</a:t>
            </a:r>
            <a:r>
              <a:rPr lang="en-US" altLang="ko-KR" sz="1600" dirty="0">
                <a:solidFill>
                  <a:schemeClr val="tx1"/>
                </a:solidFill>
              </a:rPr>
              <a:t>("PCoA.pdf</a:t>
            </a:r>
            <a:r>
              <a:rPr lang="en-US" altLang="ko-KR" sz="1600" dirty="0" smtClean="0">
                <a:solidFill>
                  <a:schemeClr val="tx1"/>
                </a:solidFill>
              </a:rPr>
              <a:t>")</a:t>
            </a:r>
            <a:endParaRPr lang="en-US" altLang="ko-KR" sz="1600" dirty="0">
              <a:solidFill>
                <a:schemeClr val="tx1"/>
              </a:solidFill>
            </a:endParaRPr>
          </a:p>
          <a:p>
            <a:pPr>
              <a:lnSpc>
                <a:spcPct val="150000"/>
              </a:lnSpc>
            </a:pPr>
            <a:r>
              <a:rPr lang="en-US" altLang="ko-KR" sz="1600" dirty="0" err="1">
                <a:solidFill>
                  <a:schemeClr val="tx1"/>
                </a:solidFill>
              </a:rPr>
              <a:t>gg</a:t>
            </a:r>
            <a:r>
              <a:rPr lang="en-US" altLang="ko-KR" sz="1600" dirty="0">
                <a:solidFill>
                  <a:schemeClr val="tx1"/>
                </a:solidFill>
              </a:rPr>
              <a:t> &lt;- </a:t>
            </a:r>
            <a:r>
              <a:rPr lang="en-US" altLang="ko-KR" sz="1600" dirty="0" err="1">
                <a:solidFill>
                  <a:schemeClr val="tx1"/>
                </a:solidFill>
              </a:rPr>
              <a:t>ggplot</a:t>
            </a:r>
            <a:r>
              <a:rPr lang="en-US" altLang="ko-KR" sz="1600" dirty="0">
                <a:solidFill>
                  <a:schemeClr val="tx1"/>
                </a:solidFill>
              </a:rPr>
              <a:t>(data=</a:t>
            </a:r>
            <a:r>
              <a:rPr lang="en-US" altLang="ko-KR" sz="1600" dirty="0" err="1">
                <a:solidFill>
                  <a:schemeClr val="tx1"/>
                </a:solidFill>
              </a:rPr>
              <a:t>mds.data</a:t>
            </a:r>
            <a:r>
              <a:rPr lang="en-US" altLang="ko-KR" sz="1600" dirty="0">
                <a:solidFill>
                  <a:schemeClr val="tx1"/>
                </a:solidFill>
              </a:rPr>
              <a:t>, </a:t>
            </a:r>
            <a:r>
              <a:rPr lang="en-US" altLang="ko-KR" sz="1600" dirty="0" err="1">
                <a:solidFill>
                  <a:schemeClr val="tx1"/>
                </a:solidFill>
              </a:rPr>
              <a:t>aes</a:t>
            </a:r>
            <a:r>
              <a:rPr lang="en-US" altLang="ko-KR" sz="1600" dirty="0">
                <a:solidFill>
                  <a:schemeClr val="tx1"/>
                </a:solidFill>
              </a:rPr>
              <a:t>(x=X, y=Y, label=Sample)) +</a:t>
            </a:r>
          </a:p>
          <a:p>
            <a:pPr>
              <a:lnSpc>
                <a:spcPct val="150000"/>
              </a:lnSpc>
            </a:pPr>
            <a:r>
              <a:rPr lang="en-US" altLang="ko-KR" sz="1600" dirty="0">
                <a:solidFill>
                  <a:schemeClr val="tx1"/>
                </a:solidFill>
              </a:rPr>
              <a:t>  </a:t>
            </a:r>
            <a:r>
              <a:rPr lang="en-US" altLang="ko-KR" sz="1600" dirty="0" err="1">
                <a:solidFill>
                  <a:schemeClr val="tx1"/>
                </a:solidFill>
              </a:rPr>
              <a:t>geom_text</a:t>
            </a:r>
            <a:r>
              <a:rPr lang="en-US" altLang="ko-KR" sz="1600" dirty="0">
                <a:solidFill>
                  <a:schemeClr val="tx1"/>
                </a:solidFill>
              </a:rPr>
              <a:t>() + </a:t>
            </a:r>
          </a:p>
          <a:p>
            <a:pPr>
              <a:lnSpc>
                <a:spcPct val="150000"/>
              </a:lnSpc>
            </a:pPr>
            <a:r>
              <a:rPr lang="en-US" altLang="ko-KR" sz="1600" dirty="0">
                <a:solidFill>
                  <a:schemeClr val="tx1"/>
                </a:solidFill>
              </a:rPr>
              <a:t>  </a:t>
            </a:r>
            <a:r>
              <a:rPr lang="en-US" altLang="ko-KR" sz="1600" dirty="0" err="1">
                <a:solidFill>
                  <a:schemeClr val="tx1"/>
                </a:solidFill>
              </a:rPr>
              <a:t>theme_bw</a:t>
            </a:r>
            <a:r>
              <a:rPr lang="en-US" altLang="ko-KR" sz="1600" dirty="0">
                <a:solidFill>
                  <a:schemeClr val="tx1"/>
                </a:solidFill>
              </a:rPr>
              <a:t>() + </a:t>
            </a:r>
          </a:p>
          <a:p>
            <a:pPr>
              <a:lnSpc>
                <a:spcPct val="150000"/>
              </a:lnSpc>
            </a:pPr>
            <a:r>
              <a:rPr lang="en-US" altLang="ko-KR" sz="1600" dirty="0">
                <a:solidFill>
                  <a:schemeClr val="tx1"/>
                </a:solidFill>
              </a:rPr>
              <a:t>  </a:t>
            </a:r>
            <a:r>
              <a:rPr lang="en-US" altLang="ko-KR" sz="1600" dirty="0" err="1">
                <a:solidFill>
                  <a:schemeClr val="tx1"/>
                </a:solidFill>
              </a:rPr>
              <a:t>xlab</a:t>
            </a:r>
            <a:r>
              <a:rPr lang="en-US" altLang="ko-KR" sz="1600" dirty="0">
                <a:solidFill>
                  <a:schemeClr val="tx1"/>
                </a:solidFill>
              </a:rPr>
              <a:t>(paste("MDS1-", </a:t>
            </a:r>
            <a:r>
              <a:rPr lang="en-US" altLang="ko-KR" sz="1600" dirty="0" err="1">
                <a:solidFill>
                  <a:schemeClr val="tx1"/>
                </a:solidFill>
              </a:rPr>
              <a:t>mds.var.per</a:t>
            </a:r>
            <a:r>
              <a:rPr lang="en-US" altLang="ko-KR" sz="1600" dirty="0">
                <a:solidFill>
                  <a:schemeClr val="tx1"/>
                </a:solidFill>
              </a:rPr>
              <a:t>[1],"%", </a:t>
            </a:r>
            <a:r>
              <a:rPr lang="en-US" altLang="ko-KR" sz="1600" dirty="0" err="1">
                <a:solidFill>
                  <a:schemeClr val="tx1"/>
                </a:solidFill>
              </a:rPr>
              <a:t>sep</a:t>
            </a:r>
            <a:r>
              <a:rPr lang="en-US" altLang="ko-KR" sz="1600" dirty="0">
                <a:solidFill>
                  <a:schemeClr val="tx1"/>
                </a:solidFill>
              </a:rPr>
              <a:t>="")) +</a:t>
            </a:r>
          </a:p>
          <a:p>
            <a:pPr>
              <a:lnSpc>
                <a:spcPct val="150000"/>
              </a:lnSpc>
            </a:pPr>
            <a:r>
              <a:rPr lang="en-US" altLang="ko-KR" sz="1600" dirty="0">
                <a:solidFill>
                  <a:schemeClr val="tx1"/>
                </a:solidFill>
              </a:rPr>
              <a:t>  </a:t>
            </a:r>
            <a:r>
              <a:rPr lang="en-US" altLang="ko-KR" sz="1600" dirty="0" err="1">
                <a:solidFill>
                  <a:schemeClr val="tx1"/>
                </a:solidFill>
              </a:rPr>
              <a:t>ylab</a:t>
            </a:r>
            <a:r>
              <a:rPr lang="en-US" altLang="ko-KR" sz="1600" dirty="0">
                <a:solidFill>
                  <a:schemeClr val="tx1"/>
                </a:solidFill>
              </a:rPr>
              <a:t>(paste("MDS2-", </a:t>
            </a:r>
            <a:r>
              <a:rPr lang="en-US" altLang="ko-KR" sz="1600" dirty="0" err="1">
                <a:solidFill>
                  <a:schemeClr val="tx1"/>
                </a:solidFill>
              </a:rPr>
              <a:t>mds.var.per</a:t>
            </a:r>
            <a:r>
              <a:rPr lang="en-US" altLang="ko-KR" sz="1600" dirty="0">
                <a:solidFill>
                  <a:schemeClr val="tx1"/>
                </a:solidFill>
              </a:rPr>
              <a:t>[2],"%", </a:t>
            </a:r>
            <a:r>
              <a:rPr lang="en-US" altLang="ko-KR" sz="1600" dirty="0" err="1">
                <a:solidFill>
                  <a:schemeClr val="tx1"/>
                </a:solidFill>
              </a:rPr>
              <a:t>sep</a:t>
            </a:r>
            <a:r>
              <a:rPr lang="en-US" altLang="ko-KR" sz="1600" dirty="0">
                <a:solidFill>
                  <a:schemeClr val="tx1"/>
                </a:solidFill>
              </a:rPr>
              <a:t>="")) +</a:t>
            </a:r>
          </a:p>
          <a:p>
            <a:pPr>
              <a:lnSpc>
                <a:spcPct val="150000"/>
              </a:lnSpc>
            </a:pPr>
            <a:r>
              <a:rPr lang="en-US" altLang="ko-KR" sz="1600" dirty="0">
                <a:solidFill>
                  <a:schemeClr val="tx1"/>
                </a:solidFill>
              </a:rPr>
              <a:t>  </a:t>
            </a:r>
            <a:r>
              <a:rPr lang="en-US" altLang="ko-KR" sz="1600" dirty="0" err="1">
                <a:solidFill>
                  <a:schemeClr val="tx1"/>
                </a:solidFill>
              </a:rPr>
              <a:t>ggtitle</a:t>
            </a:r>
            <a:r>
              <a:rPr lang="en-US" altLang="ko-KR" sz="1600" dirty="0">
                <a:solidFill>
                  <a:schemeClr val="tx1"/>
                </a:solidFill>
              </a:rPr>
              <a:t>("MDS plot using Euclidean distance")</a:t>
            </a:r>
          </a:p>
          <a:p>
            <a:pPr>
              <a:lnSpc>
                <a:spcPct val="150000"/>
              </a:lnSpc>
            </a:pPr>
            <a:r>
              <a:rPr lang="en-US" altLang="ko-KR" sz="1600" dirty="0">
                <a:solidFill>
                  <a:schemeClr val="tx1"/>
                </a:solidFill>
              </a:rPr>
              <a:t>print(</a:t>
            </a:r>
            <a:r>
              <a:rPr lang="en-US" altLang="ko-KR" sz="1600" dirty="0" err="1">
                <a:solidFill>
                  <a:schemeClr val="tx1"/>
                </a:solidFill>
              </a:rPr>
              <a:t>gg</a:t>
            </a:r>
            <a:r>
              <a:rPr lang="en-US" altLang="ko-KR" sz="1600" dirty="0">
                <a:solidFill>
                  <a:schemeClr val="tx1"/>
                </a:solidFill>
              </a:rPr>
              <a:t>)</a:t>
            </a:r>
          </a:p>
          <a:p>
            <a:pPr>
              <a:lnSpc>
                <a:spcPct val="150000"/>
              </a:lnSpc>
            </a:pPr>
            <a:r>
              <a:rPr lang="en-US" altLang="ko-KR" sz="1600" dirty="0" err="1">
                <a:solidFill>
                  <a:schemeClr val="tx1"/>
                </a:solidFill>
              </a:rPr>
              <a:t>dev.off</a:t>
            </a:r>
            <a:r>
              <a:rPr lang="en-US" altLang="ko-KR" sz="1600" dirty="0" smtClean="0">
                <a:solidFill>
                  <a:schemeClr val="tx1"/>
                </a:solidFill>
              </a:rPr>
              <a:t>()</a:t>
            </a:r>
            <a:endParaRPr lang="en-US" altLang="ko-KR" sz="1600" dirty="0">
              <a:solidFill>
                <a:schemeClr val="tx1"/>
              </a:solidFill>
            </a:endParaRPr>
          </a:p>
        </p:txBody>
      </p:sp>
      <p:pic>
        <p:nvPicPr>
          <p:cNvPr id="10" name="그림 9"/>
          <p:cNvPicPr>
            <a:picLocks noChangeAspect="1"/>
          </p:cNvPicPr>
          <p:nvPr/>
        </p:nvPicPr>
        <p:blipFill>
          <a:blip r:embed="rId2"/>
          <a:stretch>
            <a:fillRect/>
          </a:stretch>
        </p:blipFill>
        <p:spPr>
          <a:xfrm>
            <a:off x="5585835" y="2921607"/>
            <a:ext cx="3234315" cy="3234315"/>
          </a:xfrm>
          <a:prstGeom prst="rect">
            <a:avLst/>
          </a:prstGeom>
        </p:spPr>
      </p:pic>
    </p:spTree>
    <p:extLst>
      <p:ext uri="{BB962C8B-B14F-4D97-AF65-F5344CB8AC3E}">
        <p14:creationId xmlns:p14="http://schemas.microsoft.com/office/powerpoint/2010/main" val="9734040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dirty="0" err="1" smtClean="0"/>
              <a:t>PRACTICE_</a:t>
            </a:r>
            <a:r>
              <a:rPr lang="en-US" altLang="ko-KR" sz="2400" b="1" dirty="0" err="1" smtClean="0"/>
              <a:t>code</a:t>
            </a:r>
            <a:r>
              <a:rPr lang="en-US" altLang="ko-KR" sz="2400" b="1" dirty="0" smtClean="0"/>
              <a:t> 2: imputation and controlling MAF</a:t>
            </a:r>
            <a:endParaRPr lang="ko-KR" altLang="en-US" sz="24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31</a:t>
            </a:fld>
            <a:endParaRPr lang="ko-KR" altLang="en-US"/>
          </a:p>
        </p:txBody>
      </p:sp>
      <p:sp>
        <p:nvSpPr>
          <p:cNvPr id="7" name="직사각형 6"/>
          <p:cNvSpPr/>
          <p:nvPr/>
        </p:nvSpPr>
        <p:spPr>
          <a:xfrm>
            <a:off x="533400" y="1066800"/>
            <a:ext cx="8382000" cy="2585323"/>
          </a:xfrm>
          <a:prstGeom prst="rect">
            <a:avLst/>
          </a:prstGeom>
        </p:spPr>
        <p:txBody>
          <a:bodyPr wrap="square">
            <a:spAutoFit/>
          </a:bodyPr>
          <a:lstStyle/>
          <a:p>
            <a:pPr>
              <a:lnSpc>
                <a:spcPct val="150000"/>
              </a:lnSpc>
            </a:pPr>
            <a:r>
              <a:rPr lang="en-US" altLang="ko-KR" sz="1800"/>
              <a:t>1. SNP </a:t>
            </a:r>
            <a:r>
              <a:rPr lang="en-US" altLang="ko-KR" sz="1800" smtClean="0"/>
              <a:t>imputation: use “SNP.impute</a:t>
            </a:r>
            <a:r>
              <a:rPr lang="en-US" altLang="ko-KR" sz="1800"/>
              <a:t>” option</a:t>
            </a:r>
          </a:p>
          <a:p>
            <a:pPr lvl="1">
              <a:lnSpc>
                <a:spcPct val="150000"/>
              </a:lnSpc>
            </a:pPr>
            <a:r>
              <a:rPr lang="en-US" altLang="ko-KR" sz="1800"/>
              <a:t>‘Major’: Major allele</a:t>
            </a:r>
          </a:p>
          <a:p>
            <a:pPr lvl="1">
              <a:lnSpc>
                <a:spcPct val="150000"/>
              </a:lnSpc>
            </a:pPr>
            <a:r>
              <a:rPr lang="en-US" altLang="ko-KR" sz="1800"/>
              <a:t>‘Middle’: heterozygote(default)</a:t>
            </a:r>
          </a:p>
          <a:p>
            <a:pPr lvl="1">
              <a:lnSpc>
                <a:spcPct val="150000"/>
              </a:lnSpc>
            </a:pPr>
            <a:r>
              <a:rPr lang="en-US" altLang="ko-KR" sz="1800"/>
              <a:t>’Minor’: Minor allele</a:t>
            </a:r>
          </a:p>
          <a:p>
            <a:pPr>
              <a:lnSpc>
                <a:spcPct val="150000"/>
              </a:lnSpc>
            </a:pPr>
            <a:r>
              <a:rPr lang="en-US" altLang="ko-KR" sz="1800"/>
              <a:t>2. Minor Allele Frequency(MAF</a:t>
            </a:r>
            <a:r>
              <a:rPr lang="en-US" altLang="ko-KR" sz="1800" smtClean="0"/>
              <a:t>) : use “</a:t>
            </a:r>
            <a:r>
              <a:rPr lang="en-US" altLang="ko-KR" sz="1800"/>
              <a:t>SNP.MAF” option</a:t>
            </a:r>
          </a:p>
          <a:p>
            <a:pPr>
              <a:lnSpc>
                <a:spcPct val="150000"/>
              </a:lnSpc>
            </a:pPr>
            <a:r>
              <a:rPr lang="en-US" altLang="ko-KR" sz="1800" smtClean="0"/>
              <a:t>        MAF </a:t>
            </a:r>
            <a:r>
              <a:rPr lang="en-US" altLang="ko-KR" sz="1800"/>
              <a:t>to filter SNPs in GWAS Reports, &gt;0 and &lt;1</a:t>
            </a:r>
            <a:endParaRPr lang="ko-KR" altLang="en-US" sz="1800"/>
          </a:p>
        </p:txBody>
      </p:sp>
      <p:sp>
        <p:nvSpPr>
          <p:cNvPr id="8" name="직사각형 7"/>
          <p:cNvSpPr/>
          <p:nvPr/>
        </p:nvSpPr>
        <p:spPr>
          <a:xfrm>
            <a:off x="381001" y="3733800"/>
            <a:ext cx="8382000" cy="113198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600" dirty="0" err="1" smtClean="0">
                <a:solidFill>
                  <a:schemeClr val="tx1"/>
                </a:solidFill>
              </a:rPr>
              <a:t>setwd</a:t>
            </a:r>
            <a:r>
              <a:rPr lang="en-US" altLang="ko-KR" sz="1600" dirty="0">
                <a:solidFill>
                  <a:schemeClr val="tx1"/>
                </a:solidFill>
              </a:rPr>
              <a:t>("C:/Users/pc/Desktop/gapitex/result2")</a:t>
            </a:r>
          </a:p>
          <a:p>
            <a:pPr>
              <a:lnSpc>
                <a:spcPct val="150000"/>
              </a:lnSpc>
            </a:pPr>
            <a:r>
              <a:rPr lang="en-US" altLang="ko-KR" sz="1600" dirty="0">
                <a:solidFill>
                  <a:schemeClr val="tx1"/>
                </a:solidFill>
              </a:rPr>
              <a:t>result2 &lt;- GAPIT(Y=</a:t>
            </a:r>
            <a:r>
              <a:rPr lang="en-US" altLang="ko-KR" sz="1600" dirty="0" err="1">
                <a:solidFill>
                  <a:schemeClr val="tx1"/>
                </a:solidFill>
              </a:rPr>
              <a:t>myY</a:t>
            </a:r>
            <a:r>
              <a:rPr lang="en-US" altLang="ko-KR" sz="1600" dirty="0">
                <a:solidFill>
                  <a:schemeClr val="tx1"/>
                </a:solidFill>
              </a:rPr>
              <a:t>, G=</a:t>
            </a:r>
            <a:r>
              <a:rPr lang="en-US" altLang="ko-KR" sz="1600" dirty="0" err="1">
                <a:solidFill>
                  <a:schemeClr val="tx1"/>
                </a:solidFill>
              </a:rPr>
              <a:t>myX</a:t>
            </a:r>
            <a:r>
              <a:rPr lang="en-US" altLang="ko-KR" sz="1600" dirty="0">
                <a:solidFill>
                  <a:schemeClr val="tx1"/>
                </a:solidFill>
              </a:rPr>
              <a:t>, </a:t>
            </a:r>
            <a:r>
              <a:rPr lang="en-US" altLang="ko-KR" sz="1600" dirty="0" err="1">
                <a:solidFill>
                  <a:schemeClr val="tx1"/>
                </a:solidFill>
              </a:rPr>
              <a:t>SNP.impute</a:t>
            </a:r>
            <a:r>
              <a:rPr lang="en-US" altLang="ko-KR" sz="1600" dirty="0">
                <a:solidFill>
                  <a:schemeClr val="tx1"/>
                </a:solidFill>
              </a:rPr>
              <a:t>="Middle", SNP.MAF=0.02</a:t>
            </a:r>
            <a:r>
              <a:rPr lang="en-US" altLang="ko-KR" sz="1600" dirty="0" smtClean="0">
                <a:solidFill>
                  <a:schemeClr val="tx1"/>
                </a:solidFill>
              </a:rPr>
              <a:t>)</a:t>
            </a:r>
            <a:endParaRPr lang="en-US" altLang="ko-KR" sz="1600" dirty="0">
              <a:solidFill>
                <a:schemeClr val="tx1"/>
              </a:solidFill>
            </a:endParaRPr>
          </a:p>
        </p:txBody>
      </p:sp>
      <p:pic>
        <p:nvPicPr>
          <p:cNvPr id="9" name="그림 8"/>
          <p:cNvPicPr>
            <a:picLocks noChangeAspect="1"/>
          </p:cNvPicPr>
          <p:nvPr/>
        </p:nvPicPr>
        <p:blipFill>
          <a:blip r:embed="rId2"/>
          <a:stretch>
            <a:fillRect/>
          </a:stretch>
        </p:blipFill>
        <p:spPr>
          <a:xfrm>
            <a:off x="2653176" y="5181600"/>
            <a:ext cx="4426497" cy="792447"/>
          </a:xfrm>
          <a:prstGeom prst="rect">
            <a:avLst/>
          </a:prstGeom>
        </p:spPr>
      </p:pic>
    </p:spTree>
    <p:extLst>
      <p:ext uri="{BB962C8B-B14F-4D97-AF65-F5344CB8AC3E}">
        <p14:creationId xmlns:p14="http://schemas.microsoft.com/office/powerpoint/2010/main" val="22915197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dirty="0" err="1"/>
              <a:t>PRACTICE_</a:t>
            </a:r>
            <a:r>
              <a:rPr lang="en-US" altLang="ko-KR" sz="2800" b="1" dirty="0" err="1" smtClean="0"/>
              <a:t>code</a:t>
            </a:r>
            <a:r>
              <a:rPr lang="en-US" altLang="ko-KR" sz="2800" b="1" dirty="0" smtClean="0"/>
              <a:t> </a:t>
            </a:r>
            <a:r>
              <a:rPr lang="en-US" altLang="ko-KR" sz="2800" b="1" dirty="0"/>
              <a:t>3 : optimal PC number</a:t>
            </a:r>
            <a:endParaRPr lang="ko-KR" altLang="en-US" sz="28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32</a:t>
            </a:fld>
            <a:endParaRPr lang="ko-KR" altLang="en-US"/>
          </a:p>
        </p:txBody>
      </p:sp>
      <p:sp>
        <p:nvSpPr>
          <p:cNvPr id="7" name="직사각형 6"/>
          <p:cNvSpPr/>
          <p:nvPr/>
        </p:nvSpPr>
        <p:spPr>
          <a:xfrm>
            <a:off x="304800" y="1371600"/>
            <a:ext cx="8305800" cy="40386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600" dirty="0" err="1" smtClean="0">
                <a:solidFill>
                  <a:schemeClr val="tx1"/>
                </a:solidFill>
              </a:rPr>
              <a:t>setwd</a:t>
            </a:r>
            <a:r>
              <a:rPr lang="en-US" altLang="ko-KR" sz="1600" dirty="0">
                <a:solidFill>
                  <a:schemeClr val="tx1"/>
                </a:solidFill>
              </a:rPr>
              <a:t>("C:/Users/pc/Desktop/gapitex/result3")</a:t>
            </a:r>
          </a:p>
          <a:p>
            <a:pPr>
              <a:lnSpc>
                <a:spcPct val="150000"/>
              </a:lnSpc>
            </a:pPr>
            <a:r>
              <a:rPr lang="en-US" altLang="ko-KR" sz="1400" dirty="0">
                <a:solidFill>
                  <a:schemeClr val="tx1"/>
                </a:solidFill>
              </a:rPr>
              <a:t>result3 &lt;- GAPIT(Y=</a:t>
            </a:r>
            <a:r>
              <a:rPr lang="en-US" altLang="ko-KR" sz="1400" dirty="0" err="1">
                <a:solidFill>
                  <a:schemeClr val="tx1"/>
                </a:solidFill>
              </a:rPr>
              <a:t>myY</a:t>
            </a:r>
            <a:r>
              <a:rPr lang="en-US" altLang="ko-KR" sz="1400" dirty="0">
                <a:solidFill>
                  <a:schemeClr val="tx1"/>
                </a:solidFill>
              </a:rPr>
              <a:t>, G=</a:t>
            </a:r>
            <a:r>
              <a:rPr lang="en-US" altLang="ko-KR" sz="1400" dirty="0" err="1">
                <a:solidFill>
                  <a:schemeClr val="tx1"/>
                </a:solidFill>
              </a:rPr>
              <a:t>myX</a:t>
            </a:r>
            <a:r>
              <a:rPr lang="en-US" altLang="ko-KR" sz="1400" dirty="0">
                <a:solidFill>
                  <a:schemeClr val="tx1"/>
                </a:solidFill>
              </a:rPr>
              <a:t>, </a:t>
            </a:r>
            <a:r>
              <a:rPr lang="en-US" altLang="ko-KR" sz="1400" dirty="0" smtClean="0">
                <a:solidFill>
                  <a:schemeClr val="tx1"/>
                </a:solidFill>
              </a:rPr>
              <a:t>  </a:t>
            </a:r>
            <a:r>
              <a:rPr lang="en-US" altLang="ko-KR" sz="1400" dirty="0">
                <a:solidFill>
                  <a:schemeClr val="tx1"/>
                </a:solidFill>
              </a:rPr>
              <a:t>SNP.MAF=0.02</a:t>
            </a:r>
            <a:r>
              <a:rPr lang="en-US" altLang="ko-KR" sz="1400" dirty="0" smtClean="0">
                <a:solidFill>
                  <a:schemeClr val="tx1"/>
                </a:solidFill>
              </a:rPr>
              <a:t>,   </a:t>
            </a:r>
            <a:r>
              <a:rPr lang="en-US" altLang="ko-KR" sz="1400" dirty="0" err="1" smtClean="0">
                <a:solidFill>
                  <a:schemeClr val="tx1"/>
                </a:solidFill>
              </a:rPr>
              <a:t>PCA.total</a:t>
            </a:r>
            <a:r>
              <a:rPr lang="en-US" altLang="ko-KR" sz="1400" dirty="0" smtClean="0">
                <a:solidFill>
                  <a:schemeClr val="tx1"/>
                </a:solidFill>
              </a:rPr>
              <a:t>=100,   </a:t>
            </a:r>
            <a:r>
              <a:rPr lang="en-US" altLang="ko-KR" sz="1400" dirty="0" err="1">
                <a:solidFill>
                  <a:schemeClr val="tx1"/>
                </a:solidFill>
              </a:rPr>
              <a:t>Model.selection</a:t>
            </a:r>
            <a:r>
              <a:rPr lang="en-US" altLang="ko-KR" sz="1400" dirty="0">
                <a:solidFill>
                  <a:schemeClr val="tx1"/>
                </a:solidFill>
              </a:rPr>
              <a:t>=TRUE)</a:t>
            </a:r>
          </a:p>
          <a:p>
            <a:pPr>
              <a:lnSpc>
                <a:spcPct val="150000"/>
              </a:lnSpc>
            </a:pPr>
            <a:r>
              <a:rPr lang="en-US" altLang="ko-KR" sz="1600" dirty="0">
                <a:solidFill>
                  <a:schemeClr val="tx1"/>
                </a:solidFill>
              </a:rPr>
              <a:t># optimal number of PC using BIC</a:t>
            </a:r>
          </a:p>
          <a:p>
            <a:pPr>
              <a:lnSpc>
                <a:spcPct val="150000"/>
              </a:lnSpc>
            </a:pPr>
            <a:r>
              <a:rPr lang="en-US" altLang="ko-KR" sz="1600" dirty="0" err="1">
                <a:solidFill>
                  <a:schemeClr val="tx1"/>
                </a:solidFill>
              </a:rPr>
              <a:t>BICdata</a:t>
            </a:r>
            <a:r>
              <a:rPr lang="en-US" altLang="ko-KR" sz="1600" dirty="0">
                <a:solidFill>
                  <a:schemeClr val="tx1"/>
                </a:solidFill>
              </a:rPr>
              <a:t> &lt;- </a:t>
            </a:r>
            <a:r>
              <a:rPr lang="en-US" altLang="ko-KR" sz="1400" dirty="0">
                <a:solidFill>
                  <a:schemeClr val="tx1"/>
                </a:solidFill>
              </a:rPr>
              <a:t>read.csv("C:/Users/pc/Desktop/gapitex/result3/GAPIT.MLM.Aspartic.BIC.Model.Selection.Results.csv",</a:t>
            </a:r>
          </a:p>
          <a:p>
            <a:pPr>
              <a:lnSpc>
                <a:spcPct val="150000"/>
              </a:lnSpc>
            </a:pPr>
            <a:r>
              <a:rPr lang="en-US" altLang="ko-KR" sz="1400" dirty="0">
                <a:solidFill>
                  <a:schemeClr val="tx1"/>
                </a:solidFill>
              </a:rPr>
              <a:t>         header=T)</a:t>
            </a:r>
          </a:p>
          <a:p>
            <a:pPr>
              <a:lnSpc>
                <a:spcPct val="150000"/>
              </a:lnSpc>
            </a:pPr>
            <a:r>
              <a:rPr lang="en-US" altLang="ko-KR" sz="1600" dirty="0">
                <a:solidFill>
                  <a:schemeClr val="tx1"/>
                </a:solidFill>
              </a:rPr>
              <a:t>head(</a:t>
            </a:r>
            <a:r>
              <a:rPr lang="en-US" altLang="ko-KR" sz="1600" dirty="0" err="1">
                <a:solidFill>
                  <a:schemeClr val="tx1"/>
                </a:solidFill>
              </a:rPr>
              <a:t>BICdata</a:t>
            </a:r>
            <a:r>
              <a:rPr lang="en-US" altLang="ko-KR" sz="1600" dirty="0">
                <a:solidFill>
                  <a:schemeClr val="tx1"/>
                </a:solidFill>
              </a:rPr>
              <a:t>)</a:t>
            </a:r>
          </a:p>
          <a:p>
            <a:pPr>
              <a:lnSpc>
                <a:spcPct val="150000"/>
              </a:lnSpc>
            </a:pPr>
            <a:r>
              <a:rPr lang="en-US" altLang="ko-KR" sz="1600" dirty="0">
                <a:solidFill>
                  <a:schemeClr val="tx1"/>
                </a:solidFill>
              </a:rPr>
              <a:t>BIC &lt;- </a:t>
            </a:r>
            <a:r>
              <a:rPr lang="en-US" altLang="ko-KR" sz="1600" dirty="0" err="1">
                <a:solidFill>
                  <a:schemeClr val="tx1"/>
                </a:solidFill>
              </a:rPr>
              <a:t>BICdata</a:t>
            </a:r>
            <a:r>
              <a:rPr lang="en-US" altLang="ko-KR" sz="1600" dirty="0">
                <a:solidFill>
                  <a:schemeClr val="tx1"/>
                </a:solidFill>
              </a:rPr>
              <a:t>[,2]</a:t>
            </a:r>
          </a:p>
          <a:p>
            <a:pPr>
              <a:lnSpc>
                <a:spcPct val="150000"/>
              </a:lnSpc>
            </a:pPr>
            <a:r>
              <a:rPr lang="en-US" altLang="ko-KR" sz="1600" dirty="0" err="1">
                <a:solidFill>
                  <a:schemeClr val="tx1"/>
                </a:solidFill>
              </a:rPr>
              <a:t>BICdata</a:t>
            </a:r>
            <a:r>
              <a:rPr lang="en-US" altLang="ko-KR" sz="1600" dirty="0">
                <a:solidFill>
                  <a:schemeClr val="tx1"/>
                </a:solidFill>
              </a:rPr>
              <a:t>[</a:t>
            </a:r>
            <a:r>
              <a:rPr lang="en-US" altLang="ko-KR" sz="1600" dirty="0" err="1">
                <a:solidFill>
                  <a:schemeClr val="tx1"/>
                </a:solidFill>
              </a:rPr>
              <a:t>which.max</a:t>
            </a:r>
            <a:r>
              <a:rPr lang="en-US" altLang="ko-KR" sz="1600" dirty="0">
                <a:solidFill>
                  <a:schemeClr val="tx1"/>
                </a:solidFill>
              </a:rPr>
              <a:t>(BIC),1</a:t>
            </a:r>
            <a:r>
              <a:rPr lang="en-US" altLang="ko-KR" sz="1600" dirty="0" smtClean="0">
                <a:solidFill>
                  <a:schemeClr val="tx1"/>
                </a:solidFill>
              </a:rPr>
              <a:t>]</a:t>
            </a:r>
            <a:endParaRPr lang="en-US" altLang="ko-KR" sz="1600" dirty="0">
              <a:solidFill>
                <a:schemeClr val="tx1"/>
              </a:solidFill>
            </a:endParaRPr>
          </a:p>
        </p:txBody>
      </p:sp>
    </p:spTree>
    <p:extLst>
      <p:ext uri="{BB962C8B-B14F-4D97-AF65-F5344CB8AC3E}">
        <p14:creationId xmlns:p14="http://schemas.microsoft.com/office/powerpoint/2010/main" val="41735194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ko-KR" altLang="en-US" sz="2800" b="1"/>
              <a:t>genomic inflation factor, </a:t>
            </a:r>
            <a:r>
              <a:rPr lang="ko-KR" altLang="en-US" sz="2800" b="1" smtClean="0"/>
              <a:t>lambda</a:t>
            </a:r>
            <a:endParaRPr lang="ko-KR" altLang="en-US" sz="28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33</a:t>
            </a:fld>
            <a:endParaRPr lang="ko-KR" altLang="en-US"/>
          </a:p>
        </p:txBody>
      </p:sp>
      <mc:AlternateContent xmlns:mc="http://schemas.openxmlformats.org/markup-compatibility/2006" xmlns:a14="http://schemas.microsoft.com/office/drawing/2010/main">
        <mc:Choice Requires="a14">
          <p:sp>
            <p:nvSpPr>
              <p:cNvPr id="7" name="직사각형 6"/>
              <p:cNvSpPr/>
              <p:nvPr/>
            </p:nvSpPr>
            <p:spPr>
              <a:xfrm>
                <a:off x="571500" y="1013543"/>
                <a:ext cx="8000999" cy="4203843"/>
              </a:xfrm>
              <a:prstGeom prst="rect">
                <a:avLst/>
              </a:prstGeom>
            </p:spPr>
            <p:txBody>
              <a:bodyPr wrap="square">
                <a:spAutoFit/>
              </a:bodyPr>
              <a:lstStyle/>
              <a:p>
                <a:pPr>
                  <a:lnSpc>
                    <a:spcPct val="150000"/>
                  </a:lnSpc>
                </a:pPr>
                <a:r>
                  <a:rPr lang="en-US" altLang="ko-KR" sz="1800" smtClean="0">
                    <a:solidFill>
                      <a:srgbClr val="000000"/>
                    </a:solidFill>
                  </a:rPr>
                  <a:t>Population structure can lead to false positive associations, unless properly controlled for.</a:t>
                </a:r>
              </a:p>
              <a:p>
                <a:pPr>
                  <a:lnSpc>
                    <a:spcPct val="150000"/>
                  </a:lnSpc>
                </a:pPr>
                <a:r>
                  <a:rPr lang="en-US" altLang="ko-KR" sz="1800" smtClean="0"/>
                  <a:t>A comparison of observed test statistics (or P values) against an expected distribution, shows when datasets are prone to false positives.</a:t>
                </a:r>
              </a:p>
              <a:p>
                <a:pPr>
                  <a:lnSpc>
                    <a:spcPct val="150000"/>
                  </a:lnSpc>
                </a:pPr>
                <a:r>
                  <a:rPr lang="en-US" altLang="ko-KR" sz="1800"/>
                  <a:t> The </a:t>
                </a:r>
                <a:r>
                  <a:rPr lang="en-US" altLang="ko-KR" sz="1800" smtClean="0"/>
                  <a:t>slope </a:t>
                </a:r>
                <a:r>
                  <a:rPr lang="en-US" altLang="ko-KR" sz="1800"/>
                  <a:t>gives an inflation factor (lambda) which is a measure of the degree of the problem.</a:t>
                </a:r>
                <a:endParaRPr lang="en-GB" altLang="ko-KR" sz="1800">
                  <a:latin typeface="Calibri" pitchFamily="34" charset="0"/>
                  <a:cs typeface="Calibri" pitchFamily="34" charset="0"/>
                </a:endParaRPr>
              </a:p>
              <a:p>
                <a:pPr algn="ctr">
                  <a:lnSpc>
                    <a:spcPct val="150000"/>
                  </a:lnSpc>
                </a:pPr>
                <a14:m>
                  <m:oMathPara xmlns:m="http://schemas.openxmlformats.org/officeDocument/2006/math">
                    <m:oMathParaPr>
                      <m:jc m:val="left"/>
                    </m:oMathParaPr>
                    <m:oMath xmlns:m="http://schemas.openxmlformats.org/officeDocument/2006/math">
                      <m:r>
                        <a:rPr lang="en-US" altLang="ko-KR" sz="1800" b="0" i="0" smtClean="0">
                          <a:latin typeface="Cambria Math" panose="02040503050406030204" pitchFamily="18" charset="0"/>
                          <a:cs typeface="Calibri" pitchFamily="34" charset="0"/>
                        </a:rPr>
                        <m:t> </m:t>
                      </m:r>
                      <m:r>
                        <m:rPr>
                          <m:nor/>
                        </m:rPr>
                        <a:rPr lang="en-GB" altLang="ko-KR" sz="1800">
                          <a:latin typeface="Calibri" pitchFamily="34" charset="0"/>
                          <a:cs typeface="Calibri" pitchFamily="34" charset="0"/>
                        </a:rPr>
                        <m:t>inflation</m:t>
                      </m:r>
                      <m:r>
                        <m:rPr>
                          <m:nor/>
                        </m:rPr>
                        <a:rPr lang="en-GB" altLang="ko-KR" sz="1800">
                          <a:latin typeface="Calibri" pitchFamily="34" charset="0"/>
                          <a:cs typeface="Calibri" pitchFamily="34" charset="0"/>
                        </a:rPr>
                        <m:t> </m:t>
                      </m:r>
                      <m:r>
                        <m:rPr>
                          <m:nor/>
                        </m:rPr>
                        <a:rPr lang="en-GB" altLang="ko-KR" sz="1800">
                          <a:latin typeface="Calibri" pitchFamily="34" charset="0"/>
                          <a:cs typeface="Calibri" pitchFamily="34" charset="0"/>
                        </a:rPr>
                        <m:t>factor</m:t>
                      </m:r>
                      <m:r>
                        <m:rPr>
                          <m:nor/>
                        </m:rPr>
                        <a:rPr lang="en-GB" altLang="ko-KR" sz="1800">
                          <a:latin typeface="Calibri" pitchFamily="34" charset="0"/>
                          <a:cs typeface="Calibri" pitchFamily="34" charset="0"/>
                        </a:rPr>
                        <m:t> </m:t>
                      </m:r>
                      <m:r>
                        <m:rPr>
                          <m:nor/>
                        </m:rPr>
                        <a:rPr lang="el-GR" altLang="ko-KR" sz="1800">
                          <a:latin typeface="Calibri" pitchFamily="34" charset="0"/>
                          <a:cs typeface="Calibri" pitchFamily="34" charset="0"/>
                        </a:rPr>
                        <m:t>λ</m:t>
                      </m:r>
                      <m:r>
                        <m:rPr>
                          <m:nor/>
                        </m:rPr>
                        <a:rPr lang="en-GB" altLang="ko-KR" sz="1800">
                          <a:latin typeface="Calibri" pitchFamily="34" charset="0"/>
                          <a:cs typeface="Calibri" pitchFamily="34" charset="0"/>
                        </a:rPr>
                        <m:t> =</m:t>
                      </m:r>
                      <m:f>
                        <m:fPr>
                          <m:ctrlPr>
                            <a:rPr lang="en-GB" altLang="ko-KR" sz="1800" i="1" baseline="30000">
                              <a:latin typeface="Cambria Math" panose="02040503050406030204" pitchFamily="18" charset="0"/>
                              <a:cs typeface="Calibri" pitchFamily="34" charset="0"/>
                            </a:rPr>
                          </m:ctrlPr>
                        </m:fPr>
                        <m:num>
                          <m:r>
                            <m:rPr>
                              <m:nor/>
                            </m:rPr>
                            <a:rPr lang="en-GB" altLang="ko-KR" sz="1800">
                              <a:latin typeface="Calibri" pitchFamily="34" charset="0"/>
                              <a:cs typeface="Calibri" pitchFamily="34" charset="0"/>
                            </a:rPr>
                            <m:t> </m:t>
                          </m:r>
                          <m:r>
                            <m:rPr>
                              <m:nor/>
                            </m:rPr>
                            <a:rPr lang="en-GB" altLang="ko-KR" sz="1800">
                              <a:latin typeface="Calibri" pitchFamily="34" charset="0"/>
                              <a:cs typeface="Calibri" pitchFamily="34" charset="0"/>
                            </a:rPr>
                            <m:t>median</m:t>
                          </m:r>
                          <m:r>
                            <m:rPr>
                              <m:nor/>
                            </m:rPr>
                            <a:rPr lang="en-GB" altLang="ko-KR" sz="1800">
                              <a:latin typeface="Calibri" pitchFamily="34" charset="0"/>
                              <a:cs typeface="Calibri" pitchFamily="34" charset="0"/>
                            </a:rPr>
                            <m:t>(</m:t>
                          </m:r>
                          <m:r>
                            <m:rPr>
                              <m:nor/>
                            </m:rPr>
                            <a:rPr lang="en-GB" altLang="ko-KR" sz="1800">
                              <a:latin typeface="Calibri" pitchFamily="34" charset="0"/>
                              <a:cs typeface="Calibri" pitchFamily="34" charset="0"/>
                            </a:rPr>
                            <m:t>Xi</m:t>
                          </m:r>
                          <m:r>
                            <m:rPr>
                              <m:nor/>
                            </m:rPr>
                            <a:rPr lang="en-GB" altLang="ko-KR" sz="1800" baseline="30000">
                              <a:latin typeface="Calibri" pitchFamily="34" charset="0"/>
                              <a:cs typeface="Calibri" pitchFamily="34" charset="0"/>
                            </a:rPr>
                            <m:t>2</m:t>
                          </m:r>
                          <m:r>
                            <m:rPr>
                              <m:nor/>
                            </m:rPr>
                            <a:rPr lang="en-GB" altLang="ko-KR" sz="1800">
                              <a:latin typeface="Calibri" pitchFamily="34" charset="0"/>
                              <a:cs typeface="Calibri" pitchFamily="34" charset="0"/>
                            </a:rPr>
                            <m:t>)</m:t>
                          </m:r>
                        </m:num>
                        <m:den>
                          <m:r>
                            <m:rPr>
                              <m:nor/>
                            </m:rPr>
                            <a:rPr lang="en-GB" altLang="ko-KR" sz="1800">
                              <a:latin typeface="Calibri" pitchFamily="34" charset="0"/>
                              <a:cs typeface="Calibri" pitchFamily="34" charset="0"/>
                            </a:rPr>
                            <m:t>0.456 </m:t>
                          </m:r>
                        </m:den>
                      </m:f>
                    </m:oMath>
                  </m:oMathPara>
                </a14:m>
                <a:endParaRPr lang="en-GB" altLang="ko-KR" sz="1800">
                  <a:latin typeface="Calibri" pitchFamily="34" charset="0"/>
                  <a:cs typeface="Calibri" pitchFamily="34" charset="0"/>
                </a:endParaRPr>
              </a:p>
              <a:p>
                <a:pPr>
                  <a:lnSpc>
                    <a:spcPct val="150000"/>
                  </a:lnSpc>
                </a:pPr>
                <a:r>
                  <a:rPr lang="el-GR" altLang="ko-KR" sz="1800">
                    <a:solidFill>
                      <a:schemeClr val="accent2"/>
                    </a:solidFill>
                    <a:latin typeface="Calibri" pitchFamily="34" charset="0"/>
                    <a:cs typeface="Calibri" pitchFamily="34" charset="0"/>
                  </a:rPr>
                  <a:t>λ</a:t>
                </a:r>
                <a:r>
                  <a:rPr lang="en-GB" altLang="ko-KR" sz="1800">
                    <a:solidFill>
                      <a:schemeClr val="accent2"/>
                    </a:solidFill>
                    <a:latin typeface="Calibri" pitchFamily="34" charset="0"/>
                    <a:cs typeface="Calibri" pitchFamily="34" charset="0"/>
                  </a:rPr>
                  <a:t> &gt; 1 indicates population structure </a:t>
                </a:r>
                <a:endParaRPr lang="en-GB" altLang="ko-KR" sz="1800" smtClean="0">
                  <a:solidFill>
                    <a:schemeClr val="accent2"/>
                  </a:solidFill>
                  <a:latin typeface="Calibri" pitchFamily="34" charset="0"/>
                  <a:cs typeface="Calibri" pitchFamily="34" charset="0"/>
                </a:endParaRPr>
              </a:p>
              <a:p>
                <a:pPr>
                  <a:lnSpc>
                    <a:spcPct val="150000"/>
                  </a:lnSpc>
                </a:pPr>
                <a:r>
                  <a:rPr lang="en-GB" altLang="ko-KR" sz="1800" smtClean="0">
                    <a:solidFill>
                      <a:schemeClr val="accent2"/>
                    </a:solidFill>
                    <a:latin typeface="Calibri" pitchFamily="34" charset="0"/>
                    <a:cs typeface="Calibri" pitchFamily="34" charset="0"/>
                  </a:rPr>
                  <a:t>and/or </a:t>
                </a:r>
                <a:r>
                  <a:rPr lang="en-GB" altLang="ko-KR" sz="1800">
                    <a:solidFill>
                      <a:schemeClr val="accent2"/>
                    </a:solidFill>
                    <a:latin typeface="Calibri" pitchFamily="34" charset="0"/>
                    <a:cs typeface="Calibri" pitchFamily="34" charset="0"/>
                  </a:rPr>
                  <a:t>genotyping error.</a:t>
                </a:r>
              </a:p>
            </p:txBody>
          </p:sp>
        </mc:Choice>
        <mc:Fallback xmlns="">
          <p:sp>
            <p:nvSpPr>
              <p:cNvPr id="7" name="직사각형 6"/>
              <p:cNvSpPr>
                <a:spLocks noRot="1" noChangeAspect="1" noMove="1" noResize="1" noEditPoints="1" noAdjustHandles="1" noChangeArrowheads="1" noChangeShapeType="1" noTextEdit="1"/>
              </p:cNvSpPr>
              <p:nvPr/>
            </p:nvSpPr>
            <p:spPr>
              <a:xfrm>
                <a:off x="571500" y="1013543"/>
                <a:ext cx="8000999" cy="4203843"/>
              </a:xfrm>
              <a:prstGeom prst="rect">
                <a:avLst/>
              </a:prstGeom>
              <a:blipFill>
                <a:blip r:embed="rId2"/>
                <a:stretch>
                  <a:fillRect l="-686" b="-290"/>
                </a:stretch>
              </a:blipFill>
            </p:spPr>
            <p:txBody>
              <a:bodyPr/>
              <a:lstStyle/>
              <a:p>
                <a:r>
                  <a:rPr lang="ko-KR" altLang="en-US">
                    <a:noFill/>
                  </a:rPr>
                  <a:t> </a:t>
                </a:r>
              </a:p>
            </p:txBody>
          </p:sp>
        </mc:Fallback>
      </mc:AlternateContent>
      <p:pic>
        <p:nvPicPr>
          <p:cNvPr id="8" name="그림 7"/>
          <p:cNvPicPr>
            <a:picLocks noChangeAspect="1"/>
          </p:cNvPicPr>
          <p:nvPr/>
        </p:nvPicPr>
        <p:blipFill>
          <a:blip r:embed="rId3"/>
          <a:stretch>
            <a:fillRect/>
          </a:stretch>
        </p:blipFill>
        <p:spPr>
          <a:xfrm>
            <a:off x="4876800" y="3352800"/>
            <a:ext cx="3563214" cy="2530398"/>
          </a:xfrm>
          <a:prstGeom prst="rect">
            <a:avLst/>
          </a:prstGeom>
        </p:spPr>
      </p:pic>
    </p:spTree>
    <p:extLst>
      <p:ext uri="{BB962C8B-B14F-4D97-AF65-F5344CB8AC3E}">
        <p14:creationId xmlns:p14="http://schemas.microsoft.com/office/powerpoint/2010/main" val="11585465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400" b="1"/>
              <a:t>PRACTICE_</a:t>
            </a:r>
            <a:r>
              <a:rPr lang="en-US" altLang="ko-KR" sz="2000" b="1" smtClean="0"/>
              <a:t>population </a:t>
            </a:r>
            <a:r>
              <a:rPr lang="en-US" altLang="ko-KR" sz="2000" b="1"/>
              <a:t>structure using genomic inflation </a:t>
            </a:r>
            <a:r>
              <a:rPr lang="en-US" altLang="ko-KR" sz="2000" b="1" smtClean="0"/>
              <a:t>factor</a:t>
            </a:r>
            <a:endParaRPr lang="ko-KR" altLang="en-US" sz="2000" b="1"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34</a:t>
            </a:fld>
            <a:endParaRPr lang="ko-KR" altLang="en-US"/>
          </a:p>
        </p:txBody>
      </p:sp>
      <p:sp>
        <p:nvSpPr>
          <p:cNvPr id="7" name="직사각형 6"/>
          <p:cNvSpPr/>
          <p:nvPr/>
        </p:nvSpPr>
        <p:spPr>
          <a:xfrm>
            <a:off x="457201" y="1295400"/>
            <a:ext cx="8362950" cy="3810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600" dirty="0" err="1" smtClean="0">
                <a:solidFill>
                  <a:schemeClr val="tx1"/>
                </a:solidFill>
              </a:rPr>
              <a:t>pvaldata</a:t>
            </a:r>
            <a:r>
              <a:rPr lang="en-US" altLang="ko-KR" sz="1600" dirty="0" smtClean="0">
                <a:solidFill>
                  <a:schemeClr val="tx1"/>
                </a:solidFill>
              </a:rPr>
              <a:t> </a:t>
            </a:r>
            <a:r>
              <a:rPr lang="en-US" altLang="ko-KR" sz="1600" dirty="0">
                <a:solidFill>
                  <a:schemeClr val="tx1"/>
                </a:solidFill>
              </a:rPr>
              <a:t>&lt;- </a:t>
            </a:r>
            <a:endParaRPr lang="en-US" altLang="ko-KR" sz="1600" dirty="0" smtClean="0">
              <a:solidFill>
                <a:schemeClr val="tx1"/>
              </a:solidFill>
            </a:endParaRPr>
          </a:p>
          <a:p>
            <a:pPr>
              <a:lnSpc>
                <a:spcPct val="150000"/>
              </a:lnSpc>
            </a:pPr>
            <a:r>
              <a:rPr lang="en-US" altLang="ko-KR" sz="1400" dirty="0" smtClean="0">
                <a:solidFill>
                  <a:schemeClr val="tx1"/>
                </a:solidFill>
              </a:rPr>
              <a:t>read.csv</a:t>
            </a:r>
            <a:r>
              <a:rPr lang="en-US" altLang="ko-KR" sz="1400" dirty="0">
                <a:solidFill>
                  <a:schemeClr val="tx1"/>
                </a:solidFill>
              </a:rPr>
              <a:t>("C:/Users/pc/Desktop/gapitex/result3/GAPIT.MLM.Aspartic.GWAS.Results.csv", header=T)</a:t>
            </a:r>
          </a:p>
          <a:p>
            <a:pPr>
              <a:lnSpc>
                <a:spcPct val="150000"/>
              </a:lnSpc>
            </a:pPr>
            <a:r>
              <a:rPr lang="en-US" altLang="ko-KR" sz="1600" dirty="0">
                <a:solidFill>
                  <a:schemeClr val="tx1"/>
                </a:solidFill>
              </a:rPr>
              <a:t>p &lt;- </a:t>
            </a:r>
            <a:r>
              <a:rPr lang="en-US" altLang="ko-KR" sz="1600" dirty="0" err="1">
                <a:solidFill>
                  <a:schemeClr val="tx1"/>
                </a:solidFill>
              </a:rPr>
              <a:t>pvaldata</a:t>
            </a:r>
            <a:r>
              <a:rPr lang="en-US" altLang="ko-KR" sz="1600" dirty="0">
                <a:solidFill>
                  <a:schemeClr val="tx1"/>
                </a:solidFill>
              </a:rPr>
              <a:t>[,4]</a:t>
            </a:r>
          </a:p>
          <a:p>
            <a:pPr>
              <a:lnSpc>
                <a:spcPct val="150000"/>
              </a:lnSpc>
            </a:pPr>
            <a:r>
              <a:rPr lang="en-US" altLang="ko-KR" sz="1600" dirty="0">
                <a:solidFill>
                  <a:schemeClr val="tx1"/>
                </a:solidFill>
              </a:rPr>
              <a:t>if (</a:t>
            </a:r>
            <a:r>
              <a:rPr lang="en-US" altLang="ko-KR" sz="1600" dirty="0" err="1">
                <a:solidFill>
                  <a:schemeClr val="tx1"/>
                </a:solidFill>
              </a:rPr>
              <a:t>stat_type</a:t>
            </a:r>
            <a:r>
              <a:rPr lang="en-US" altLang="ko-KR" sz="1600" dirty="0">
                <a:solidFill>
                  <a:schemeClr val="tx1"/>
                </a:solidFill>
              </a:rPr>
              <a:t> == "Z")  z = Z[, 1]</a:t>
            </a:r>
          </a:p>
          <a:p>
            <a:pPr>
              <a:lnSpc>
                <a:spcPct val="150000"/>
              </a:lnSpc>
            </a:pPr>
            <a:r>
              <a:rPr lang="en-US" altLang="ko-KR" sz="1600" dirty="0">
                <a:solidFill>
                  <a:schemeClr val="tx1"/>
                </a:solidFill>
              </a:rPr>
              <a:t>if (</a:t>
            </a:r>
            <a:r>
              <a:rPr lang="en-US" altLang="ko-KR" sz="1600" dirty="0" err="1">
                <a:solidFill>
                  <a:schemeClr val="tx1"/>
                </a:solidFill>
              </a:rPr>
              <a:t>stat_type</a:t>
            </a:r>
            <a:r>
              <a:rPr lang="en-US" altLang="ko-KR" sz="1600" dirty="0">
                <a:solidFill>
                  <a:schemeClr val="tx1"/>
                </a:solidFill>
              </a:rPr>
              <a:t> == "CHISQ") z = </a:t>
            </a:r>
            <a:r>
              <a:rPr lang="en-US" altLang="ko-KR" sz="1600" dirty="0" err="1">
                <a:solidFill>
                  <a:schemeClr val="tx1"/>
                </a:solidFill>
              </a:rPr>
              <a:t>sqrt</a:t>
            </a:r>
            <a:r>
              <a:rPr lang="en-US" altLang="ko-KR" sz="1600" dirty="0">
                <a:solidFill>
                  <a:schemeClr val="tx1"/>
                </a:solidFill>
              </a:rPr>
              <a:t>(CHI[, 1])</a:t>
            </a:r>
          </a:p>
          <a:p>
            <a:pPr>
              <a:lnSpc>
                <a:spcPct val="150000"/>
              </a:lnSpc>
            </a:pPr>
            <a:r>
              <a:rPr lang="en-US" altLang="ko-KR" sz="1600" dirty="0">
                <a:solidFill>
                  <a:schemeClr val="tx1"/>
                </a:solidFill>
              </a:rPr>
              <a:t>if (</a:t>
            </a:r>
            <a:r>
              <a:rPr lang="en-US" altLang="ko-KR" sz="1600" dirty="0" err="1">
                <a:solidFill>
                  <a:schemeClr val="tx1"/>
                </a:solidFill>
              </a:rPr>
              <a:t>stat_type</a:t>
            </a:r>
            <a:r>
              <a:rPr lang="en-US" altLang="ko-KR" sz="1600" dirty="0">
                <a:solidFill>
                  <a:schemeClr val="tx1"/>
                </a:solidFill>
              </a:rPr>
              <a:t> == "PVAL")  z = </a:t>
            </a:r>
            <a:r>
              <a:rPr lang="en-US" altLang="ko-KR" sz="1600" dirty="0" err="1">
                <a:solidFill>
                  <a:schemeClr val="tx1"/>
                </a:solidFill>
              </a:rPr>
              <a:t>qnorm</a:t>
            </a:r>
            <a:r>
              <a:rPr lang="en-US" altLang="ko-KR" sz="1600" dirty="0">
                <a:solidFill>
                  <a:schemeClr val="tx1"/>
                </a:solidFill>
              </a:rPr>
              <a:t>(p / 2)</a:t>
            </a:r>
          </a:p>
          <a:p>
            <a:pPr>
              <a:lnSpc>
                <a:spcPct val="150000"/>
              </a:lnSpc>
            </a:pPr>
            <a:r>
              <a:rPr lang="en-US" altLang="ko-KR" sz="1600" dirty="0">
                <a:solidFill>
                  <a:schemeClr val="tx1"/>
                </a:solidFill>
              </a:rPr>
              <a:t>lambda = round(median(z^2) / 0.454, 3)</a:t>
            </a:r>
          </a:p>
          <a:p>
            <a:pPr>
              <a:lnSpc>
                <a:spcPct val="150000"/>
              </a:lnSpc>
            </a:pPr>
            <a:r>
              <a:rPr lang="en-US" altLang="ko-KR" sz="1600" dirty="0">
                <a:solidFill>
                  <a:schemeClr val="tx1"/>
                </a:solidFill>
              </a:rPr>
              <a:t>lambda</a:t>
            </a:r>
          </a:p>
        </p:txBody>
      </p:sp>
    </p:spTree>
    <p:extLst>
      <p:ext uri="{BB962C8B-B14F-4D97-AF65-F5344CB8AC3E}">
        <p14:creationId xmlns:p14="http://schemas.microsoft.com/office/powerpoint/2010/main" val="3833527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smtClean="0"/>
              <a:t>RESULT</a:t>
            </a:r>
            <a:endParaRPr lang="ko-KR" altLang="en-US" sz="2800" b="1"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35</a:t>
            </a:fld>
            <a:endParaRPr lang="ko-KR" altLang="en-US"/>
          </a:p>
        </p:txBody>
      </p:sp>
      <p:sp>
        <p:nvSpPr>
          <p:cNvPr id="7" name="직사각형 6"/>
          <p:cNvSpPr/>
          <p:nvPr/>
        </p:nvSpPr>
        <p:spPr>
          <a:xfrm>
            <a:off x="960383" y="546476"/>
            <a:ext cx="184731" cy="461665"/>
          </a:xfrm>
          <a:prstGeom prst="rect">
            <a:avLst/>
          </a:prstGeom>
        </p:spPr>
        <p:txBody>
          <a:bodyPr wrap="none">
            <a:spAutoFit/>
          </a:bodyPr>
          <a:lstStyle/>
          <a:p>
            <a:endParaRPr lang="ko-KR" altLang="en-US"/>
          </a:p>
        </p:txBody>
      </p:sp>
      <mc:AlternateContent xmlns:mc="http://schemas.openxmlformats.org/markup-compatibility/2006" xmlns:a14="http://schemas.microsoft.com/office/drawing/2010/main">
        <mc:Choice Requires="a14">
          <p:sp>
            <p:nvSpPr>
              <p:cNvPr id="8" name="직사각형 7"/>
              <p:cNvSpPr/>
              <p:nvPr/>
            </p:nvSpPr>
            <p:spPr>
              <a:xfrm>
                <a:off x="457200" y="1038223"/>
                <a:ext cx="8153400" cy="2585323"/>
              </a:xfrm>
              <a:prstGeom prst="rect">
                <a:avLst/>
              </a:prstGeom>
            </p:spPr>
            <p:txBody>
              <a:bodyPr wrap="square">
                <a:spAutoFit/>
              </a:bodyPr>
              <a:lstStyle/>
              <a:p>
                <a:pPr>
                  <a:lnSpc>
                    <a:spcPct val="150000"/>
                  </a:lnSpc>
                </a:pPr>
                <a:r>
                  <a:rPr lang="en-US" altLang="ko-KR" sz="1800">
                    <a:latin typeface="맑은 고딕" panose="020B0503020000020004" pitchFamily="50" charset="-127"/>
                  </a:rPr>
                  <a:t>⑤ </a:t>
                </a:r>
                <a:r>
                  <a:rPr lang="en-US" altLang="ko-KR" sz="1800" smtClean="0">
                    <a:latin typeface="맑은 고딕" panose="020B0503020000020004" pitchFamily="50" charset="-127"/>
                  </a:rPr>
                  <a:t>QQplot</a:t>
                </a:r>
                <a:endParaRPr lang="en-US" altLang="ko-KR" sz="1800" smtClean="0"/>
              </a:p>
              <a:p>
                <a:pPr>
                  <a:lnSpc>
                    <a:spcPct val="150000"/>
                  </a:lnSpc>
                </a:pPr>
                <a:r>
                  <a:rPr lang="en-US" altLang="ko-KR" sz="1800" smtClean="0"/>
                  <a:t>The Y-axis is the </a:t>
                </a:r>
                <a:r>
                  <a:rPr lang="en-US" altLang="ko-KR" sz="1800"/>
                  <a:t>observed </a:t>
                </a:r>
                <a14:m>
                  <m:oMath xmlns:m="http://schemas.openxmlformats.org/officeDocument/2006/math">
                    <m:sSub>
                      <m:sSubPr>
                        <m:ctrlPr>
                          <a:rPr lang="en-US" altLang="ko-KR" sz="1800" i="1" smtClean="0">
                            <a:latin typeface="Cambria Math" panose="02040503050406030204" pitchFamily="18" charset="0"/>
                          </a:rPr>
                        </m:ctrlPr>
                      </m:sSubPr>
                      <m:e>
                        <m:r>
                          <a:rPr lang="en-US" altLang="ko-KR" sz="1800" b="0" i="1" smtClean="0">
                            <a:latin typeface="Cambria Math" panose="02040503050406030204" pitchFamily="18" charset="0"/>
                          </a:rPr>
                          <m:t>−</m:t>
                        </m:r>
                        <m:r>
                          <a:rPr lang="en-US" altLang="ko-KR" sz="1800" b="0" i="1" smtClean="0">
                            <a:latin typeface="Cambria Math" panose="02040503050406030204" pitchFamily="18" charset="0"/>
                          </a:rPr>
                          <m:t>𝑙𝑜𝑔</m:t>
                        </m:r>
                      </m:e>
                      <m:sub>
                        <m:r>
                          <a:rPr lang="en-US" altLang="ko-KR" sz="1800" b="0" i="1" smtClean="0">
                            <a:latin typeface="Cambria Math" panose="02040503050406030204" pitchFamily="18" charset="0"/>
                          </a:rPr>
                          <m:t>10</m:t>
                        </m:r>
                      </m:sub>
                    </m:sSub>
                    <m:r>
                      <a:rPr lang="en-US" altLang="ko-KR" sz="1800" b="0" i="1" smtClean="0">
                        <a:latin typeface="Cambria Math" panose="02040503050406030204" pitchFamily="18" charset="0"/>
                      </a:rPr>
                      <m:t>(</m:t>
                    </m:r>
                    <m:r>
                      <a:rPr lang="en-US" altLang="ko-KR" sz="1800" b="0" i="1" smtClean="0">
                        <a:latin typeface="Cambria Math" panose="02040503050406030204" pitchFamily="18" charset="0"/>
                      </a:rPr>
                      <m:t>𝑝𝑣𝑎𝑙𝑢𝑒</m:t>
                    </m:r>
                    <m:r>
                      <a:rPr lang="en-US" altLang="ko-KR" sz="1800" b="0" i="1" smtClean="0">
                        <a:latin typeface="Cambria Math" panose="02040503050406030204" pitchFamily="18" charset="0"/>
                      </a:rPr>
                      <m:t>)</m:t>
                    </m:r>
                  </m:oMath>
                </a14:m>
                <a:r>
                  <a:rPr lang="en-US" altLang="ko-KR" sz="1800"/>
                  <a:t> and the X-axis is the expected </a:t>
                </a:r>
                <a14:m>
                  <m:oMath xmlns:m="http://schemas.openxmlformats.org/officeDocument/2006/math">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m:t>
                        </m:r>
                        <m:r>
                          <a:rPr lang="en-US" altLang="ko-KR" sz="1800" i="1">
                            <a:latin typeface="Cambria Math" panose="02040503050406030204" pitchFamily="18" charset="0"/>
                          </a:rPr>
                          <m:t>𝑙𝑜𝑔</m:t>
                        </m:r>
                      </m:e>
                      <m:sub>
                        <m:r>
                          <a:rPr lang="en-US" altLang="ko-KR" sz="1800" i="1">
                            <a:latin typeface="Cambria Math" panose="02040503050406030204" pitchFamily="18" charset="0"/>
                          </a:rPr>
                          <m:t>10</m:t>
                        </m:r>
                      </m:sub>
                    </m:sSub>
                    <m:r>
                      <a:rPr lang="en-US" altLang="ko-KR" sz="1800" i="1">
                        <a:latin typeface="Cambria Math" panose="02040503050406030204" pitchFamily="18" charset="0"/>
                      </a:rPr>
                      <m:t>(</m:t>
                    </m:r>
                    <m:r>
                      <a:rPr lang="en-US" altLang="ko-KR" sz="1800" i="1">
                        <a:latin typeface="Cambria Math" panose="02040503050406030204" pitchFamily="18" charset="0"/>
                      </a:rPr>
                      <m:t>𝑝𝑣𝑎𝑙𝑢𝑒</m:t>
                    </m:r>
                    <m:r>
                      <a:rPr lang="en-US" altLang="ko-KR" sz="1800" i="1">
                        <a:latin typeface="Cambria Math" panose="02040503050406030204" pitchFamily="18" charset="0"/>
                      </a:rPr>
                      <m:t>)</m:t>
                    </m:r>
                  </m:oMath>
                </a14:m>
                <a:r>
                  <a:rPr lang="en-US" altLang="ko-KR" sz="1800" smtClean="0"/>
                  <a:t> </a:t>
                </a:r>
                <a:r>
                  <a:rPr lang="en-US" altLang="ko-KR" sz="1800" smtClean="0">
                    <a:solidFill>
                      <a:schemeClr val="accent2"/>
                    </a:solidFill>
                  </a:rPr>
                  <a:t>under </a:t>
                </a:r>
                <a:r>
                  <a:rPr lang="en-US" altLang="ko-KR" sz="1800">
                    <a:solidFill>
                      <a:schemeClr val="accent2"/>
                    </a:solidFill>
                  </a:rPr>
                  <a:t>the assumption that the </a:t>
                </a:r>
                <a:r>
                  <a:rPr lang="en-US" altLang="ko-KR" sz="1800" i="1">
                    <a:solidFill>
                      <a:schemeClr val="accent2"/>
                    </a:solidFill>
                  </a:rPr>
                  <a:t>P</a:t>
                </a:r>
                <a:r>
                  <a:rPr lang="en-US" altLang="ko-KR" sz="1800">
                    <a:solidFill>
                      <a:schemeClr val="accent2"/>
                    </a:solidFill>
                  </a:rPr>
                  <a:t>-values follow a uniform[0,1] distribution. </a:t>
                </a:r>
                <a:endParaRPr lang="en-US" altLang="ko-KR" sz="1800" smtClean="0">
                  <a:solidFill>
                    <a:schemeClr val="accent2"/>
                  </a:solidFill>
                </a:endParaRPr>
              </a:p>
              <a:p>
                <a:pPr>
                  <a:lnSpc>
                    <a:spcPct val="150000"/>
                  </a:lnSpc>
                </a:pPr>
                <a:r>
                  <a:rPr lang="en-US" altLang="ko-KR" sz="1800" smtClean="0"/>
                  <a:t>The </a:t>
                </a:r>
                <a:r>
                  <a:rPr lang="en-US" altLang="ko-KR" sz="1800"/>
                  <a:t>dotted lines </a:t>
                </a:r>
                <a:r>
                  <a:rPr lang="en-US" altLang="ko-KR" sz="1800" smtClean="0"/>
                  <a:t>show the </a:t>
                </a:r>
                <a:r>
                  <a:rPr lang="en-US" altLang="ko-KR" sz="1800"/>
                  <a:t>95% confidence interval for the QQ-plot under the null hypothesis of</a:t>
                </a:r>
                <a:r>
                  <a:rPr lang="en-US" altLang="ko-KR" sz="1800">
                    <a:solidFill>
                      <a:schemeClr val="accent2"/>
                    </a:solidFill>
                  </a:rPr>
                  <a:t> no association between the </a:t>
                </a:r>
                <a:r>
                  <a:rPr lang="en-US" altLang="ko-KR" sz="1800" smtClean="0">
                    <a:solidFill>
                      <a:schemeClr val="accent2"/>
                    </a:solidFill>
                  </a:rPr>
                  <a:t>SNP and </a:t>
                </a:r>
                <a:r>
                  <a:rPr lang="en-US" altLang="ko-KR" sz="1800">
                    <a:solidFill>
                      <a:schemeClr val="accent2"/>
                    </a:solidFill>
                  </a:rPr>
                  <a:t>the trait.</a:t>
                </a:r>
                <a:endParaRPr lang="ko-KR" altLang="en-US" sz="1800">
                  <a:solidFill>
                    <a:schemeClr val="accent2"/>
                  </a:solidFill>
                </a:endParaRPr>
              </a:p>
            </p:txBody>
          </p:sp>
        </mc:Choice>
        <mc:Fallback xmlns="">
          <p:sp>
            <p:nvSpPr>
              <p:cNvPr id="8" name="직사각형 7"/>
              <p:cNvSpPr>
                <a:spLocks noRot="1" noChangeAspect="1" noMove="1" noResize="1" noEditPoints="1" noAdjustHandles="1" noChangeArrowheads="1" noChangeShapeType="1" noTextEdit="1"/>
              </p:cNvSpPr>
              <p:nvPr/>
            </p:nvSpPr>
            <p:spPr>
              <a:xfrm>
                <a:off x="457200" y="1038223"/>
                <a:ext cx="8153400" cy="2585323"/>
              </a:xfrm>
              <a:prstGeom prst="rect">
                <a:avLst/>
              </a:prstGeom>
              <a:blipFill>
                <a:blip r:embed="rId2"/>
                <a:stretch>
                  <a:fillRect l="-598" b="-943"/>
                </a:stretch>
              </a:blipFill>
            </p:spPr>
            <p:txBody>
              <a:bodyPr/>
              <a:lstStyle/>
              <a:p>
                <a:r>
                  <a:rPr lang="ko-KR" altLang="en-US">
                    <a:noFill/>
                  </a:rPr>
                  <a:t> </a:t>
                </a:r>
              </a:p>
            </p:txBody>
          </p:sp>
        </mc:Fallback>
      </mc:AlternateContent>
      <p:grpSp>
        <p:nvGrpSpPr>
          <p:cNvPr id="9" name="그룹 8"/>
          <p:cNvGrpSpPr/>
          <p:nvPr/>
        </p:nvGrpSpPr>
        <p:grpSpPr>
          <a:xfrm>
            <a:off x="715916" y="3747368"/>
            <a:ext cx="2281563" cy="2514516"/>
            <a:chOff x="2924588" y="2261585"/>
            <a:chExt cx="3418917" cy="3997245"/>
          </a:xfrm>
        </p:grpSpPr>
        <p:pic>
          <p:nvPicPr>
            <p:cNvPr id="10" name="그림 9"/>
            <p:cNvPicPr>
              <a:picLocks noChangeAspect="1"/>
            </p:cNvPicPr>
            <p:nvPr/>
          </p:nvPicPr>
          <p:blipFill>
            <a:blip r:embed="rId3"/>
            <a:stretch>
              <a:fillRect/>
            </a:stretch>
          </p:blipFill>
          <p:spPr>
            <a:xfrm>
              <a:off x="2924588" y="2261585"/>
              <a:ext cx="3418917" cy="3123335"/>
            </a:xfrm>
            <a:prstGeom prst="rect">
              <a:avLst/>
            </a:prstGeom>
          </p:spPr>
        </p:pic>
        <p:sp>
          <p:nvSpPr>
            <p:cNvPr id="11" name="TextBox 10"/>
            <p:cNvSpPr txBox="1"/>
            <p:nvPr/>
          </p:nvSpPr>
          <p:spPr>
            <a:xfrm>
              <a:off x="3532644" y="5720642"/>
              <a:ext cx="2429000" cy="538188"/>
            </a:xfrm>
            <a:prstGeom prst="rect">
              <a:avLst/>
            </a:prstGeom>
            <a:noFill/>
          </p:spPr>
          <p:txBody>
            <a:bodyPr wrap="none" rtlCol="0">
              <a:spAutoFit/>
            </a:bodyPr>
            <a:lstStyle/>
            <a:p>
              <a:r>
                <a:rPr lang="en-US" altLang="ko-KR" sz="1600" b="1" smtClean="0"/>
                <a:t>no association</a:t>
              </a:r>
              <a:endParaRPr lang="ko-KR" altLang="en-US" sz="1600" b="1"/>
            </a:p>
          </p:txBody>
        </p:sp>
      </p:grpSp>
      <p:grpSp>
        <p:nvGrpSpPr>
          <p:cNvPr id="12" name="그룹 11"/>
          <p:cNvGrpSpPr/>
          <p:nvPr/>
        </p:nvGrpSpPr>
        <p:grpSpPr>
          <a:xfrm>
            <a:off x="3598426" y="3733513"/>
            <a:ext cx="2306592" cy="2504172"/>
            <a:chOff x="6257375" y="3728409"/>
            <a:chExt cx="3440967" cy="3854655"/>
          </a:xfrm>
        </p:grpSpPr>
        <p:grpSp>
          <p:nvGrpSpPr>
            <p:cNvPr id="13" name="그룹 12"/>
            <p:cNvGrpSpPr/>
            <p:nvPr/>
          </p:nvGrpSpPr>
          <p:grpSpPr>
            <a:xfrm>
              <a:off x="6257375" y="3747630"/>
              <a:ext cx="3440967" cy="3835434"/>
              <a:chOff x="6145120" y="2471633"/>
              <a:chExt cx="3440967" cy="3835434"/>
            </a:xfrm>
          </p:grpSpPr>
          <p:pic>
            <p:nvPicPr>
              <p:cNvPr id="15" name="그림 14"/>
              <p:cNvPicPr>
                <a:picLocks noChangeAspect="1"/>
              </p:cNvPicPr>
              <p:nvPr/>
            </p:nvPicPr>
            <p:blipFill>
              <a:blip r:embed="rId4"/>
              <a:stretch>
                <a:fillRect/>
              </a:stretch>
            </p:blipFill>
            <p:spPr>
              <a:xfrm>
                <a:off x="6145120" y="2471633"/>
                <a:ext cx="3440967" cy="3167782"/>
              </a:xfrm>
              <a:prstGeom prst="rect">
                <a:avLst/>
              </a:prstGeom>
            </p:spPr>
          </p:pic>
          <p:sp>
            <p:nvSpPr>
              <p:cNvPr id="16" name="직사각형 15"/>
              <p:cNvSpPr/>
              <p:nvPr/>
            </p:nvSpPr>
            <p:spPr>
              <a:xfrm>
                <a:off x="6594440" y="5785933"/>
                <a:ext cx="2659665" cy="521134"/>
              </a:xfrm>
              <a:prstGeom prst="rect">
                <a:avLst/>
              </a:prstGeom>
            </p:spPr>
            <p:txBody>
              <a:bodyPr wrap="none">
                <a:spAutoFit/>
              </a:bodyPr>
              <a:lstStyle/>
              <a:p>
                <a:r>
                  <a:rPr lang="en-US" altLang="ko-KR" sz="1600" b="1" smtClean="0"/>
                  <a:t>with </a:t>
                </a:r>
                <a:r>
                  <a:rPr lang="en-US" altLang="ko-KR" sz="1600" b="1"/>
                  <a:t>association</a:t>
                </a:r>
                <a:endParaRPr lang="ko-KR" altLang="en-US" sz="1600" b="1"/>
              </a:p>
            </p:txBody>
          </p:sp>
        </p:grpSp>
        <p:sp>
          <p:nvSpPr>
            <p:cNvPr id="14" name="타원 13"/>
            <p:cNvSpPr/>
            <p:nvPr/>
          </p:nvSpPr>
          <p:spPr>
            <a:xfrm rot="2073671">
              <a:off x="8644604" y="3728409"/>
              <a:ext cx="690223" cy="18006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7" name="그림 16"/>
          <p:cNvPicPr>
            <a:picLocks noChangeAspect="1"/>
          </p:cNvPicPr>
          <p:nvPr/>
        </p:nvPicPr>
        <p:blipFill>
          <a:blip r:embed="rId5"/>
          <a:stretch>
            <a:fillRect/>
          </a:stretch>
        </p:blipFill>
        <p:spPr>
          <a:xfrm>
            <a:off x="6224324" y="3688004"/>
            <a:ext cx="2342403" cy="2148715"/>
          </a:xfrm>
          <a:prstGeom prst="rect">
            <a:avLst/>
          </a:prstGeom>
        </p:spPr>
      </p:pic>
      <p:sp>
        <p:nvSpPr>
          <p:cNvPr id="18" name="직사각형 17"/>
          <p:cNvSpPr/>
          <p:nvPr/>
        </p:nvSpPr>
        <p:spPr>
          <a:xfrm>
            <a:off x="7073900" y="5923330"/>
            <a:ext cx="1492827" cy="338554"/>
          </a:xfrm>
          <a:prstGeom prst="rect">
            <a:avLst/>
          </a:prstGeom>
        </p:spPr>
        <p:txBody>
          <a:bodyPr wrap="square">
            <a:spAutoFit/>
          </a:bodyPr>
          <a:lstStyle/>
          <a:p>
            <a:r>
              <a:rPr lang="en-US" altLang="ko-KR" sz="1600" b="1" smtClean="0"/>
              <a:t>our result</a:t>
            </a:r>
            <a:endParaRPr lang="ko-KR" altLang="en-US" sz="1600" b="1"/>
          </a:p>
        </p:txBody>
      </p:sp>
    </p:spTree>
    <p:extLst>
      <p:ext uri="{BB962C8B-B14F-4D97-AF65-F5344CB8AC3E}">
        <p14:creationId xmlns:p14="http://schemas.microsoft.com/office/powerpoint/2010/main" val="38241459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a:t>PRACTICE_</a:t>
            </a:r>
            <a:r>
              <a:rPr lang="ko-KR" altLang="en-US" sz="2800" b="1" smtClean="0"/>
              <a:t>code4 </a:t>
            </a:r>
            <a:r>
              <a:rPr lang="ko-KR" altLang="en-US" sz="2800" b="1"/>
              <a:t>: Compressed MLM</a:t>
            </a:r>
            <a:endParaRPr lang="ko-KR" altLang="en-US" sz="28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36</a:t>
            </a:fld>
            <a:endParaRPr lang="ko-KR" altLang="en-US"/>
          </a:p>
        </p:txBody>
      </p:sp>
      <p:sp>
        <p:nvSpPr>
          <p:cNvPr id="7" name="직사각형 6"/>
          <p:cNvSpPr/>
          <p:nvPr/>
        </p:nvSpPr>
        <p:spPr>
          <a:xfrm>
            <a:off x="685800" y="990600"/>
            <a:ext cx="8305800" cy="461665"/>
          </a:xfrm>
          <a:prstGeom prst="rect">
            <a:avLst/>
          </a:prstGeom>
        </p:spPr>
        <p:txBody>
          <a:bodyPr wrap="square">
            <a:spAutoFit/>
          </a:bodyPr>
          <a:lstStyle/>
          <a:p>
            <a:pPr>
              <a:lnSpc>
                <a:spcPct val="150000"/>
              </a:lnSpc>
            </a:pPr>
            <a:r>
              <a:rPr lang="en-US" altLang="ko-KR" sz="1600"/>
              <a:t>group.from(start group number), group.to(final group number), group.by(gap of </a:t>
            </a:r>
            <a:r>
              <a:rPr lang="en-US" altLang="ko-KR" sz="1600" smtClean="0"/>
              <a:t>group)</a:t>
            </a:r>
            <a:endParaRPr lang="ko-KR" altLang="en-US" sz="1600"/>
          </a:p>
        </p:txBody>
      </p:sp>
      <p:sp>
        <p:nvSpPr>
          <p:cNvPr id="8" name="직사각형 7"/>
          <p:cNvSpPr/>
          <p:nvPr/>
        </p:nvSpPr>
        <p:spPr>
          <a:xfrm>
            <a:off x="762000" y="1693631"/>
            <a:ext cx="7848601" cy="347262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800" dirty="0" err="1" smtClean="0">
                <a:solidFill>
                  <a:schemeClr val="tx1"/>
                </a:solidFill>
              </a:rPr>
              <a:t>setwd</a:t>
            </a:r>
            <a:r>
              <a:rPr lang="en-US" altLang="ko-KR" sz="1800" dirty="0">
                <a:solidFill>
                  <a:schemeClr val="tx1"/>
                </a:solidFill>
              </a:rPr>
              <a:t>("C:/Users/pc/Desktop/gapitex/result4")</a:t>
            </a:r>
          </a:p>
          <a:p>
            <a:pPr>
              <a:lnSpc>
                <a:spcPct val="150000"/>
              </a:lnSpc>
            </a:pPr>
            <a:r>
              <a:rPr lang="en-US" altLang="ko-KR" sz="1800" dirty="0">
                <a:solidFill>
                  <a:schemeClr val="tx1"/>
                </a:solidFill>
              </a:rPr>
              <a:t>result4 &lt;- GAPIT(Y=</a:t>
            </a:r>
            <a:r>
              <a:rPr lang="en-US" altLang="ko-KR" sz="1800" dirty="0" err="1">
                <a:solidFill>
                  <a:schemeClr val="tx1"/>
                </a:solidFill>
              </a:rPr>
              <a:t>myY</a:t>
            </a:r>
            <a:r>
              <a:rPr lang="en-US" altLang="ko-KR" sz="1800" dirty="0">
                <a:solidFill>
                  <a:schemeClr val="tx1"/>
                </a:solidFill>
              </a:rPr>
              <a:t>, G=</a:t>
            </a:r>
            <a:r>
              <a:rPr lang="en-US" altLang="ko-KR" sz="1800" dirty="0" err="1">
                <a:solidFill>
                  <a:schemeClr val="tx1"/>
                </a:solidFill>
              </a:rPr>
              <a:t>myX</a:t>
            </a:r>
            <a:r>
              <a:rPr lang="en-US" altLang="ko-KR" sz="1800" dirty="0">
                <a:solidFill>
                  <a:schemeClr val="tx1"/>
                </a:solidFill>
              </a:rPr>
              <a:t>, </a:t>
            </a:r>
          </a:p>
          <a:p>
            <a:pPr>
              <a:lnSpc>
                <a:spcPct val="150000"/>
              </a:lnSpc>
            </a:pPr>
            <a:r>
              <a:rPr lang="en-US" altLang="ko-KR" sz="1800" dirty="0">
                <a:solidFill>
                  <a:schemeClr val="tx1"/>
                </a:solidFill>
              </a:rPr>
              <a:t>                        SNP.MAF=0.02,</a:t>
            </a:r>
          </a:p>
          <a:p>
            <a:pPr>
              <a:lnSpc>
                <a:spcPct val="150000"/>
              </a:lnSpc>
            </a:pPr>
            <a:r>
              <a:rPr lang="en-US" altLang="ko-KR" sz="1800" dirty="0">
                <a:solidFill>
                  <a:schemeClr val="tx1"/>
                </a:solidFill>
              </a:rPr>
              <a:t>                        group.to=370,</a:t>
            </a:r>
          </a:p>
          <a:p>
            <a:pPr>
              <a:lnSpc>
                <a:spcPct val="150000"/>
              </a:lnSpc>
            </a:pPr>
            <a:r>
              <a:rPr lang="en-US" altLang="ko-KR" sz="1800" dirty="0">
                <a:solidFill>
                  <a:schemeClr val="tx1"/>
                </a:solidFill>
              </a:rPr>
              <a:t>                        </a:t>
            </a:r>
            <a:r>
              <a:rPr lang="en-US" altLang="ko-KR" sz="1800" dirty="0" err="1">
                <a:solidFill>
                  <a:schemeClr val="tx1"/>
                </a:solidFill>
              </a:rPr>
              <a:t>group.from</a:t>
            </a:r>
            <a:r>
              <a:rPr lang="en-US" altLang="ko-KR" sz="1800" dirty="0">
                <a:solidFill>
                  <a:schemeClr val="tx1"/>
                </a:solidFill>
              </a:rPr>
              <a:t>=1,</a:t>
            </a:r>
          </a:p>
          <a:p>
            <a:pPr>
              <a:lnSpc>
                <a:spcPct val="150000"/>
              </a:lnSpc>
            </a:pPr>
            <a:r>
              <a:rPr lang="en-US" altLang="ko-KR" sz="1800" dirty="0">
                <a:solidFill>
                  <a:schemeClr val="tx1"/>
                </a:solidFill>
              </a:rPr>
              <a:t>                        group.by=1,</a:t>
            </a:r>
          </a:p>
          <a:p>
            <a:pPr>
              <a:lnSpc>
                <a:spcPct val="150000"/>
              </a:lnSpc>
            </a:pPr>
            <a:r>
              <a:rPr lang="en-US" altLang="ko-KR" sz="1800" dirty="0">
                <a:solidFill>
                  <a:schemeClr val="tx1"/>
                </a:solidFill>
              </a:rPr>
              <a:t>                        model="CMLM"</a:t>
            </a:r>
          </a:p>
          <a:p>
            <a:pPr>
              <a:lnSpc>
                <a:spcPct val="150000"/>
              </a:lnSpc>
            </a:pPr>
            <a:r>
              <a:rPr lang="en-US" altLang="ko-KR" sz="1800" dirty="0">
                <a:solidFill>
                  <a:schemeClr val="tx1"/>
                </a:solidFill>
              </a:rPr>
              <a:t>                                    )</a:t>
            </a:r>
          </a:p>
        </p:txBody>
      </p:sp>
    </p:spTree>
    <p:extLst>
      <p:ext uri="{BB962C8B-B14F-4D97-AF65-F5344CB8AC3E}">
        <p14:creationId xmlns:p14="http://schemas.microsoft.com/office/powerpoint/2010/main" val="10192074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3400" b="1" smtClean="0"/>
              <a:t>RESULT</a:t>
            </a:r>
            <a:endParaRPr lang="ko-KR" altLang="en-US" sz="3400" b="1"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37</a:t>
            </a:fld>
            <a:endParaRPr lang="ko-KR" altLang="en-US"/>
          </a:p>
        </p:txBody>
      </p:sp>
      <p:sp>
        <p:nvSpPr>
          <p:cNvPr id="7" name="직사각형 6"/>
          <p:cNvSpPr/>
          <p:nvPr/>
        </p:nvSpPr>
        <p:spPr>
          <a:xfrm>
            <a:off x="838200" y="1220340"/>
            <a:ext cx="7871990" cy="923330"/>
          </a:xfrm>
          <a:prstGeom prst="rect">
            <a:avLst/>
          </a:prstGeom>
        </p:spPr>
        <p:txBody>
          <a:bodyPr wrap="square">
            <a:spAutoFit/>
          </a:bodyPr>
          <a:lstStyle/>
          <a:p>
            <a:pPr>
              <a:lnSpc>
                <a:spcPct val="150000"/>
              </a:lnSpc>
            </a:pPr>
            <a:r>
              <a:rPr lang="en-US" altLang="ko-KR" sz="1800" smtClean="0">
                <a:latin typeface="맑은 고딕" panose="020B0503020000020004" pitchFamily="50" charset="-127"/>
              </a:rPr>
              <a:t>⑥ Optimum Compression</a:t>
            </a:r>
          </a:p>
          <a:p>
            <a:pPr>
              <a:lnSpc>
                <a:spcPct val="150000"/>
              </a:lnSpc>
            </a:pPr>
            <a:r>
              <a:rPr lang="en-US" altLang="ko-KR" sz="1800" smtClean="0">
                <a:latin typeface="맑은 고딕" panose="020B0503020000020004" pitchFamily="50" charset="-127"/>
              </a:rPr>
              <a:t>GAPIT select optimal group number which maximize Log Likelihood.</a:t>
            </a:r>
            <a:endParaRPr lang="ko-KR" altLang="en-US" sz="1800"/>
          </a:p>
        </p:txBody>
      </p:sp>
      <p:pic>
        <p:nvPicPr>
          <p:cNvPr id="8" name="그림 7"/>
          <p:cNvPicPr>
            <a:picLocks noChangeAspect="1"/>
          </p:cNvPicPr>
          <p:nvPr/>
        </p:nvPicPr>
        <p:blipFill>
          <a:blip r:embed="rId2"/>
          <a:stretch>
            <a:fillRect/>
          </a:stretch>
        </p:blipFill>
        <p:spPr>
          <a:xfrm>
            <a:off x="1828800" y="2603238"/>
            <a:ext cx="5016373" cy="2753076"/>
          </a:xfrm>
          <a:prstGeom prst="rect">
            <a:avLst/>
          </a:prstGeom>
        </p:spPr>
      </p:pic>
      <p:pic>
        <p:nvPicPr>
          <p:cNvPr id="9" name="그림 8"/>
          <p:cNvPicPr>
            <a:picLocks noChangeAspect="1"/>
          </p:cNvPicPr>
          <p:nvPr/>
        </p:nvPicPr>
        <p:blipFill>
          <a:blip r:embed="rId3"/>
          <a:stretch>
            <a:fillRect/>
          </a:stretch>
        </p:blipFill>
        <p:spPr>
          <a:xfrm>
            <a:off x="4800600" y="3860299"/>
            <a:ext cx="2316874" cy="1582045"/>
          </a:xfrm>
          <a:prstGeom prst="rect">
            <a:avLst/>
          </a:prstGeom>
        </p:spPr>
      </p:pic>
    </p:spTree>
    <p:extLst>
      <p:ext uri="{BB962C8B-B14F-4D97-AF65-F5344CB8AC3E}">
        <p14:creationId xmlns:p14="http://schemas.microsoft.com/office/powerpoint/2010/main" val="38335174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3400" b="1" smtClean="0"/>
              <a:t>RESULT</a:t>
            </a:r>
            <a:endParaRPr lang="ko-KR" altLang="en-US" sz="3400" b="1"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38</a:t>
            </a:fld>
            <a:endParaRPr lang="ko-KR" altLang="en-US"/>
          </a:p>
        </p:txBody>
      </p:sp>
      <p:pic>
        <p:nvPicPr>
          <p:cNvPr id="10" name="그림 9"/>
          <p:cNvPicPr>
            <a:picLocks noChangeAspect="1"/>
          </p:cNvPicPr>
          <p:nvPr/>
        </p:nvPicPr>
        <p:blipFill>
          <a:blip r:embed="rId2"/>
          <a:stretch>
            <a:fillRect/>
          </a:stretch>
        </p:blipFill>
        <p:spPr>
          <a:xfrm>
            <a:off x="2209800" y="2438400"/>
            <a:ext cx="4437038" cy="3334516"/>
          </a:xfrm>
          <a:prstGeom prst="rect">
            <a:avLst/>
          </a:prstGeom>
        </p:spPr>
      </p:pic>
      <p:sp>
        <p:nvSpPr>
          <p:cNvPr id="11" name="직사각형 10"/>
          <p:cNvSpPr/>
          <p:nvPr/>
        </p:nvSpPr>
        <p:spPr>
          <a:xfrm>
            <a:off x="878607" y="1124716"/>
            <a:ext cx="7529808" cy="872034"/>
          </a:xfrm>
          <a:prstGeom prst="rect">
            <a:avLst/>
          </a:prstGeom>
        </p:spPr>
        <p:txBody>
          <a:bodyPr wrap="square">
            <a:spAutoFit/>
          </a:bodyPr>
          <a:lstStyle/>
          <a:p>
            <a:pPr>
              <a:lnSpc>
                <a:spcPct val="150000"/>
              </a:lnSpc>
            </a:pPr>
            <a:r>
              <a:rPr lang="en-US" altLang="ko-KR" sz="1800" smtClean="0">
                <a:latin typeface="맑은 고딕" panose="020B0503020000020004" pitchFamily="50" charset="-127"/>
              </a:rPr>
              <a:t>⑦ Kinship plot</a:t>
            </a:r>
          </a:p>
          <a:p>
            <a:pPr>
              <a:lnSpc>
                <a:spcPct val="150000"/>
              </a:lnSpc>
            </a:pPr>
            <a:r>
              <a:rPr lang="en-US" altLang="ko-KR" sz="1800"/>
              <a:t>A heat map of the values in the values in the kinship matrix is created.</a:t>
            </a:r>
            <a:endParaRPr lang="ko-KR" altLang="en-US" sz="1800"/>
          </a:p>
        </p:txBody>
      </p:sp>
    </p:spTree>
    <p:extLst>
      <p:ext uri="{BB962C8B-B14F-4D97-AF65-F5344CB8AC3E}">
        <p14:creationId xmlns:p14="http://schemas.microsoft.com/office/powerpoint/2010/main" val="31403191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0" y="277416"/>
            <a:ext cx="9144000" cy="636587"/>
          </a:xfrm>
        </p:spPr>
        <p:txBody>
          <a:bodyPr/>
          <a:lstStyle/>
          <a:p>
            <a:r>
              <a:rPr lang="en-US" altLang="ko-KR" sz="2200" b="1" dirty="0"/>
              <a:t>1. Introduction </a:t>
            </a:r>
            <a:r>
              <a:rPr lang="en-US" altLang="ko-KR" sz="2200" b="1" dirty="0" smtClean="0"/>
              <a:t>to </a:t>
            </a:r>
            <a:r>
              <a:rPr lang="en-US" altLang="ko-KR" sz="2200" b="1" dirty="0"/>
              <a:t>Genome-wide Association </a:t>
            </a:r>
            <a:r>
              <a:rPr lang="en-US" altLang="ko-KR" sz="2200" b="1" dirty="0" smtClean="0"/>
              <a:t>Studies (</a:t>
            </a:r>
            <a:r>
              <a:rPr lang="en-US" altLang="ko-KR" sz="2200" b="1" dirty="0"/>
              <a:t>GWAS</a:t>
            </a:r>
            <a:r>
              <a:rPr lang="en-US" altLang="ko-KR" sz="2200" b="1" dirty="0" smtClean="0"/>
              <a:t>)</a:t>
            </a:r>
            <a:endParaRPr lang="ko-KR" altLang="en-US" sz="22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3</a:t>
            </a:fld>
            <a:endParaRPr lang="ko-KR" altLang="en-US"/>
          </a:p>
        </p:txBody>
      </p:sp>
      <p:sp>
        <p:nvSpPr>
          <p:cNvPr id="2" name="내용 개체 틀 1"/>
          <p:cNvSpPr>
            <a:spLocks noGrp="1"/>
          </p:cNvSpPr>
          <p:nvPr>
            <p:ph idx="1"/>
          </p:nvPr>
        </p:nvSpPr>
        <p:spPr>
          <a:xfrm>
            <a:off x="234315" y="1143000"/>
            <a:ext cx="8675370" cy="4576763"/>
          </a:xfrm>
        </p:spPr>
        <p:txBody>
          <a:bodyPr/>
          <a:lstStyle/>
          <a:p>
            <a:r>
              <a:rPr lang="en-US" altLang="ko-KR" sz="1800" smtClean="0">
                <a:latin typeface="Arial" panose="020B0604020202020204" pitchFamily="34" charset="0"/>
              </a:rPr>
              <a:t>Observational </a:t>
            </a:r>
            <a:r>
              <a:rPr lang="en-US" altLang="ko-KR" sz="1800">
                <a:latin typeface="Arial" panose="020B0604020202020204" pitchFamily="34" charset="0"/>
              </a:rPr>
              <a:t>study of a genome-wide set of </a:t>
            </a:r>
            <a:r>
              <a:rPr lang="en-US" altLang="ko-KR" sz="1800">
                <a:solidFill>
                  <a:schemeClr val="accent2"/>
                </a:solidFill>
                <a:latin typeface="Arial" panose="020B0604020202020204" pitchFamily="34" charset="0"/>
              </a:rPr>
              <a:t>genetic variants</a:t>
            </a:r>
            <a:r>
              <a:rPr lang="en-US" altLang="ko-KR" sz="1800">
                <a:latin typeface="Arial" panose="020B0604020202020204" pitchFamily="34" charset="0"/>
              </a:rPr>
              <a:t> in different individuals to see if any variant is </a:t>
            </a:r>
            <a:r>
              <a:rPr lang="en-US" altLang="ko-KR" sz="1800">
                <a:solidFill>
                  <a:schemeClr val="accent2"/>
                </a:solidFill>
                <a:latin typeface="Arial" panose="020B0604020202020204" pitchFamily="34" charset="0"/>
              </a:rPr>
              <a:t>associated with a trait</a:t>
            </a:r>
            <a:r>
              <a:rPr lang="en-US" altLang="ko-KR" sz="1800" smtClean="0">
                <a:latin typeface="Arial" panose="020B0604020202020204" pitchFamily="34" charset="0"/>
              </a:rPr>
              <a:t>.</a:t>
            </a:r>
            <a:endParaRPr lang="en-US" altLang="ko-KR" sz="1800">
              <a:latin typeface="Arial" panose="020B0604020202020204" pitchFamily="34" charset="0"/>
            </a:endParaRPr>
          </a:p>
          <a:p>
            <a:r>
              <a:rPr lang="en-US" altLang="ko-KR" sz="1800" smtClean="0"/>
              <a:t> </a:t>
            </a:r>
            <a:r>
              <a:rPr lang="en-US" altLang="ko-KR" sz="1800" smtClean="0">
                <a:solidFill>
                  <a:schemeClr val="accent2"/>
                </a:solidFill>
              </a:rPr>
              <a:t>Compare </a:t>
            </a:r>
            <a:r>
              <a:rPr lang="en-US" altLang="ko-KR" sz="1800">
                <a:solidFill>
                  <a:schemeClr val="accent2"/>
                </a:solidFill>
              </a:rPr>
              <a:t>the DNA(ex.SNP)</a:t>
            </a:r>
            <a:r>
              <a:rPr lang="en-US" altLang="ko-KR" sz="1800"/>
              <a:t> of samples having varying phenotypes for a particular trait or disease</a:t>
            </a:r>
            <a:r>
              <a:rPr lang="en-US" altLang="ko-KR" sz="1800" smtClean="0"/>
              <a:t>.</a:t>
            </a:r>
            <a:endParaRPr lang="en-US" altLang="ko-KR" sz="1800"/>
          </a:p>
          <a:p>
            <a:r>
              <a:rPr lang="en-US" altLang="ko-KR" sz="1800" smtClean="0"/>
              <a:t>If </a:t>
            </a:r>
            <a:r>
              <a:rPr lang="en-US" altLang="ko-KR" sz="1800"/>
              <a:t>one type of the </a:t>
            </a:r>
            <a:r>
              <a:rPr lang="en-US" altLang="ko-KR" sz="1800">
                <a:solidFill>
                  <a:schemeClr val="accent2"/>
                </a:solidFill>
              </a:rPr>
              <a:t>variant (one </a:t>
            </a:r>
            <a:r>
              <a:rPr lang="en-US" altLang="ko-KR" sz="1800" smtClean="0">
                <a:solidFill>
                  <a:schemeClr val="accent2"/>
                </a:solidFill>
              </a:rPr>
              <a:t>allele) </a:t>
            </a:r>
            <a:r>
              <a:rPr lang="en-US" altLang="ko-KR" sz="1800">
                <a:solidFill>
                  <a:schemeClr val="accent2"/>
                </a:solidFill>
              </a:rPr>
              <a:t>is more frequent </a:t>
            </a:r>
            <a:r>
              <a:rPr lang="en-US" altLang="ko-KR" sz="1800"/>
              <a:t>in sample, the variant is said to be</a:t>
            </a:r>
            <a:r>
              <a:rPr lang="en-US" altLang="ko-KR" sz="1800">
                <a:solidFill>
                  <a:schemeClr val="accent2"/>
                </a:solidFill>
              </a:rPr>
              <a:t> associated </a:t>
            </a:r>
            <a:r>
              <a:rPr lang="en-US" altLang="ko-KR" sz="1800"/>
              <a:t>with the disease. The associated SNPs are then considered to </a:t>
            </a:r>
            <a:r>
              <a:rPr lang="en-US" altLang="ko-KR" sz="1800">
                <a:solidFill>
                  <a:schemeClr val="accent2"/>
                </a:solidFill>
              </a:rPr>
              <a:t>mark a region </a:t>
            </a:r>
            <a:r>
              <a:rPr lang="en-US" altLang="ko-KR" sz="1800"/>
              <a:t>of the human genome that may influence the risk of disease.</a:t>
            </a:r>
            <a:endParaRPr lang="ko-KR" altLang="en-US" sz="1800"/>
          </a:p>
          <a:p>
            <a:pPr marL="0" indent="0">
              <a:buNone/>
            </a:pPr>
            <a:endParaRPr lang="ko-KR" altLang="en-US" sz="1800"/>
          </a:p>
        </p:txBody>
      </p:sp>
      <p:pic>
        <p:nvPicPr>
          <p:cNvPr id="7" name="그림 6"/>
          <p:cNvPicPr>
            <a:picLocks noChangeAspect="1"/>
          </p:cNvPicPr>
          <p:nvPr/>
        </p:nvPicPr>
        <p:blipFill>
          <a:blip r:embed="rId2"/>
          <a:stretch>
            <a:fillRect/>
          </a:stretch>
        </p:blipFill>
        <p:spPr>
          <a:xfrm>
            <a:off x="5486400" y="4595355"/>
            <a:ext cx="3042356" cy="1582402"/>
          </a:xfrm>
          <a:prstGeom prst="rect">
            <a:avLst/>
          </a:prstGeom>
        </p:spPr>
      </p:pic>
    </p:spTree>
    <p:extLst>
      <p:ext uri="{BB962C8B-B14F-4D97-AF65-F5344CB8AC3E}">
        <p14:creationId xmlns:p14="http://schemas.microsoft.com/office/powerpoint/2010/main" val="36258967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3400" b="1" smtClean="0"/>
              <a:t>RESULT</a:t>
            </a:r>
            <a:endParaRPr lang="ko-KR" altLang="en-US" sz="3400" b="1"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39</a:t>
            </a:fld>
            <a:endParaRPr lang="ko-KR" altLang="en-US"/>
          </a:p>
        </p:txBody>
      </p:sp>
      <p:sp>
        <p:nvSpPr>
          <p:cNvPr id="9" name="직사각형 8"/>
          <p:cNvSpPr/>
          <p:nvPr/>
        </p:nvSpPr>
        <p:spPr>
          <a:xfrm>
            <a:off x="457201" y="1083379"/>
            <a:ext cx="8362950" cy="2585323"/>
          </a:xfrm>
          <a:prstGeom prst="rect">
            <a:avLst/>
          </a:prstGeom>
        </p:spPr>
        <p:txBody>
          <a:bodyPr wrap="square">
            <a:spAutoFit/>
          </a:bodyPr>
          <a:lstStyle/>
          <a:p>
            <a:pPr>
              <a:lnSpc>
                <a:spcPct val="150000"/>
              </a:lnSpc>
            </a:pPr>
            <a:r>
              <a:rPr lang="en-US" altLang="ko-KR" sz="1800">
                <a:latin typeface="맑은 고딕" panose="020B0503020000020004" pitchFamily="50" charset="-127"/>
              </a:rPr>
              <a:t>⑧ Manhattan </a:t>
            </a:r>
            <a:r>
              <a:rPr lang="en-US" altLang="ko-KR" sz="1800" smtClean="0">
                <a:latin typeface="맑은 고딕" panose="020B0503020000020004" pitchFamily="50" charset="-127"/>
              </a:rPr>
              <a:t>plot</a:t>
            </a:r>
            <a:endParaRPr lang="en-US" altLang="ko-KR" sz="1800" smtClean="0"/>
          </a:p>
          <a:p>
            <a:pPr>
              <a:lnSpc>
                <a:spcPct val="150000"/>
              </a:lnSpc>
            </a:pPr>
            <a:r>
              <a:rPr lang="en-US" altLang="ko-KR" sz="1800" smtClean="0"/>
              <a:t>- The </a:t>
            </a:r>
            <a:r>
              <a:rPr lang="en-US" altLang="ko-KR" sz="1800"/>
              <a:t>Manhattan plot is a scatter plot that summarizes GWAS results. </a:t>
            </a:r>
            <a:endParaRPr lang="en-US" altLang="ko-KR" sz="1800" smtClean="0"/>
          </a:p>
          <a:p>
            <a:pPr>
              <a:lnSpc>
                <a:spcPct val="150000"/>
              </a:lnSpc>
            </a:pPr>
            <a:r>
              <a:rPr lang="en-US" altLang="ko-KR" sz="1800" smtClean="0"/>
              <a:t>- The </a:t>
            </a:r>
            <a:r>
              <a:rPr lang="en-US" altLang="ko-KR" sz="1800"/>
              <a:t>X-axis is the genomic </a:t>
            </a:r>
            <a:r>
              <a:rPr lang="en-US" altLang="ko-KR" sz="1800" smtClean="0"/>
              <a:t>position of </a:t>
            </a:r>
            <a:r>
              <a:rPr lang="en-US" altLang="ko-KR" sz="1800"/>
              <a:t>each SNP, and the Y-axis is the negative </a:t>
            </a:r>
            <a:r>
              <a:rPr lang="en-US" altLang="ko-KR" sz="1800" smtClean="0"/>
              <a:t>  logarithm </a:t>
            </a:r>
            <a:r>
              <a:rPr lang="en-US" altLang="ko-KR" sz="1800"/>
              <a:t>of the </a:t>
            </a:r>
            <a:r>
              <a:rPr lang="en-US" altLang="ko-KR" sz="1800" i="1"/>
              <a:t>P</a:t>
            </a:r>
            <a:r>
              <a:rPr lang="en-US" altLang="ko-KR" sz="1800"/>
              <a:t>-value obtained from the GWAS </a:t>
            </a:r>
            <a:r>
              <a:rPr lang="en-US" altLang="ko-KR" sz="1800" smtClean="0"/>
              <a:t>model.</a:t>
            </a:r>
          </a:p>
          <a:p>
            <a:pPr>
              <a:lnSpc>
                <a:spcPct val="150000"/>
              </a:lnSpc>
            </a:pPr>
            <a:r>
              <a:rPr lang="en-US" altLang="ko-KR" sz="1800" i="1" smtClean="0"/>
              <a:t>-  F</a:t>
            </a:r>
            <a:r>
              <a:rPr lang="en-US" altLang="ko-KR" sz="1800" smtClean="0"/>
              <a:t>-test </a:t>
            </a:r>
            <a:r>
              <a:rPr lang="en-US" altLang="ko-KR" sz="1800"/>
              <a:t>for testing H0: </a:t>
            </a:r>
            <a:r>
              <a:rPr lang="en-US" altLang="ko-KR" sz="1800">
                <a:solidFill>
                  <a:schemeClr val="accent2"/>
                </a:solidFill>
              </a:rPr>
              <a:t>No association</a:t>
            </a:r>
            <a:r>
              <a:rPr lang="en-US" altLang="ko-KR" sz="1800"/>
              <a:t> between the SNP and </a:t>
            </a:r>
            <a:r>
              <a:rPr lang="en-US" altLang="ko-KR" sz="1800" smtClean="0"/>
              <a:t>trait.</a:t>
            </a:r>
          </a:p>
          <a:p>
            <a:pPr>
              <a:lnSpc>
                <a:spcPct val="150000"/>
              </a:lnSpc>
            </a:pPr>
            <a:r>
              <a:rPr lang="en-US" altLang="ko-KR" sz="1800" smtClean="0"/>
              <a:t>-  GAPIT’s default cutoff value is 0.05</a:t>
            </a:r>
          </a:p>
        </p:txBody>
      </p:sp>
      <p:pic>
        <p:nvPicPr>
          <p:cNvPr id="12" name="그림 11"/>
          <p:cNvPicPr>
            <a:picLocks noChangeAspect="1"/>
          </p:cNvPicPr>
          <p:nvPr/>
        </p:nvPicPr>
        <p:blipFill>
          <a:blip r:embed="rId2"/>
          <a:stretch>
            <a:fillRect/>
          </a:stretch>
        </p:blipFill>
        <p:spPr>
          <a:xfrm>
            <a:off x="1752600" y="3805248"/>
            <a:ext cx="5227984" cy="2196284"/>
          </a:xfrm>
          <a:prstGeom prst="rect">
            <a:avLst/>
          </a:prstGeom>
        </p:spPr>
      </p:pic>
    </p:spTree>
    <p:extLst>
      <p:ext uri="{BB962C8B-B14F-4D97-AF65-F5344CB8AC3E}">
        <p14:creationId xmlns:p14="http://schemas.microsoft.com/office/powerpoint/2010/main" val="25152167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smtClean="0"/>
              <a:t>PRACTICE_</a:t>
            </a:r>
            <a:r>
              <a:rPr lang="ko-KR" altLang="en-US" sz="2800" b="1"/>
              <a:t> code5 : Enriched </a:t>
            </a:r>
            <a:r>
              <a:rPr lang="ko-KR" altLang="en-US" sz="2800" b="1" smtClean="0"/>
              <a:t>CML</a:t>
            </a:r>
            <a:r>
              <a:rPr lang="en-US" altLang="ko-KR" sz="2800" b="1" smtClean="0"/>
              <a:t>M</a:t>
            </a:r>
            <a:endParaRPr lang="ko-KR" altLang="en-US" sz="2800" b="1"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40</a:t>
            </a:fld>
            <a:endParaRPr lang="ko-KR" altLang="en-US"/>
          </a:p>
        </p:txBody>
      </p:sp>
      <p:sp>
        <p:nvSpPr>
          <p:cNvPr id="2" name="직사각형 1"/>
          <p:cNvSpPr/>
          <p:nvPr/>
        </p:nvSpPr>
        <p:spPr>
          <a:xfrm>
            <a:off x="266700" y="990600"/>
            <a:ext cx="8610600" cy="1754326"/>
          </a:xfrm>
          <a:prstGeom prst="rect">
            <a:avLst/>
          </a:prstGeom>
        </p:spPr>
        <p:txBody>
          <a:bodyPr wrap="square">
            <a:spAutoFit/>
          </a:bodyPr>
          <a:lstStyle/>
          <a:p>
            <a:pPr>
              <a:lnSpc>
                <a:spcPct val="150000"/>
              </a:lnSpc>
            </a:pPr>
            <a:r>
              <a:rPr lang="en-US" altLang="ko-KR" sz="1800" dirty="0" err="1"/>
              <a:t>kinship.cluster</a:t>
            </a:r>
            <a:r>
              <a:rPr lang="en-US" altLang="ko-KR" sz="1800" dirty="0"/>
              <a:t>: average(default), complete, single, </a:t>
            </a:r>
            <a:r>
              <a:rPr lang="en-US" altLang="ko-KR" sz="1800" dirty="0" err="1"/>
              <a:t>ward.D</a:t>
            </a:r>
            <a:r>
              <a:rPr lang="en-US" altLang="ko-KR" sz="1800" dirty="0"/>
              <a:t>, </a:t>
            </a:r>
            <a:r>
              <a:rPr lang="en-US" altLang="ko-KR" sz="1800" dirty="0" err="1"/>
              <a:t>mcquitty</a:t>
            </a:r>
            <a:r>
              <a:rPr lang="en-US" altLang="ko-KR" sz="1800" dirty="0"/>
              <a:t>, median, </a:t>
            </a:r>
            <a:endParaRPr lang="en-US" altLang="ko-KR" sz="1800" dirty="0" smtClean="0"/>
          </a:p>
          <a:p>
            <a:pPr>
              <a:lnSpc>
                <a:spcPct val="150000"/>
              </a:lnSpc>
            </a:pPr>
            <a:r>
              <a:rPr lang="en-US" altLang="ko-KR" sz="1800" dirty="0"/>
              <a:t>	</a:t>
            </a:r>
            <a:r>
              <a:rPr lang="en-US" altLang="ko-KR" sz="1800" dirty="0" smtClean="0"/>
              <a:t>	and centroid</a:t>
            </a:r>
            <a:endParaRPr lang="en-US" altLang="ko-KR" sz="1800" dirty="0"/>
          </a:p>
          <a:p>
            <a:pPr>
              <a:lnSpc>
                <a:spcPct val="150000"/>
              </a:lnSpc>
            </a:pPr>
            <a:r>
              <a:rPr lang="ko-KR" altLang="ko-KR" sz="1800" dirty="0">
                <a:solidFill>
                  <a:srgbClr val="000000"/>
                </a:solidFill>
                <a:latin typeface="Arial Unicode MS" panose="020B0604020202020204" pitchFamily="50" charset="-127"/>
              </a:rPr>
              <a:t>kinship.group</a:t>
            </a:r>
            <a:r>
              <a:rPr lang="en-US" altLang="ko-KR" sz="1800" dirty="0">
                <a:solidFill>
                  <a:srgbClr val="000000"/>
                </a:solidFill>
                <a:latin typeface="Arial Unicode MS" panose="020B0604020202020204" pitchFamily="50" charset="-127"/>
              </a:rPr>
              <a:t>: </a:t>
            </a:r>
            <a:r>
              <a:rPr lang="ko-KR" altLang="ko-KR" sz="1800" dirty="0">
                <a:solidFill>
                  <a:srgbClr val="000000"/>
                </a:solidFill>
                <a:latin typeface="Arial Unicode MS" panose="020B0604020202020204" pitchFamily="50" charset="-127"/>
              </a:rPr>
              <a:t>Mean, Max, Min,</a:t>
            </a:r>
            <a:r>
              <a:rPr lang="en-US" altLang="ko-KR" sz="1800" dirty="0">
                <a:solidFill>
                  <a:srgbClr val="000000"/>
                </a:solidFill>
                <a:latin typeface="Arial Unicode MS" panose="020B0604020202020204" pitchFamily="50" charset="-127"/>
              </a:rPr>
              <a:t> </a:t>
            </a:r>
            <a:r>
              <a:rPr lang="ko-KR" altLang="ko-KR" sz="1800" dirty="0">
                <a:solidFill>
                  <a:srgbClr val="000000"/>
                </a:solidFill>
                <a:latin typeface="Arial Unicode MS" panose="020B0604020202020204" pitchFamily="50" charset="-127"/>
              </a:rPr>
              <a:t>Median</a:t>
            </a:r>
            <a:r>
              <a:rPr lang="en-US" altLang="ko-KR" sz="1800" dirty="0">
                <a:solidFill>
                  <a:srgbClr val="000000"/>
                </a:solidFill>
                <a:latin typeface="Arial Unicode MS" panose="020B0604020202020204" pitchFamily="50" charset="-127"/>
              </a:rPr>
              <a:t> (Method to derive kinship among groups</a:t>
            </a:r>
            <a:r>
              <a:rPr lang="en-US" altLang="ko-KR" sz="1800" dirty="0" smtClean="0">
                <a:solidFill>
                  <a:srgbClr val="000000"/>
                </a:solidFill>
                <a:latin typeface="Arial Unicode MS" panose="020B0604020202020204" pitchFamily="50" charset="-127"/>
              </a:rPr>
              <a:t>)</a:t>
            </a:r>
          </a:p>
          <a:p>
            <a:pPr>
              <a:lnSpc>
                <a:spcPct val="150000"/>
              </a:lnSpc>
            </a:pPr>
            <a:r>
              <a:rPr lang="en-US" altLang="ko-KR" sz="1800" dirty="0"/>
              <a:t>Optimal setting is considered to be maximizing LL(log likelihood</a:t>
            </a:r>
            <a:r>
              <a:rPr lang="en-US" altLang="ko-KR" sz="1800" dirty="0" smtClean="0"/>
              <a:t>).</a:t>
            </a:r>
            <a:endParaRPr lang="ko-KR" altLang="ko-KR" sz="1800" dirty="0"/>
          </a:p>
        </p:txBody>
      </p:sp>
      <p:sp>
        <p:nvSpPr>
          <p:cNvPr id="7" name="직사각형 6"/>
          <p:cNvSpPr/>
          <p:nvPr/>
        </p:nvSpPr>
        <p:spPr>
          <a:xfrm>
            <a:off x="456954" y="2908288"/>
            <a:ext cx="8230092" cy="330683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400" dirty="0" err="1">
                <a:solidFill>
                  <a:schemeClr val="tx1"/>
                </a:solidFill>
              </a:rPr>
              <a:t>setwd</a:t>
            </a:r>
            <a:r>
              <a:rPr lang="en-US" altLang="ko-KR" sz="1400" dirty="0">
                <a:solidFill>
                  <a:schemeClr val="tx1"/>
                </a:solidFill>
              </a:rPr>
              <a:t>("C:/Users/pc/Desktop/gapitex/result5")</a:t>
            </a:r>
          </a:p>
          <a:p>
            <a:pPr>
              <a:lnSpc>
                <a:spcPct val="150000"/>
              </a:lnSpc>
            </a:pPr>
            <a:r>
              <a:rPr lang="en-US" altLang="ko-KR" sz="1400" dirty="0">
                <a:solidFill>
                  <a:schemeClr val="tx1"/>
                </a:solidFill>
              </a:rPr>
              <a:t>result5 &lt;- GAPIT(Y=</a:t>
            </a:r>
            <a:r>
              <a:rPr lang="en-US" altLang="ko-KR" sz="1400" dirty="0" err="1">
                <a:solidFill>
                  <a:schemeClr val="tx1"/>
                </a:solidFill>
              </a:rPr>
              <a:t>myY</a:t>
            </a:r>
            <a:r>
              <a:rPr lang="en-US" altLang="ko-KR" sz="1400" dirty="0">
                <a:solidFill>
                  <a:schemeClr val="tx1"/>
                </a:solidFill>
              </a:rPr>
              <a:t>, G=</a:t>
            </a:r>
            <a:r>
              <a:rPr lang="en-US" altLang="ko-KR" sz="1400" dirty="0" err="1">
                <a:solidFill>
                  <a:schemeClr val="tx1"/>
                </a:solidFill>
              </a:rPr>
              <a:t>myX</a:t>
            </a:r>
            <a:r>
              <a:rPr lang="en-US" altLang="ko-KR" sz="1400" dirty="0">
                <a:solidFill>
                  <a:schemeClr val="tx1"/>
                </a:solidFill>
              </a:rPr>
              <a:t>,</a:t>
            </a:r>
          </a:p>
          <a:p>
            <a:pPr>
              <a:lnSpc>
                <a:spcPct val="150000"/>
              </a:lnSpc>
            </a:pPr>
            <a:r>
              <a:rPr lang="en-US" altLang="ko-KR" sz="1400" dirty="0">
                <a:solidFill>
                  <a:schemeClr val="tx1"/>
                </a:solidFill>
              </a:rPr>
              <a:t>                        SNP.MAF=0.02,</a:t>
            </a:r>
          </a:p>
          <a:p>
            <a:pPr>
              <a:lnSpc>
                <a:spcPct val="150000"/>
              </a:lnSpc>
            </a:pPr>
            <a:r>
              <a:rPr lang="en-US" altLang="ko-KR" sz="1400" dirty="0">
                <a:solidFill>
                  <a:schemeClr val="tx1"/>
                </a:solidFill>
              </a:rPr>
              <a:t>                        </a:t>
            </a:r>
            <a:r>
              <a:rPr lang="en-US" altLang="ko-KR" sz="1400" dirty="0" err="1">
                <a:solidFill>
                  <a:schemeClr val="tx1"/>
                </a:solidFill>
              </a:rPr>
              <a:t>kinship.cluster</a:t>
            </a:r>
            <a:r>
              <a:rPr lang="en-US" altLang="ko-KR" sz="1400" dirty="0">
                <a:solidFill>
                  <a:schemeClr val="tx1"/>
                </a:solidFill>
              </a:rPr>
              <a:t>=c("average", "complete", "</a:t>
            </a:r>
            <a:r>
              <a:rPr lang="en-US" altLang="ko-KR" sz="1400" dirty="0" err="1">
                <a:solidFill>
                  <a:schemeClr val="tx1"/>
                </a:solidFill>
              </a:rPr>
              <a:t>ward.D</a:t>
            </a:r>
            <a:r>
              <a:rPr lang="en-US" altLang="ko-KR" sz="1400" dirty="0">
                <a:solidFill>
                  <a:schemeClr val="tx1"/>
                </a:solidFill>
              </a:rPr>
              <a:t>"),</a:t>
            </a:r>
          </a:p>
          <a:p>
            <a:pPr>
              <a:lnSpc>
                <a:spcPct val="150000"/>
              </a:lnSpc>
            </a:pPr>
            <a:r>
              <a:rPr lang="en-US" altLang="ko-KR" sz="1400" dirty="0">
                <a:solidFill>
                  <a:schemeClr val="tx1"/>
                </a:solidFill>
              </a:rPr>
              <a:t>                        </a:t>
            </a:r>
            <a:r>
              <a:rPr lang="en-US" altLang="ko-KR" sz="1400" dirty="0" err="1">
                <a:solidFill>
                  <a:schemeClr val="tx1"/>
                </a:solidFill>
              </a:rPr>
              <a:t>kinship.group</a:t>
            </a:r>
            <a:r>
              <a:rPr lang="en-US" altLang="ko-KR" sz="1400" dirty="0">
                <a:solidFill>
                  <a:schemeClr val="tx1"/>
                </a:solidFill>
              </a:rPr>
              <a:t>=c("Mean", "Max"),</a:t>
            </a:r>
          </a:p>
          <a:p>
            <a:pPr>
              <a:lnSpc>
                <a:spcPct val="150000"/>
              </a:lnSpc>
            </a:pPr>
            <a:r>
              <a:rPr lang="en-US" altLang="ko-KR" sz="1400" dirty="0">
                <a:solidFill>
                  <a:schemeClr val="tx1"/>
                </a:solidFill>
              </a:rPr>
              <a:t>                        </a:t>
            </a:r>
            <a:r>
              <a:rPr lang="en-US" altLang="ko-KR" sz="1400" dirty="0" err="1">
                <a:solidFill>
                  <a:schemeClr val="tx1"/>
                </a:solidFill>
              </a:rPr>
              <a:t>group.from</a:t>
            </a:r>
            <a:r>
              <a:rPr lang="en-US" altLang="ko-KR" sz="1400" dirty="0">
                <a:solidFill>
                  <a:schemeClr val="tx1"/>
                </a:solidFill>
              </a:rPr>
              <a:t>=1,</a:t>
            </a:r>
          </a:p>
          <a:p>
            <a:pPr>
              <a:lnSpc>
                <a:spcPct val="150000"/>
              </a:lnSpc>
            </a:pPr>
            <a:r>
              <a:rPr lang="en-US" altLang="ko-KR" sz="1400" dirty="0">
                <a:solidFill>
                  <a:schemeClr val="tx1"/>
                </a:solidFill>
              </a:rPr>
              <a:t>                        group.to=370,</a:t>
            </a:r>
          </a:p>
          <a:p>
            <a:pPr>
              <a:lnSpc>
                <a:spcPct val="150000"/>
              </a:lnSpc>
            </a:pPr>
            <a:r>
              <a:rPr lang="en-US" altLang="ko-KR" sz="1400" dirty="0">
                <a:solidFill>
                  <a:schemeClr val="tx1"/>
                </a:solidFill>
              </a:rPr>
              <a:t>                        group.by=1,</a:t>
            </a:r>
          </a:p>
          <a:p>
            <a:pPr>
              <a:lnSpc>
                <a:spcPct val="150000"/>
              </a:lnSpc>
            </a:pPr>
            <a:r>
              <a:rPr lang="en-US" altLang="ko-KR" sz="1400" dirty="0">
                <a:solidFill>
                  <a:schemeClr val="tx1"/>
                </a:solidFill>
              </a:rPr>
              <a:t>                        memo="ECMLM"</a:t>
            </a:r>
          </a:p>
          <a:p>
            <a:pPr>
              <a:lnSpc>
                <a:spcPct val="150000"/>
              </a:lnSpc>
            </a:pPr>
            <a:r>
              <a:rPr lang="en-US" altLang="ko-KR" sz="1400" dirty="0">
                <a:solidFill>
                  <a:schemeClr val="tx1"/>
                </a:solidFill>
              </a:rPr>
              <a:t>) </a:t>
            </a:r>
          </a:p>
        </p:txBody>
      </p:sp>
      <p:sp>
        <p:nvSpPr>
          <p:cNvPr id="8" name="직사각형 7"/>
          <p:cNvSpPr/>
          <p:nvPr/>
        </p:nvSpPr>
        <p:spPr>
          <a:xfrm>
            <a:off x="6248400" y="3316288"/>
            <a:ext cx="2743200" cy="2362200"/>
          </a:xfrm>
          <a:prstGeom prst="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solidFill>
                  <a:schemeClr val="tx1"/>
                </a:solidFill>
              </a:rPr>
              <a:t>In our case</a:t>
            </a:r>
            <a:r>
              <a:rPr lang="en-US" altLang="ko-KR" sz="1400" smtClean="0">
                <a:solidFill>
                  <a:schemeClr val="tx1"/>
                </a:solidFill>
              </a:rPr>
              <a:t>, </a:t>
            </a:r>
            <a:r>
              <a:rPr lang="en-US" altLang="ko-KR" sz="1400">
                <a:solidFill>
                  <a:schemeClr val="tx1"/>
                </a:solidFill>
              </a:rPr>
              <a:t>number of Setting: </a:t>
            </a:r>
            <a:endParaRPr lang="en-US" altLang="ko-KR" sz="1400" smtClean="0">
              <a:solidFill>
                <a:schemeClr val="tx1"/>
              </a:solidFill>
            </a:endParaRPr>
          </a:p>
          <a:p>
            <a:endParaRPr lang="en-US" altLang="ko-KR" sz="1400">
              <a:solidFill>
                <a:schemeClr val="tx1"/>
              </a:solidFill>
            </a:endParaRPr>
          </a:p>
          <a:p>
            <a:r>
              <a:rPr lang="en-US" altLang="ko-KR" sz="1200" smtClean="0">
                <a:solidFill>
                  <a:schemeClr val="tx1"/>
                </a:solidFill>
              </a:rPr>
              <a:t>3</a:t>
            </a:r>
            <a:r>
              <a:rPr lang="en-US" altLang="ko-KR" sz="1200">
                <a:solidFill>
                  <a:schemeClr val="tx1"/>
                </a:solidFill>
              </a:rPr>
              <a:t>("average", "complete", "</a:t>
            </a:r>
            <a:r>
              <a:rPr lang="en-US" altLang="ko-KR" sz="1200" smtClean="0">
                <a:solidFill>
                  <a:schemeClr val="tx1"/>
                </a:solidFill>
              </a:rPr>
              <a:t>ward.D") </a:t>
            </a:r>
            <a:r>
              <a:rPr lang="en-US" altLang="ko-KR" sz="1400" smtClean="0">
                <a:solidFill>
                  <a:schemeClr val="tx1"/>
                </a:solidFill>
              </a:rPr>
              <a:t>* </a:t>
            </a:r>
            <a:r>
              <a:rPr lang="en-US" altLang="ko-KR" sz="1200" smtClean="0">
                <a:solidFill>
                  <a:schemeClr val="tx1"/>
                </a:solidFill>
              </a:rPr>
              <a:t>2("Mean", "Max") </a:t>
            </a:r>
            <a:r>
              <a:rPr lang="en-US" altLang="ko-KR" sz="1400" smtClean="0">
                <a:solidFill>
                  <a:schemeClr val="tx1"/>
                </a:solidFill>
              </a:rPr>
              <a:t>* </a:t>
            </a:r>
          </a:p>
          <a:p>
            <a:r>
              <a:rPr lang="en-US" altLang="ko-KR" sz="1200" smtClean="0">
                <a:solidFill>
                  <a:schemeClr val="tx1"/>
                </a:solidFill>
              </a:rPr>
              <a:t>370(possible </a:t>
            </a:r>
            <a:r>
              <a:rPr lang="en-US" altLang="ko-KR" sz="1200">
                <a:solidFill>
                  <a:schemeClr val="tx1"/>
                </a:solidFill>
              </a:rPr>
              <a:t>group number)    </a:t>
            </a:r>
          </a:p>
          <a:p>
            <a:endParaRPr lang="en-US" altLang="ko-KR" sz="1400">
              <a:solidFill>
                <a:schemeClr val="tx1"/>
              </a:solidFill>
            </a:endParaRPr>
          </a:p>
          <a:p>
            <a:r>
              <a:rPr lang="en-US" altLang="ko-KR" sz="1400" smtClean="0">
                <a:solidFill>
                  <a:schemeClr val="tx1"/>
                </a:solidFill>
              </a:rPr>
              <a:t>=  </a:t>
            </a:r>
            <a:r>
              <a:rPr lang="en-US" altLang="ko-KR" sz="1400">
                <a:solidFill>
                  <a:schemeClr val="tx1"/>
                </a:solidFill>
              </a:rPr>
              <a:t>2220</a:t>
            </a:r>
          </a:p>
          <a:p>
            <a:pPr algn="ctr"/>
            <a:endParaRPr lang="ko-KR" altLang="en-US" sz="1400">
              <a:solidFill>
                <a:schemeClr val="tx1"/>
              </a:solidFill>
            </a:endParaRPr>
          </a:p>
        </p:txBody>
      </p:sp>
    </p:spTree>
    <p:extLst>
      <p:ext uri="{BB962C8B-B14F-4D97-AF65-F5344CB8AC3E}">
        <p14:creationId xmlns:p14="http://schemas.microsoft.com/office/powerpoint/2010/main" val="41464100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3400" b="1" smtClean="0"/>
              <a:t>PRACTICE_small p-value</a:t>
            </a:r>
            <a:endParaRPr lang="ko-KR" altLang="en-US" sz="3400" b="1"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41</a:t>
            </a:fld>
            <a:endParaRPr lang="ko-KR" altLang="en-US"/>
          </a:p>
        </p:txBody>
      </p:sp>
      <p:sp>
        <p:nvSpPr>
          <p:cNvPr id="7" name="직사각형 6"/>
          <p:cNvSpPr/>
          <p:nvPr/>
        </p:nvSpPr>
        <p:spPr>
          <a:xfrm>
            <a:off x="457201" y="1177705"/>
            <a:ext cx="8229600" cy="324189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sz="1600" dirty="0">
                <a:solidFill>
                  <a:schemeClr val="tx1"/>
                </a:solidFill>
              </a:rPr>
              <a:t># small p-value</a:t>
            </a:r>
          </a:p>
          <a:p>
            <a:pPr>
              <a:lnSpc>
                <a:spcPct val="150000"/>
              </a:lnSpc>
            </a:pPr>
            <a:r>
              <a:rPr lang="ko-KR" altLang="en-US" sz="1600" dirty="0">
                <a:solidFill>
                  <a:schemeClr val="tx1"/>
                </a:solidFill>
              </a:rPr>
              <a:t>pvaldata &lt;- </a:t>
            </a:r>
            <a:r>
              <a:rPr lang="ko-KR" altLang="en-US" sz="1400" dirty="0">
                <a:solidFill>
                  <a:schemeClr val="tx1"/>
                </a:solidFill>
              </a:rPr>
              <a:t>read.csv("C:/Users/pc/Desktop/gapitex/result5/GAPIT.CMLM.Aspartic.GWAS.Results.csv", header=T)</a:t>
            </a:r>
          </a:p>
          <a:p>
            <a:pPr>
              <a:lnSpc>
                <a:spcPct val="150000"/>
              </a:lnSpc>
            </a:pPr>
            <a:r>
              <a:rPr lang="ko-KR" altLang="en-US" sz="1600" dirty="0">
                <a:solidFill>
                  <a:schemeClr val="tx1"/>
                </a:solidFill>
              </a:rPr>
              <a:t>head(pvaldata)</a:t>
            </a:r>
          </a:p>
          <a:p>
            <a:pPr>
              <a:lnSpc>
                <a:spcPct val="150000"/>
              </a:lnSpc>
            </a:pPr>
            <a:r>
              <a:rPr lang="ko-KR" altLang="en-US" sz="1600" dirty="0">
                <a:solidFill>
                  <a:schemeClr val="tx1"/>
                </a:solidFill>
              </a:rPr>
              <a:t>o &lt;- order(pvaldata$P.value)</a:t>
            </a:r>
          </a:p>
          <a:p>
            <a:pPr>
              <a:lnSpc>
                <a:spcPct val="150000"/>
              </a:lnSpc>
            </a:pPr>
            <a:r>
              <a:rPr lang="ko-KR" altLang="en-US" sz="1600" dirty="0">
                <a:solidFill>
                  <a:schemeClr val="tx1"/>
                </a:solidFill>
              </a:rPr>
              <a:t>opvaldata &lt;- pvaldata[o,]</a:t>
            </a:r>
          </a:p>
          <a:p>
            <a:pPr>
              <a:lnSpc>
                <a:spcPct val="150000"/>
              </a:lnSpc>
            </a:pPr>
            <a:r>
              <a:rPr lang="ko-KR" altLang="en-US" sz="1600" dirty="0">
                <a:solidFill>
                  <a:schemeClr val="tx1"/>
                </a:solidFill>
              </a:rPr>
              <a:t>head(opvaldata)</a:t>
            </a:r>
          </a:p>
        </p:txBody>
      </p:sp>
    </p:spTree>
    <p:extLst>
      <p:ext uri="{BB962C8B-B14F-4D97-AF65-F5344CB8AC3E}">
        <p14:creationId xmlns:p14="http://schemas.microsoft.com/office/powerpoint/2010/main" val="23279502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en-US" altLang="ko-KR" dirty="0"/>
              <a:t>Part 2. Regularization</a:t>
            </a:r>
            <a:endParaRPr lang="ko-KR" altLang="en-US" dirty="0"/>
          </a:p>
        </p:txBody>
      </p:sp>
      <p:sp>
        <p:nvSpPr>
          <p:cNvPr id="3" name="날짜 개체 틀 2"/>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4" name="바닥글 개체 틀 3"/>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5" name="슬라이드 번호 개체 틀 4"/>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42</a:t>
            </a:fld>
            <a:endParaRPr lang="ko-KR" altLang="en-US"/>
          </a:p>
        </p:txBody>
      </p:sp>
    </p:spTree>
    <p:extLst>
      <p:ext uri="{BB962C8B-B14F-4D97-AF65-F5344CB8AC3E}">
        <p14:creationId xmlns:p14="http://schemas.microsoft.com/office/powerpoint/2010/main" val="22427044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3400" dirty="0" smtClean="0"/>
              <a:t>Data description</a:t>
            </a:r>
            <a:endParaRPr lang="ko-KR" altLang="en-US" sz="34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43</a:t>
            </a:fld>
            <a:endParaRPr lang="ko-KR" altLang="en-US"/>
          </a:p>
        </p:txBody>
      </p:sp>
      <p:sp>
        <p:nvSpPr>
          <p:cNvPr id="9" name="내용 개체 틀 1"/>
          <p:cNvSpPr>
            <a:spLocks noGrp="1"/>
          </p:cNvSpPr>
          <p:nvPr>
            <p:ph idx="1"/>
          </p:nvPr>
        </p:nvSpPr>
        <p:spPr>
          <a:xfrm>
            <a:off x="381000" y="1295400"/>
            <a:ext cx="8686800" cy="4576763"/>
          </a:xfrm>
        </p:spPr>
        <p:txBody>
          <a:bodyPr/>
          <a:lstStyle/>
          <a:p>
            <a:r>
              <a:rPr lang="en-US" altLang="ko-KR" dirty="0" smtClean="0"/>
              <a:t>Traits (Y)</a:t>
            </a:r>
            <a:br>
              <a:rPr lang="en-US" altLang="ko-KR" dirty="0" smtClean="0"/>
            </a:br>
            <a:r>
              <a:rPr lang="en-US" altLang="ko-KR" sz="2000" dirty="0" smtClean="0"/>
              <a:t>- </a:t>
            </a:r>
            <a:r>
              <a:rPr lang="en-US" altLang="ko-KR" sz="2000" dirty="0" smtClean="0">
                <a:solidFill>
                  <a:srgbClr val="C00000"/>
                </a:solidFill>
              </a:rPr>
              <a:t>Total sum</a:t>
            </a:r>
            <a:r>
              <a:rPr lang="en-US" altLang="ko-KR" sz="2000" dirty="0" smtClean="0"/>
              <a:t> of 17 essential amino acids</a:t>
            </a:r>
            <a:r>
              <a:rPr lang="en-US" altLang="ko-KR" dirty="0" smtClean="0"/>
              <a:t/>
            </a:r>
            <a:br>
              <a:rPr lang="en-US" altLang="ko-KR" dirty="0" smtClean="0"/>
            </a:br>
            <a:endParaRPr lang="en-US" altLang="ko-KR" sz="1800" dirty="0"/>
          </a:p>
          <a:p>
            <a:endParaRPr lang="en-US" altLang="ko-KR" dirty="0" smtClean="0"/>
          </a:p>
          <a:p>
            <a:r>
              <a:rPr lang="en-US" altLang="ko-KR" dirty="0" smtClean="0"/>
              <a:t>Genomic </a:t>
            </a:r>
            <a:r>
              <a:rPr lang="en-US" altLang="ko-KR" dirty="0" smtClean="0"/>
              <a:t>data (X)</a:t>
            </a:r>
            <a:br>
              <a:rPr lang="en-US" altLang="ko-KR" dirty="0" smtClean="0"/>
            </a:br>
            <a:r>
              <a:rPr lang="en-US" altLang="ko-KR" sz="2000" dirty="0" smtClean="0"/>
              <a:t>- </a:t>
            </a:r>
            <a:r>
              <a:rPr lang="en-US" altLang="ko-KR" sz="2000" dirty="0" smtClean="0">
                <a:solidFill>
                  <a:srgbClr val="C00000"/>
                </a:solidFill>
              </a:rPr>
              <a:t>370 samples</a:t>
            </a:r>
            <a:r>
              <a:rPr lang="en-US" altLang="ko-KR" sz="2000" dirty="0" smtClean="0"/>
              <a:t> and </a:t>
            </a:r>
            <a:r>
              <a:rPr lang="en-US" altLang="ko-KR" sz="2000" dirty="0" smtClean="0">
                <a:solidFill>
                  <a:srgbClr val="C00000"/>
                </a:solidFill>
              </a:rPr>
              <a:t>15,000 </a:t>
            </a:r>
            <a:r>
              <a:rPr lang="en-US" altLang="ko-KR" sz="2000" dirty="0">
                <a:solidFill>
                  <a:srgbClr val="C00000"/>
                </a:solidFill>
              </a:rPr>
              <a:t>variants</a:t>
            </a:r>
            <a:r>
              <a:rPr lang="en-US" altLang="ko-KR" sz="2000" dirty="0"/>
              <a:t> </a:t>
            </a:r>
            <a:r>
              <a:rPr lang="en-US" altLang="ko-KR" sz="2000" dirty="0" smtClean="0"/>
              <a:t>were extracted from the </a:t>
            </a:r>
            <a:r>
              <a:rPr lang="en-US" altLang="ko-KR" sz="2000" dirty="0" smtClean="0">
                <a:solidFill>
                  <a:srgbClr val="C00000"/>
                </a:solidFill>
              </a:rPr>
              <a:t>SNP </a:t>
            </a:r>
            <a:r>
              <a:rPr lang="en-US" altLang="ko-KR" sz="2000" dirty="0">
                <a:solidFill>
                  <a:srgbClr val="C00000"/>
                </a:solidFill>
              </a:rPr>
              <a:t>data</a:t>
            </a:r>
            <a:r>
              <a:rPr lang="en-US" altLang="ko-KR" sz="2000" dirty="0"/>
              <a:t> with 439 samples and 157,762 variants for </a:t>
            </a:r>
            <a:r>
              <a:rPr lang="en-US" altLang="ko-KR" sz="2000" dirty="0" smtClean="0"/>
              <a:t>convenience.</a:t>
            </a:r>
            <a:endParaRPr lang="en-US" altLang="ko-KR" dirty="0" smtClean="0"/>
          </a:p>
        </p:txBody>
      </p:sp>
      <p:cxnSp>
        <p:nvCxnSpPr>
          <p:cNvPr id="10" name="직선 연결선 9"/>
          <p:cNvCxnSpPr/>
          <p:nvPr/>
        </p:nvCxnSpPr>
        <p:spPr>
          <a:xfrm>
            <a:off x="914400" y="2343346"/>
            <a:ext cx="1122104"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51963" y="2447230"/>
            <a:ext cx="2335784" cy="307777"/>
          </a:xfrm>
          <a:prstGeom prst="rect">
            <a:avLst/>
          </a:prstGeom>
          <a:noFill/>
        </p:spPr>
        <p:txBody>
          <a:bodyPr wrap="square" rtlCol="0">
            <a:spAutoFit/>
          </a:bodyPr>
          <a:lstStyle/>
          <a:p>
            <a:r>
              <a:rPr lang="en-US" altLang="ko-KR" sz="1400" b="1" dirty="0" smtClean="0"/>
              <a:t>Continuous variable</a:t>
            </a:r>
            <a:endParaRPr lang="ko-KR" altLang="en-US" sz="1400" b="1" dirty="0"/>
          </a:p>
        </p:txBody>
      </p:sp>
    </p:spTree>
    <p:extLst>
      <p:ext uri="{BB962C8B-B14F-4D97-AF65-F5344CB8AC3E}">
        <p14:creationId xmlns:p14="http://schemas.microsoft.com/office/powerpoint/2010/main" val="35998789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381000" y="1295400"/>
            <a:ext cx="8229600" cy="4576763"/>
          </a:xfrm>
        </p:spPr>
        <p:txBody>
          <a:bodyPr/>
          <a:lstStyle/>
          <a:p>
            <a:pPr marL="457200" indent="-457200">
              <a:buFont typeface="+mj-lt"/>
              <a:buAutoNum type="arabicPeriod"/>
            </a:pPr>
            <a:r>
              <a:rPr lang="en-US" altLang="ko-KR" b="1" dirty="0">
                <a:solidFill>
                  <a:srgbClr val="C00000"/>
                </a:solidFill>
              </a:rPr>
              <a:t>(</a:t>
            </a:r>
            <a:r>
              <a:rPr lang="en-US" altLang="ko-KR" b="1" u="sng" dirty="0">
                <a:solidFill>
                  <a:srgbClr val="C00000"/>
                </a:solidFill>
              </a:rPr>
              <a:t>Variable selection</a:t>
            </a:r>
            <a:r>
              <a:rPr lang="en-US" altLang="ko-KR" b="1" dirty="0">
                <a:solidFill>
                  <a:srgbClr val="C00000"/>
                </a:solidFill>
              </a:rPr>
              <a:t>)</a:t>
            </a:r>
            <a:r>
              <a:rPr lang="en-US" altLang="ko-KR" dirty="0"/>
              <a:t/>
            </a:r>
            <a:br>
              <a:rPr lang="en-US" altLang="ko-KR" dirty="0"/>
            </a:br>
            <a:r>
              <a:rPr lang="en-US" altLang="ko-KR" sz="1800" dirty="0" smtClean="0"/>
              <a:t>- I</a:t>
            </a:r>
            <a:r>
              <a:rPr lang="en-US" altLang="ko-KR" sz="1800" dirty="0" smtClean="0">
                <a:sym typeface="Wingdings" panose="05000000000000000000" pitchFamily="2" charset="2"/>
              </a:rPr>
              <a:t>dentify the genetic variants or genomic region associated with a trait or a disease </a:t>
            </a:r>
            <a:r>
              <a:rPr lang="en-US" altLang="ko-KR" sz="1800" dirty="0" smtClean="0"/>
              <a:t>to </a:t>
            </a:r>
            <a:r>
              <a:rPr lang="en-US" altLang="ko-KR" sz="1800" dirty="0"/>
              <a:t>better understand the biology of </a:t>
            </a:r>
            <a:r>
              <a:rPr lang="en-US" altLang="ko-KR" sz="1800" dirty="0" smtClean="0"/>
              <a:t>disease.</a:t>
            </a:r>
            <a:r>
              <a:rPr lang="en-US" altLang="ko-KR" sz="1800" dirty="0" smtClean="0">
                <a:sym typeface="Wingdings" panose="05000000000000000000" pitchFamily="2" charset="2"/>
              </a:rPr>
              <a:t/>
            </a:r>
            <a:br>
              <a:rPr lang="en-US" altLang="ko-KR" sz="1800" dirty="0" smtClean="0">
                <a:sym typeface="Wingdings" panose="05000000000000000000" pitchFamily="2" charset="2"/>
              </a:rPr>
            </a:br>
            <a:endParaRPr lang="en-US" altLang="ko-KR" dirty="0" smtClean="0"/>
          </a:p>
          <a:p>
            <a:pPr marL="457200" indent="-457200">
              <a:buFont typeface="+mj-lt"/>
              <a:buAutoNum type="arabicPeriod"/>
            </a:pPr>
            <a:r>
              <a:rPr lang="en-US" altLang="ko-KR" b="1" dirty="0">
                <a:solidFill>
                  <a:srgbClr val="002060"/>
                </a:solidFill>
              </a:rPr>
              <a:t>(Prediction)</a:t>
            </a:r>
            <a:r>
              <a:rPr lang="en-US" altLang="ko-KR" dirty="0"/>
              <a:t/>
            </a:r>
            <a:br>
              <a:rPr lang="en-US" altLang="ko-KR" dirty="0"/>
            </a:br>
            <a:r>
              <a:rPr lang="en-US" altLang="ko-KR" sz="1800" dirty="0" smtClean="0"/>
              <a:t>- </a:t>
            </a:r>
            <a:r>
              <a:rPr lang="en-US" altLang="ko-KR" sz="1800" dirty="0" smtClean="0">
                <a:sym typeface="Wingdings" panose="05000000000000000000" pitchFamily="2" charset="2"/>
              </a:rPr>
              <a:t>Make prediction susceptibilities for disease and</a:t>
            </a:r>
            <a:r>
              <a:rPr lang="en-US" altLang="ko-KR" sz="1800" dirty="0">
                <a:sym typeface="Wingdings" panose="05000000000000000000" pitchFamily="2" charset="2"/>
              </a:rPr>
              <a:t> who is at </a:t>
            </a:r>
            <a:r>
              <a:rPr lang="en-US" altLang="ko-KR" sz="1800" dirty="0" smtClean="0">
                <a:sym typeface="Wingdings" panose="05000000000000000000" pitchFamily="2" charset="2"/>
              </a:rPr>
              <a:t>risk for p</a:t>
            </a:r>
            <a:r>
              <a:rPr lang="en-US" altLang="ko-KR" sz="1800" dirty="0" smtClean="0"/>
              <a:t>revention </a:t>
            </a:r>
            <a:r>
              <a:rPr lang="en-US" altLang="ko-KR" sz="1800" dirty="0"/>
              <a:t>or better treatment</a:t>
            </a:r>
            <a:endParaRPr lang="ko-KR" altLang="en-US" sz="1800" dirty="0"/>
          </a:p>
        </p:txBody>
      </p:sp>
      <p:sp>
        <p:nvSpPr>
          <p:cNvPr id="3" name="제목 2"/>
          <p:cNvSpPr>
            <a:spLocks noGrp="1"/>
          </p:cNvSpPr>
          <p:nvPr>
            <p:ph type="title"/>
          </p:nvPr>
        </p:nvSpPr>
        <p:spPr/>
        <p:txBody>
          <a:bodyPr/>
          <a:lstStyle/>
          <a:p>
            <a:r>
              <a:rPr lang="en-US" altLang="ko-KR" sz="3400" dirty="0" smtClean="0"/>
              <a:t>Goals of genome-wide association studies</a:t>
            </a:r>
            <a:endParaRPr lang="ko-KR" altLang="en-US" sz="34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44</a:t>
            </a:fld>
            <a:endParaRPr lang="ko-KR" altLang="en-US"/>
          </a:p>
        </p:txBody>
      </p:sp>
    </p:spTree>
    <p:extLst>
      <p:ext uri="{BB962C8B-B14F-4D97-AF65-F5344CB8AC3E}">
        <p14:creationId xmlns:p14="http://schemas.microsoft.com/office/powerpoint/2010/main" val="20426613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381000" y="1295400"/>
            <a:ext cx="8686800" cy="4576763"/>
          </a:xfrm>
        </p:spPr>
        <p:txBody>
          <a:bodyPr/>
          <a:lstStyle/>
          <a:p>
            <a:r>
              <a:rPr lang="en-US" altLang="ko-KR" sz="2000" dirty="0"/>
              <a:t>“</a:t>
            </a:r>
            <a:r>
              <a:rPr lang="en-US" altLang="ko-KR" sz="2000" dirty="0">
                <a:solidFill>
                  <a:srgbClr val="AC0F2D"/>
                </a:solidFill>
              </a:rPr>
              <a:t>Small n, large p</a:t>
            </a:r>
            <a:r>
              <a:rPr lang="en-US" altLang="ko-KR" sz="2000" dirty="0"/>
              <a:t>” </a:t>
            </a:r>
            <a:r>
              <a:rPr lang="en-US" altLang="ko-KR" sz="2000" dirty="0" smtClean="0"/>
              <a:t>problem</a:t>
            </a:r>
            <a:r>
              <a:rPr lang="en-US" altLang="ko-KR" sz="2000" dirty="0"/>
              <a:t/>
            </a:r>
            <a:br>
              <a:rPr lang="en-US" altLang="ko-KR" sz="2000" dirty="0"/>
            </a:br>
            <a:r>
              <a:rPr lang="en-US" altLang="ko-KR" sz="1800" dirty="0">
                <a:sym typeface="Wingdings" panose="05000000000000000000" pitchFamily="2" charset="2"/>
              </a:rPr>
              <a:t> </a:t>
            </a:r>
            <a:r>
              <a:rPr lang="en-US" altLang="ko-KR" sz="1800" dirty="0" smtClean="0">
                <a:sym typeface="Wingdings" panose="05000000000000000000" pitchFamily="2" charset="2"/>
              </a:rPr>
              <a:t>Subset selection with “</a:t>
            </a:r>
            <a:r>
              <a:rPr lang="en-US" altLang="ko-KR" sz="1600" dirty="0" smtClean="0">
                <a:sym typeface="Wingdings" panose="05000000000000000000" pitchFamily="2" charset="2"/>
              </a:rPr>
              <a:t>least squares” cannot be used, because the covariance matrix is not invertible.</a:t>
            </a:r>
            <a:br>
              <a:rPr lang="en-US" altLang="ko-KR" sz="1600" dirty="0" smtClean="0">
                <a:sym typeface="Wingdings" panose="05000000000000000000" pitchFamily="2" charset="2"/>
              </a:rPr>
            </a:br>
            <a:endParaRPr lang="en-US" altLang="ko-KR" sz="300" dirty="0"/>
          </a:p>
          <a:p>
            <a:r>
              <a:rPr lang="en-US" altLang="ko-KR" sz="2000" dirty="0" smtClean="0"/>
              <a:t>The answer is </a:t>
            </a:r>
            <a:r>
              <a:rPr lang="en-US" altLang="ko-KR" sz="2000" dirty="0" smtClean="0">
                <a:solidFill>
                  <a:srgbClr val="C00000"/>
                </a:solidFill>
              </a:rPr>
              <a:t>regularization </a:t>
            </a:r>
            <a:r>
              <a:rPr lang="en-US" altLang="ko-KR" sz="2000" dirty="0" smtClean="0"/>
              <a:t>using a </a:t>
            </a:r>
            <a:r>
              <a:rPr lang="en-US" altLang="ko-KR" sz="2000" u="sng" dirty="0" smtClean="0"/>
              <a:t>penalty function</a:t>
            </a:r>
            <a:r>
              <a:rPr lang="en-US" altLang="ko-KR" sz="2000" dirty="0"/>
              <a:t/>
            </a:r>
            <a:br>
              <a:rPr lang="en-US" altLang="ko-KR" sz="2000" dirty="0"/>
            </a:br>
            <a:r>
              <a:rPr lang="en-US" altLang="ko-KR" sz="1800" dirty="0" smtClean="0">
                <a:sym typeface="Wingdings" panose="05000000000000000000" pitchFamily="2" charset="2"/>
              </a:rPr>
              <a:t> </a:t>
            </a:r>
            <a:r>
              <a:rPr lang="en-US" altLang="ko-KR" sz="1600" dirty="0" smtClean="0">
                <a:sym typeface="Wingdings" panose="05000000000000000000" pitchFamily="2" charset="2"/>
              </a:rPr>
              <a:t>A penalty can shrink coefficients which are less associated with response</a:t>
            </a:r>
            <a:r>
              <a:rPr lang="en-US" altLang="ko-KR" sz="2000" dirty="0">
                <a:sym typeface="Wingdings" panose="05000000000000000000" pitchFamily="2" charset="2"/>
              </a:rPr>
              <a:t/>
            </a:r>
            <a:br>
              <a:rPr lang="en-US" altLang="ko-KR" sz="2000" dirty="0">
                <a:sym typeface="Wingdings" panose="05000000000000000000" pitchFamily="2" charset="2"/>
              </a:rPr>
            </a:br>
            <a:r>
              <a:rPr lang="en-US" altLang="ko-KR" sz="900" dirty="0" smtClean="0">
                <a:sym typeface="Wingdings" panose="05000000000000000000" pitchFamily="2" charset="2"/>
              </a:rPr>
              <a:t/>
            </a:r>
            <a:br>
              <a:rPr lang="en-US" altLang="ko-KR" sz="900" dirty="0" smtClean="0">
                <a:sym typeface="Wingdings" panose="05000000000000000000" pitchFamily="2" charset="2"/>
              </a:rPr>
            </a:br>
            <a:r>
              <a:rPr lang="en-US" altLang="ko-KR" sz="2000" dirty="0" smtClean="0">
                <a:sym typeface="Wingdings" panose="05000000000000000000" pitchFamily="2" charset="2"/>
              </a:rPr>
              <a:t>※ </a:t>
            </a:r>
            <a:r>
              <a:rPr lang="en-US" altLang="ko-KR" sz="2000" dirty="0">
                <a:sym typeface="Wingdings" panose="05000000000000000000" pitchFamily="2" charset="2"/>
              </a:rPr>
              <a:t>Goals of </a:t>
            </a:r>
            <a:r>
              <a:rPr lang="en-US" altLang="ko-KR" sz="2000" dirty="0" smtClean="0">
                <a:sym typeface="Wingdings" panose="05000000000000000000" pitchFamily="2" charset="2"/>
              </a:rPr>
              <a:t>regularization</a:t>
            </a:r>
            <a:r>
              <a:rPr lang="en-US" altLang="ko-KR" sz="1800" dirty="0">
                <a:sym typeface="Wingdings" panose="05000000000000000000" pitchFamily="2" charset="2"/>
              </a:rPr>
              <a:t/>
            </a:r>
            <a:br>
              <a:rPr lang="en-US" altLang="ko-KR" sz="1800" dirty="0">
                <a:sym typeface="Wingdings" panose="05000000000000000000" pitchFamily="2" charset="2"/>
              </a:rPr>
            </a:br>
            <a:r>
              <a:rPr lang="en-US" altLang="ko-KR" sz="1800" dirty="0" smtClean="0">
                <a:sym typeface="Wingdings" panose="05000000000000000000" pitchFamily="2" charset="2"/>
              </a:rPr>
              <a:t>  </a:t>
            </a:r>
            <a:r>
              <a:rPr lang="en-US" altLang="ko-KR" sz="1800" dirty="0">
                <a:sym typeface="Wingdings" panose="05000000000000000000" pitchFamily="2" charset="2"/>
              </a:rPr>
              <a:t>- Variable selection</a:t>
            </a:r>
            <a:br>
              <a:rPr lang="en-US" altLang="ko-KR" sz="1800" dirty="0">
                <a:sym typeface="Wingdings" panose="05000000000000000000" pitchFamily="2" charset="2"/>
              </a:rPr>
            </a:br>
            <a:r>
              <a:rPr lang="en-US" altLang="ko-KR" sz="1800" dirty="0">
                <a:sym typeface="Wingdings" panose="05000000000000000000" pitchFamily="2" charset="2"/>
              </a:rPr>
              <a:t>  </a:t>
            </a:r>
            <a:r>
              <a:rPr lang="en-US" altLang="ko-KR" sz="1800" dirty="0" smtClean="0">
                <a:sym typeface="Wingdings" panose="05000000000000000000" pitchFamily="2" charset="2"/>
              </a:rPr>
              <a:t>- Interpretation</a:t>
            </a:r>
            <a:endParaRPr lang="en-US" altLang="ko-KR" sz="2000" dirty="0">
              <a:sym typeface="Wingdings" panose="05000000000000000000" pitchFamily="2" charset="2"/>
            </a:endParaRPr>
          </a:p>
          <a:p>
            <a:endParaRPr lang="ko-KR" altLang="en-US" sz="2000" dirty="0"/>
          </a:p>
          <a:p>
            <a:endParaRPr lang="ko-KR" altLang="en-US" sz="2000" dirty="0"/>
          </a:p>
        </p:txBody>
      </p:sp>
      <p:sp>
        <p:nvSpPr>
          <p:cNvPr id="3" name="제목 2"/>
          <p:cNvSpPr>
            <a:spLocks noGrp="1"/>
          </p:cNvSpPr>
          <p:nvPr>
            <p:ph type="title"/>
          </p:nvPr>
        </p:nvSpPr>
        <p:spPr>
          <a:xfrm>
            <a:off x="0" y="277813"/>
            <a:ext cx="9144000" cy="788987"/>
          </a:xfrm>
        </p:spPr>
        <p:txBody>
          <a:bodyPr/>
          <a:lstStyle/>
          <a:p>
            <a:r>
              <a:rPr lang="en-US" altLang="ko-KR" sz="3200" dirty="0" smtClean="0"/>
              <a:t>Variable selection in high-dimensional data</a:t>
            </a:r>
            <a:endParaRPr lang="ko-KR" altLang="en-US" sz="32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45</a:t>
            </a:fld>
            <a:endParaRPr lang="ko-KR" altLang="en-US"/>
          </a:p>
        </p:txBody>
      </p:sp>
    </p:spTree>
    <p:extLst>
      <p:ext uri="{BB962C8B-B14F-4D97-AF65-F5344CB8AC3E}">
        <p14:creationId xmlns:p14="http://schemas.microsoft.com/office/powerpoint/2010/main" val="34006372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endParaRPr lang="ko-KR" altLang="en-US"/>
          </a:p>
        </p:txBody>
      </p:sp>
      <p:sp>
        <p:nvSpPr>
          <p:cNvPr id="3" name="제목 2"/>
          <p:cNvSpPr>
            <a:spLocks noGrp="1"/>
          </p:cNvSpPr>
          <p:nvPr>
            <p:ph type="title"/>
          </p:nvPr>
        </p:nvSpPr>
        <p:spPr>
          <a:xfrm>
            <a:off x="0" y="152400"/>
            <a:ext cx="9144000" cy="788987"/>
          </a:xfrm>
        </p:spPr>
        <p:txBody>
          <a:bodyPr anchor="ctr"/>
          <a:lstStyle/>
          <a:p>
            <a:r>
              <a:rPr lang="en-US" altLang="ko-KR" sz="2800" dirty="0" smtClean="0"/>
              <a:t>The tradeoff between interpretability and flexibility</a:t>
            </a:r>
            <a:endParaRPr lang="ko-KR" altLang="en-US" sz="28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46</a:t>
            </a:fld>
            <a:endParaRPr lang="ko-KR" altLang="en-US"/>
          </a:p>
        </p:txBody>
      </p:sp>
      <p:sp>
        <p:nvSpPr>
          <p:cNvPr id="7" name="텍스트 개체 틀 6"/>
          <p:cNvSpPr>
            <a:spLocks noGrp="1"/>
          </p:cNvSpPr>
          <p:nvPr>
            <p:ph type="body" sz="quarter" idx="13"/>
          </p:nvPr>
        </p:nvSpPr>
        <p:spPr/>
        <p:txBody>
          <a:bodyPr/>
          <a:lstStyle/>
          <a:p>
            <a:r>
              <a:rPr lang="en-US" altLang="ko-KR" dirty="0"/>
              <a:t>James, G</a:t>
            </a:r>
            <a:r>
              <a:rPr lang="en-US" altLang="ko-KR" dirty="0" smtClean="0"/>
              <a:t>., et al. </a:t>
            </a:r>
            <a:r>
              <a:rPr lang="en-US" altLang="ko-KR" dirty="0"/>
              <a:t>(2013) </a:t>
            </a:r>
            <a:r>
              <a:rPr lang="en-US" altLang="ko-KR" dirty="0" smtClean="0"/>
              <a:t>“An </a:t>
            </a:r>
            <a:r>
              <a:rPr lang="en-US" altLang="ko-KR" dirty="0"/>
              <a:t>Introduction to Statistical Learning with applications in </a:t>
            </a:r>
            <a:r>
              <a:rPr lang="en-US" altLang="ko-KR" dirty="0" smtClean="0"/>
              <a:t>R”</a:t>
            </a:r>
            <a:endParaRPr lang="ko-KR" altLang="en-US" dirty="0"/>
          </a:p>
        </p:txBody>
      </p:sp>
      <p:pic>
        <p:nvPicPr>
          <p:cNvPr id="8" name="그림 7"/>
          <p:cNvPicPr>
            <a:picLocks noChangeAspect="1"/>
          </p:cNvPicPr>
          <p:nvPr/>
        </p:nvPicPr>
        <p:blipFill>
          <a:blip r:embed="rId2"/>
          <a:stretch>
            <a:fillRect/>
          </a:stretch>
        </p:blipFill>
        <p:spPr>
          <a:xfrm>
            <a:off x="843546" y="1221611"/>
            <a:ext cx="7456906" cy="4724339"/>
          </a:xfrm>
          <a:prstGeom prst="rect">
            <a:avLst/>
          </a:prstGeom>
        </p:spPr>
      </p:pic>
      <p:sp>
        <p:nvSpPr>
          <p:cNvPr id="9" name="타원 8"/>
          <p:cNvSpPr/>
          <p:nvPr/>
        </p:nvSpPr>
        <p:spPr>
          <a:xfrm>
            <a:off x="1752600" y="1351279"/>
            <a:ext cx="1447800" cy="782321"/>
          </a:xfrm>
          <a:prstGeom prst="ellipse">
            <a:avLst/>
          </a:prstGeom>
          <a:noFill/>
          <a:ln w="19050">
            <a:solidFill>
              <a:srgbClr val="FF000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3250677" y="1296341"/>
            <a:ext cx="2620457" cy="633096"/>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ko-KR" sz="1400" b="1" dirty="0" smtClean="0"/>
              <a:t>High interpretability &amp;</a:t>
            </a:r>
          </a:p>
          <a:p>
            <a:pPr algn="ctr"/>
            <a:r>
              <a:rPr lang="en-US" altLang="ko-KR" sz="1400" b="1" dirty="0" smtClean="0"/>
              <a:t>Low flexibility (prediction)</a:t>
            </a:r>
            <a:endParaRPr lang="ko-KR" altLang="en-US" sz="1400" b="1" dirty="0"/>
          </a:p>
        </p:txBody>
      </p:sp>
    </p:spTree>
    <p:extLst>
      <p:ext uri="{BB962C8B-B14F-4D97-AF65-F5344CB8AC3E}">
        <p14:creationId xmlns:p14="http://schemas.microsoft.com/office/powerpoint/2010/main" val="409700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𝛽</m:t>
                          </m:r>
                        </m:e>
                      </m:acc>
                      <m:r>
                        <a:rPr lang="en-US" altLang="ko-KR" b="0" i="1" smtClean="0">
                          <a:latin typeface="Cambria Math" panose="02040503050406030204" pitchFamily="18" charset="0"/>
                        </a:rPr>
                        <m:t>=</m:t>
                      </m:r>
                      <m:func>
                        <m:funcPr>
                          <m:ctrlPr>
                            <a:rPr lang="en-US" altLang="ko-KR" b="0" i="1" smtClean="0">
                              <a:latin typeface="Cambria Math" panose="02040503050406030204" pitchFamily="18" charset="0"/>
                            </a:rPr>
                          </m:ctrlPr>
                        </m:funcPr>
                        <m:fName>
                          <m:limLow>
                            <m:limLowPr>
                              <m:ctrlPr>
                                <a:rPr lang="en-US" altLang="ko-KR" b="0" i="1" smtClean="0">
                                  <a:latin typeface="Cambria Math" panose="02040503050406030204" pitchFamily="18" charset="0"/>
                                </a:rPr>
                              </m:ctrlPr>
                            </m:limLowPr>
                            <m:e>
                              <m:r>
                                <m:rPr>
                                  <m:sty m:val="p"/>
                                </m:rPr>
                                <a:rPr lang="en-US" altLang="ko-KR" b="0" i="0" smtClean="0">
                                  <a:latin typeface="Cambria Math" panose="02040503050406030204" pitchFamily="18" charset="0"/>
                                </a:rPr>
                                <m:t>arg</m:t>
                              </m:r>
                              <m:r>
                                <a:rPr lang="en-US" altLang="ko-KR" b="0" i="0" smtClean="0">
                                  <a:latin typeface="Cambria Math" panose="02040503050406030204" pitchFamily="18" charset="0"/>
                                </a:rPr>
                                <m:t> </m:t>
                              </m:r>
                              <m:r>
                                <m:rPr>
                                  <m:sty m:val="p"/>
                                </m:rPr>
                                <a:rPr lang="en-US" altLang="ko-KR" b="0" i="0" smtClean="0">
                                  <a:latin typeface="Cambria Math" panose="02040503050406030204" pitchFamily="18" charset="0"/>
                                </a:rPr>
                                <m:t>min</m:t>
                              </m:r>
                            </m:e>
                            <m:lim>
                              <m:r>
                                <a:rPr lang="en-US" altLang="ko-KR" b="0" i="1" smtClean="0">
                                  <a:latin typeface="Cambria Math" panose="02040503050406030204" pitchFamily="18" charset="0"/>
                                </a:rPr>
                                <m:t>𝛽</m:t>
                              </m:r>
                            </m:lim>
                          </m:limLow>
                        </m:fName>
                        <m:e>
                          <m:r>
                            <a:rPr lang="en-US" altLang="ko-KR" b="0" i="1" smtClean="0">
                              <a:latin typeface="Cambria Math" panose="02040503050406030204" pitchFamily="18" charset="0"/>
                            </a:rPr>
                            <m:t>∥</m:t>
                          </m:r>
                          <m:r>
                            <a:rPr lang="en-US" altLang="ko-KR" b="0" i="1" smtClean="0">
                              <a:latin typeface="Cambria Math" panose="02040503050406030204" pitchFamily="18" charset="0"/>
                            </a:rPr>
                            <m:t>𝑌</m:t>
                          </m:r>
                          <m:r>
                            <a:rPr lang="en-US" altLang="ko-KR" b="0" i="1" smtClean="0">
                              <a:latin typeface="Cambria Math" panose="02040503050406030204" pitchFamily="18" charset="0"/>
                            </a:rPr>
                            <m:t>−</m:t>
                          </m:r>
                          <m:r>
                            <a:rPr lang="en-US" altLang="ko-KR" b="0" i="1" smtClean="0">
                              <a:latin typeface="Cambria Math" panose="02040503050406030204" pitchFamily="18" charset="0"/>
                            </a:rPr>
                            <m:t>𝑋</m:t>
                          </m:r>
                          <m:r>
                            <a:rPr lang="en-US" altLang="ko-KR" b="0" i="1" smtClean="0">
                              <a:latin typeface="Cambria Math" panose="02040503050406030204" pitchFamily="18" charset="0"/>
                            </a:rPr>
                            <m:t>𝛽</m:t>
                          </m:r>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m:t>
                              </m:r>
                            </m:e>
                            <m:sub>
                              <m:r>
                                <a:rPr lang="en-US" altLang="ko-KR" b="0" i="1" smtClean="0">
                                  <a:latin typeface="Cambria Math" panose="02040503050406030204" pitchFamily="18" charset="0"/>
                                </a:rPr>
                                <m:t>2</m:t>
                              </m:r>
                            </m:sub>
                            <m:sup>
                              <m:r>
                                <a:rPr lang="en-US" altLang="ko-KR" b="0" i="1" smtClean="0">
                                  <a:latin typeface="Cambria Math" panose="02040503050406030204" pitchFamily="18" charset="0"/>
                                </a:rPr>
                                <m:t>2</m:t>
                              </m:r>
                            </m:sup>
                          </m:sSubSup>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𝑃</m:t>
                              </m:r>
                            </m:e>
                            <m:sub>
                              <m:r>
                                <a:rPr lang="en-US" altLang="ko-KR" b="0" i="1" smtClean="0">
                                  <a:latin typeface="Cambria Math" panose="02040503050406030204" pitchFamily="18" charset="0"/>
                                </a:rPr>
                                <m:t>𝜆</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𝛽</m:t>
                          </m:r>
                          <m:r>
                            <a:rPr lang="en-US" altLang="ko-KR" b="0" i="1" smtClean="0">
                              <a:latin typeface="Cambria Math" panose="02040503050406030204" pitchFamily="18" charset="0"/>
                            </a:rPr>
                            <m:t>)</m:t>
                          </m:r>
                        </m:e>
                      </m:func>
                    </m:oMath>
                  </m:oMathPara>
                </a14:m>
                <a:endParaRPr lang="en-US" altLang="ko-KR" dirty="0" smtClean="0"/>
              </a:p>
              <a:p>
                <a:r>
                  <a:rPr lang="en-US" altLang="ko-KR" dirty="0" smtClean="0"/>
                  <a:t>Ridge</a:t>
                </a:r>
                <a:endParaRPr lang="en-US" altLang="ko-KR" dirty="0"/>
              </a:p>
              <a:p>
                <a:r>
                  <a:rPr lang="en-US" altLang="ko-KR" dirty="0" smtClean="0"/>
                  <a:t>The Lasso</a:t>
                </a:r>
                <a:endParaRPr lang="en-US" altLang="ko-KR" dirty="0"/>
              </a:p>
              <a:p>
                <a:r>
                  <a:rPr lang="en-US" altLang="ko-KR" dirty="0"/>
                  <a:t>Elastic-net</a:t>
                </a:r>
              </a:p>
              <a:p>
                <a:r>
                  <a:rPr lang="en-US" altLang="ko-KR" dirty="0"/>
                  <a:t>Group lasso</a:t>
                </a:r>
              </a:p>
              <a:p>
                <a:r>
                  <a:rPr lang="en-US" altLang="ko-KR" dirty="0"/>
                  <a:t>Sparse group lasso</a:t>
                </a:r>
              </a:p>
              <a:p>
                <a:r>
                  <a:rPr lang="en-US" altLang="ko-KR" dirty="0"/>
                  <a:t>etc</a:t>
                </a:r>
                <a:r>
                  <a:rPr lang="en-US" altLang="ko-KR" dirty="0" smtClean="0"/>
                  <a:t>…</a:t>
                </a:r>
                <a:endParaRPr lang="ko-KR" altLang="en-US" dirty="0"/>
              </a:p>
            </p:txBody>
          </p:sp>
        </mc:Choice>
        <mc:Fallback xmlns="">
          <p:sp>
            <p:nvSpPr>
              <p:cNvPr id="2" name="내용 개체 틀 1"/>
              <p:cNvSpPr>
                <a:spLocks noGrp="1" noRot="1" noChangeAspect="1" noMove="1" noResize="1" noEditPoints="1" noAdjustHandles="1" noChangeArrowheads="1" noChangeShapeType="1" noTextEdit="1"/>
              </p:cNvSpPr>
              <p:nvPr>
                <p:ph idx="1"/>
              </p:nvPr>
            </p:nvSpPr>
            <p:spPr>
              <a:blipFill rotWithShape="0">
                <a:blip r:embed="rId2"/>
                <a:stretch>
                  <a:fillRect l="-1083" b="-12267"/>
                </a:stretch>
              </a:blipFill>
            </p:spPr>
            <p:txBody>
              <a:bodyPr/>
              <a:lstStyle/>
              <a:p>
                <a:r>
                  <a:rPr lang="ko-KR" altLang="en-US">
                    <a:noFill/>
                  </a:rPr>
                  <a:t> </a:t>
                </a:r>
              </a:p>
            </p:txBody>
          </p:sp>
        </mc:Fallback>
      </mc:AlternateContent>
      <p:sp>
        <p:nvSpPr>
          <p:cNvPr id="3" name="제목 2"/>
          <p:cNvSpPr>
            <a:spLocks noGrp="1"/>
          </p:cNvSpPr>
          <p:nvPr>
            <p:ph type="title"/>
          </p:nvPr>
        </p:nvSpPr>
        <p:spPr/>
        <p:txBody>
          <a:bodyPr/>
          <a:lstStyle/>
          <a:p>
            <a:r>
              <a:rPr lang="en-US" altLang="ko-KR" dirty="0" smtClean="0"/>
              <a:t>Regularization procedures</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47</a:t>
            </a:fld>
            <a:endParaRPr lang="ko-KR" altLang="en-US"/>
          </a:p>
        </p:txBody>
      </p:sp>
      <p:cxnSp>
        <p:nvCxnSpPr>
          <p:cNvPr id="8" name="직선 연결선 7"/>
          <p:cNvCxnSpPr/>
          <p:nvPr/>
        </p:nvCxnSpPr>
        <p:spPr>
          <a:xfrm>
            <a:off x="5678256" y="1809946"/>
            <a:ext cx="715818"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292759" y="2245033"/>
            <a:ext cx="2335784" cy="369332"/>
          </a:xfrm>
          <a:prstGeom prst="rect">
            <a:avLst/>
          </a:prstGeom>
          <a:noFill/>
        </p:spPr>
        <p:txBody>
          <a:bodyPr wrap="square" rtlCol="0">
            <a:spAutoFit/>
          </a:bodyPr>
          <a:lstStyle/>
          <a:p>
            <a:pPr algn="ctr"/>
            <a:r>
              <a:rPr lang="en-US" altLang="ko-KR" sz="1800" dirty="0" smtClean="0">
                <a:solidFill>
                  <a:srgbClr val="C00000"/>
                </a:solidFill>
              </a:rPr>
              <a:t>Penalty </a:t>
            </a:r>
            <a:r>
              <a:rPr lang="en-US" altLang="ko-KR" sz="1600" dirty="0" smtClean="0">
                <a:solidFill>
                  <a:srgbClr val="C00000"/>
                </a:solidFill>
              </a:rPr>
              <a:t>function</a:t>
            </a:r>
            <a:endParaRPr lang="ko-KR" altLang="en-US" sz="1800" dirty="0">
              <a:solidFill>
                <a:srgbClr val="C00000"/>
              </a:solidFill>
            </a:endParaRPr>
          </a:p>
        </p:txBody>
      </p:sp>
      <p:cxnSp>
        <p:nvCxnSpPr>
          <p:cNvPr id="10" name="직선 연결선 9"/>
          <p:cNvCxnSpPr/>
          <p:nvPr/>
        </p:nvCxnSpPr>
        <p:spPr>
          <a:xfrm>
            <a:off x="4211095" y="1798396"/>
            <a:ext cx="1234314"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837212" y="2248208"/>
            <a:ext cx="3108928" cy="338554"/>
          </a:xfrm>
          <a:prstGeom prst="rect">
            <a:avLst/>
          </a:prstGeom>
          <a:noFill/>
        </p:spPr>
        <p:txBody>
          <a:bodyPr wrap="square" rtlCol="0">
            <a:spAutoFit/>
          </a:bodyPr>
          <a:lstStyle/>
          <a:p>
            <a:pPr algn="ctr"/>
            <a:r>
              <a:rPr lang="en-US" altLang="ko-KR" sz="1600" dirty="0" smtClean="0">
                <a:solidFill>
                  <a:srgbClr val="C00000"/>
                </a:solidFill>
              </a:rPr>
              <a:t>Least squares</a:t>
            </a:r>
            <a:endParaRPr lang="ko-KR" altLang="en-US" sz="1600" dirty="0">
              <a:solidFill>
                <a:srgbClr val="C00000"/>
              </a:solidFill>
            </a:endParaRPr>
          </a:p>
        </p:txBody>
      </p:sp>
      <p:cxnSp>
        <p:nvCxnSpPr>
          <p:cNvPr id="13" name="꺾인 연결선 12"/>
          <p:cNvCxnSpPr>
            <a:endCxn id="12" idx="0"/>
          </p:cNvCxnSpPr>
          <p:nvPr/>
        </p:nvCxnSpPr>
        <p:spPr>
          <a:xfrm rot="5400000">
            <a:off x="4390833" y="1810789"/>
            <a:ext cx="438262" cy="436576"/>
          </a:xfrm>
          <a:prstGeom prst="bentConnector3">
            <a:avLst>
              <a:gd name="adj1" fmla="val 50000"/>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꺾인 연결선 15"/>
          <p:cNvCxnSpPr>
            <a:endCxn id="9" idx="0"/>
          </p:cNvCxnSpPr>
          <p:nvPr/>
        </p:nvCxnSpPr>
        <p:spPr>
          <a:xfrm rot="16200000" flipH="1">
            <a:off x="6042772" y="1827153"/>
            <a:ext cx="435087" cy="400671"/>
          </a:xfrm>
          <a:prstGeom prst="bentConnector3">
            <a:avLst>
              <a:gd name="adj1" fmla="val 50000"/>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6605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p:cNvSpPr>
                <a:spLocks noGrp="1"/>
              </p:cNvSpPr>
              <p:nvPr>
                <p:ph idx="1"/>
              </p:nvPr>
            </p:nvSpPr>
            <p:spPr>
              <a:xfrm>
                <a:off x="152400" y="1295400"/>
                <a:ext cx="8915400" cy="4576763"/>
              </a:xfrm>
            </p:spPr>
            <p:txBody>
              <a:bodyPr/>
              <a:lstStyle/>
              <a:p>
                <a:pPr>
                  <a:lnSpc>
                    <a:spcPct val="100000"/>
                  </a:lnSpc>
                </a:pPr>
                <a:r>
                  <a:rPr lang="en-US" altLang="ko-KR" dirty="0" smtClean="0"/>
                  <a:t>Ridge</a:t>
                </a:r>
                <a:r>
                  <a:rPr lang="en-US" altLang="ko-KR" dirty="0"/>
                  <a:t/>
                </a:r>
                <a:br>
                  <a:rPr lang="en-US" altLang="ko-KR" dirty="0"/>
                </a:br>
                <a:endParaRPr lang="en-US" altLang="ko-KR" dirty="0"/>
              </a:p>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𝛽</m:t>
                          </m:r>
                        </m:e>
                      </m:acc>
                      <m:r>
                        <a:rPr lang="en-US" altLang="ko-KR" sz="2000" i="1">
                          <a:latin typeface="Cambria Math" panose="02040503050406030204" pitchFamily="18" charset="0"/>
                        </a:rPr>
                        <m:t>=</m:t>
                      </m:r>
                      <m:limLow>
                        <m:limLowPr>
                          <m:ctrlPr>
                            <a:rPr lang="en-US" altLang="ko-KR" sz="2000" i="1">
                              <a:latin typeface="Cambria Math" panose="02040503050406030204" pitchFamily="18" charset="0"/>
                            </a:rPr>
                          </m:ctrlPr>
                        </m:limLowPr>
                        <m:e>
                          <m:r>
                            <m:rPr>
                              <m:sty m:val="p"/>
                            </m:rPr>
                            <a:rPr lang="en-US" altLang="ko-KR" sz="2000" i="1">
                              <a:latin typeface="Cambria Math" panose="02040503050406030204" pitchFamily="18" charset="0"/>
                            </a:rPr>
                            <m:t>arg</m:t>
                          </m:r>
                          <m:r>
                            <a:rPr lang="en-US" altLang="ko-KR" sz="2000">
                              <a:latin typeface="Cambria Math" panose="02040503050406030204" pitchFamily="18" charset="0"/>
                            </a:rPr>
                            <m:t> </m:t>
                          </m:r>
                          <m:r>
                            <m:rPr>
                              <m:sty m:val="p"/>
                            </m:rPr>
                            <a:rPr lang="en-US" altLang="ko-KR" sz="2000">
                              <a:latin typeface="Cambria Math" panose="02040503050406030204" pitchFamily="18" charset="0"/>
                            </a:rPr>
                            <m:t>min</m:t>
                          </m:r>
                        </m:e>
                        <m:lim>
                          <m:r>
                            <a:rPr lang="en-US" altLang="ko-KR" sz="2000" i="1">
                              <a:latin typeface="Cambria Math" panose="02040503050406030204" pitchFamily="18" charset="0"/>
                            </a:rPr>
                            <m:t>𝛽</m:t>
                          </m:r>
                        </m:lim>
                      </m:limLow>
                      <m:d>
                        <m:dPr>
                          <m:ctrlPr>
                            <a:rPr lang="en-US" altLang="ko-KR" sz="2000" i="1">
                              <a:latin typeface="Cambria Math" panose="02040503050406030204" pitchFamily="18" charset="0"/>
                            </a:rPr>
                          </m:ctrlPr>
                        </m:dPr>
                        <m:e>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2</m:t>
                              </m:r>
                            </m:den>
                          </m:f>
                          <m:r>
                            <a:rPr lang="en-US" altLang="ko-KR" sz="2000" i="1">
                              <a:latin typeface="Cambria Math" panose="02040503050406030204" pitchFamily="18" charset="0"/>
                            </a:rPr>
                            <m:t>∥</m:t>
                          </m:r>
                          <m:r>
                            <a:rPr lang="en-US" altLang="ko-KR" sz="2000" i="1">
                              <a:latin typeface="Cambria Math" panose="02040503050406030204" pitchFamily="18" charset="0"/>
                            </a:rPr>
                            <m:t>𝑌</m:t>
                          </m:r>
                          <m:r>
                            <a:rPr lang="en-US" altLang="ko-KR" sz="2000" i="1">
                              <a:latin typeface="Cambria Math" panose="02040503050406030204" pitchFamily="18" charset="0"/>
                            </a:rPr>
                            <m:t>−</m:t>
                          </m:r>
                          <m:r>
                            <a:rPr lang="en-US" altLang="ko-KR" sz="2000" i="1">
                              <a:latin typeface="Cambria Math" panose="02040503050406030204" pitchFamily="18" charset="0"/>
                            </a:rPr>
                            <m:t>𝑋</m:t>
                          </m:r>
                          <m:r>
                            <a:rPr lang="en-US" altLang="ko-KR" sz="2000" i="1">
                              <a:latin typeface="Cambria Math" panose="02040503050406030204" pitchFamily="18" charset="0"/>
                            </a:rPr>
                            <m:t>𝛽</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m:t>
                              </m:r>
                            </m:e>
                            <m:sub>
                              <m:r>
                                <a:rPr lang="en-US" altLang="ko-KR" sz="2000" i="1">
                                  <a:latin typeface="Cambria Math" panose="02040503050406030204" pitchFamily="18" charset="0"/>
                                </a:rPr>
                                <m:t>2</m:t>
                              </m:r>
                            </m:sub>
                            <m:sup>
                              <m:r>
                                <a:rPr lang="en-US" altLang="ko-KR" sz="2000" i="1">
                                  <a:latin typeface="Cambria Math" panose="02040503050406030204" pitchFamily="18" charset="0"/>
                                </a:rPr>
                                <m:t>2</m:t>
                              </m:r>
                            </m:sup>
                          </m:sSubSup>
                          <m:r>
                            <a:rPr lang="en-US" altLang="ko-KR" sz="2000" i="1">
                              <a:latin typeface="Cambria Math" panose="02040503050406030204" pitchFamily="18" charset="0"/>
                            </a:rPr>
                            <m:t>+</m:t>
                          </m:r>
                          <m:r>
                            <a:rPr lang="en-US" altLang="ko-KR" sz="2000" i="1">
                              <a:latin typeface="Cambria Math" panose="02040503050406030204" pitchFamily="18" charset="0"/>
                            </a:rPr>
                            <m:t>𝜆</m:t>
                          </m:r>
                          <m:r>
                            <a:rPr lang="en-US" altLang="ko-KR" sz="2000" i="1">
                              <a:latin typeface="Cambria Math" panose="02040503050406030204" pitchFamily="18" charset="0"/>
                            </a:rPr>
                            <m:t>∥</m:t>
                          </m:r>
                          <m:r>
                            <a:rPr lang="en-US" altLang="ko-KR" sz="2000" i="1">
                              <a:latin typeface="Cambria Math" panose="02040503050406030204" pitchFamily="18" charset="0"/>
                            </a:rPr>
                            <m:t>𝛽</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m:t>
                              </m:r>
                            </m:e>
                            <m:sub>
                              <m:r>
                                <a:rPr lang="en-US" altLang="ko-KR" sz="2000" i="1">
                                  <a:latin typeface="Cambria Math" panose="02040503050406030204" pitchFamily="18" charset="0"/>
                                </a:rPr>
                                <m:t>2</m:t>
                              </m:r>
                            </m:sub>
                            <m:sup>
                              <m:r>
                                <a:rPr lang="en-US" altLang="ko-KR" sz="2000" i="1">
                                  <a:latin typeface="Cambria Math" panose="02040503050406030204" pitchFamily="18" charset="0"/>
                                </a:rPr>
                                <m:t>2</m:t>
                              </m:r>
                            </m:sup>
                          </m:sSubSup>
                        </m:e>
                      </m:d>
                    </m:oMath>
                  </m:oMathPara>
                </a14:m>
                <a:endParaRPr lang="en-US" altLang="ko-KR" sz="2000" dirty="0"/>
              </a:p>
              <a:p>
                <a:pPr>
                  <a:lnSpc>
                    <a:spcPct val="100000"/>
                  </a:lnSpc>
                </a:pPr>
                <a:endParaRPr lang="en-US" altLang="ko-KR" dirty="0"/>
              </a:p>
              <a:p>
                <a:r>
                  <a:rPr lang="en-US" altLang="ko-KR" sz="2000" dirty="0" smtClean="0"/>
                  <a:t>(</a:t>
                </a:r>
                <a:r>
                  <a:rPr lang="en-US" altLang="ko-KR" sz="2000" dirty="0" smtClean="0">
                    <a:solidFill>
                      <a:srgbClr val="002060"/>
                    </a:solidFill>
                  </a:rPr>
                  <a:t>Pros</a:t>
                </a:r>
                <a:r>
                  <a:rPr lang="en-US" altLang="ko-KR" sz="2000" dirty="0" smtClean="0"/>
                  <a:t>) In the case of </a:t>
                </a:r>
                <a:r>
                  <a:rPr lang="en-US" altLang="ko-KR" sz="2000" u="sng" dirty="0" smtClean="0">
                    <a:solidFill>
                      <a:srgbClr val="C00000"/>
                    </a:solidFill>
                  </a:rPr>
                  <a:t>highly correlated</a:t>
                </a:r>
                <a:r>
                  <a:rPr lang="en-US" altLang="ko-KR" sz="2000" dirty="0" smtClean="0"/>
                  <a:t> variables, </a:t>
                </a:r>
                <a:r>
                  <a:rPr lang="en-US" altLang="ko-KR" sz="2000" dirty="0" smtClean="0"/>
                  <a:t>it </a:t>
                </a:r>
                <a:r>
                  <a:rPr lang="en-US" altLang="ko-KR" sz="2000" dirty="0" smtClean="0"/>
                  <a:t>prevents </a:t>
                </a:r>
                <a:r>
                  <a:rPr lang="en-US" altLang="ko-KR" sz="2000" dirty="0" smtClean="0"/>
                  <a:t/>
                </a:r>
                <a:br>
                  <a:rPr lang="en-US" altLang="ko-KR" sz="2000" dirty="0" smtClean="0"/>
                </a:br>
                <a:r>
                  <a:rPr lang="en-US" altLang="ko-KR" sz="2000" dirty="0" smtClean="0"/>
                  <a:t>	inflation </a:t>
                </a:r>
                <a:r>
                  <a:rPr lang="en-US" altLang="ko-KR" sz="2000" dirty="0" smtClean="0"/>
                  <a:t>of variance </a:t>
                </a:r>
                <a:r>
                  <a:rPr lang="en-US" altLang="ko-KR" sz="2000" dirty="0"/>
                  <a:t>of an </a:t>
                </a:r>
                <a:r>
                  <a:rPr lang="en-US" altLang="ko-KR" sz="2000" dirty="0" smtClean="0"/>
                  <a:t>estimator (</a:t>
                </a:r>
                <a:r>
                  <a:rPr lang="en-US" altLang="ko-KR" dirty="0" smtClean="0"/>
                  <a:t>by </a:t>
                </a:r>
                <a:r>
                  <a:rPr lang="en-US" altLang="ko-KR" sz="2000" dirty="0" smtClean="0">
                    <a:solidFill>
                      <a:schemeClr val="accent5">
                        <a:lumMod val="75000"/>
                      </a:schemeClr>
                    </a:solidFill>
                  </a:rPr>
                  <a:t>“</a:t>
                </a:r>
                <a:r>
                  <a:rPr lang="en-US" altLang="ko-KR" sz="2000" dirty="0" err="1" smtClean="0">
                    <a:solidFill>
                      <a:schemeClr val="accent5">
                        <a:lumMod val="75000"/>
                      </a:schemeClr>
                    </a:solidFill>
                  </a:rPr>
                  <a:t>Multicollinearity</a:t>
                </a:r>
                <a:r>
                  <a:rPr lang="en-US" altLang="ko-KR" sz="2000" dirty="0">
                    <a:solidFill>
                      <a:schemeClr val="accent5">
                        <a:lumMod val="75000"/>
                      </a:schemeClr>
                    </a:solidFill>
                  </a:rPr>
                  <a:t>”</a:t>
                </a:r>
                <a:r>
                  <a:rPr lang="en-US" altLang="ko-KR" sz="2000" dirty="0" smtClean="0"/>
                  <a:t>).</a:t>
                </a:r>
              </a:p>
              <a:p>
                <a:r>
                  <a:rPr lang="en-US" altLang="ko-KR" sz="2000" dirty="0" smtClean="0"/>
                  <a:t>[</a:t>
                </a:r>
                <a:r>
                  <a:rPr lang="en-US" altLang="ko-KR" sz="2000" dirty="0" smtClean="0">
                    <a:solidFill>
                      <a:schemeClr val="accent2">
                        <a:lumMod val="75000"/>
                      </a:schemeClr>
                    </a:solidFill>
                  </a:rPr>
                  <a:t>Cons</a:t>
                </a:r>
                <a:r>
                  <a:rPr lang="en-US" altLang="ko-KR" sz="2000" dirty="0" smtClean="0"/>
                  <a:t>] No </a:t>
                </a:r>
                <a:r>
                  <a:rPr lang="en-US" altLang="ko-KR" sz="2000" dirty="0"/>
                  <a:t>matter how high the penalty is, the regression coefficient </a:t>
                </a:r>
                <a:r>
                  <a:rPr lang="en-US" altLang="ko-KR" sz="2000" dirty="0" smtClean="0"/>
                  <a:t>	does </a:t>
                </a:r>
                <a:r>
                  <a:rPr lang="en-US" altLang="ko-KR" sz="2000" dirty="0"/>
                  <a:t>not exactly equal </a:t>
                </a:r>
                <a:r>
                  <a:rPr lang="en-US" altLang="ko-KR" sz="2000" dirty="0" smtClean="0"/>
                  <a:t>to zero. (</a:t>
                </a:r>
                <a:r>
                  <a:rPr lang="en-US" altLang="ko-KR" sz="2000" u="sng" dirty="0" smtClean="0">
                    <a:solidFill>
                      <a:schemeClr val="accent2">
                        <a:lumMod val="75000"/>
                      </a:schemeClr>
                    </a:solidFill>
                  </a:rPr>
                  <a:t>Variable selection is not possible</a:t>
                </a:r>
                <a:r>
                  <a:rPr lang="en-US" altLang="ko-KR" sz="2000" dirty="0" smtClean="0"/>
                  <a:t>)</a:t>
                </a:r>
                <a:endParaRPr lang="ko-KR" altLang="en-US" sz="2000" dirty="0"/>
              </a:p>
            </p:txBody>
          </p:sp>
        </mc:Choice>
        <mc:Fallback>
          <p:sp>
            <p:nvSpPr>
              <p:cNvPr id="2" name="내용 개체 틀 1"/>
              <p:cNvSpPr>
                <a:spLocks noGrp="1" noRot="1" noChangeAspect="1" noMove="1" noResize="1" noEditPoints="1" noAdjustHandles="1" noChangeArrowheads="1" noChangeShapeType="1" noTextEdit="1"/>
              </p:cNvSpPr>
              <p:nvPr>
                <p:ph idx="1"/>
              </p:nvPr>
            </p:nvSpPr>
            <p:spPr>
              <a:xfrm>
                <a:off x="152400" y="1295400"/>
                <a:ext cx="8915400" cy="4576763"/>
              </a:xfrm>
              <a:blipFill rotWithShape="0">
                <a:blip r:embed="rId2"/>
                <a:stretch>
                  <a:fillRect l="-615" t="-800"/>
                </a:stretch>
              </a:blipFill>
            </p:spPr>
            <p:txBody>
              <a:bodyPr/>
              <a:lstStyle/>
              <a:p>
                <a:r>
                  <a:rPr lang="ko-KR" altLang="en-US">
                    <a:noFill/>
                  </a:rPr>
                  <a:t> </a:t>
                </a:r>
              </a:p>
            </p:txBody>
          </p:sp>
        </mc:Fallback>
      </mc:AlternateContent>
      <p:sp>
        <p:nvSpPr>
          <p:cNvPr id="3" name="제목 2"/>
          <p:cNvSpPr>
            <a:spLocks noGrp="1"/>
          </p:cNvSpPr>
          <p:nvPr>
            <p:ph type="title"/>
          </p:nvPr>
        </p:nvSpPr>
        <p:spPr/>
        <p:txBody>
          <a:bodyPr/>
          <a:lstStyle/>
          <a:p>
            <a:r>
              <a:rPr lang="en-US" altLang="ko-KR" dirty="0" smtClean="0"/>
              <a:t>Ridge</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48</a:t>
            </a:fld>
            <a:endParaRPr lang="ko-KR" altLang="en-US"/>
          </a:p>
        </p:txBody>
      </p:sp>
      <p:cxnSp>
        <p:nvCxnSpPr>
          <p:cNvPr id="7" name="직선 연결선 6"/>
          <p:cNvCxnSpPr/>
          <p:nvPr/>
        </p:nvCxnSpPr>
        <p:spPr>
          <a:xfrm>
            <a:off x="5715000" y="2667000"/>
            <a:ext cx="857250"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94459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a:t>Association Study</a:t>
            </a:r>
            <a:endParaRPr lang="ko-KR" altLang="en-US" sz="28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4</a:t>
            </a:fld>
            <a:endParaRPr lang="ko-KR" altLang="en-US"/>
          </a:p>
        </p:txBody>
      </p:sp>
      <p:sp>
        <p:nvSpPr>
          <p:cNvPr id="2" name="내용 개체 틀 1"/>
          <p:cNvSpPr>
            <a:spLocks noGrp="1"/>
          </p:cNvSpPr>
          <p:nvPr>
            <p:ph idx="1"/>
          </p:nvPr>
        </p:nvSpPr>
        <p:spPr>
          <a:xfrm>
            <a:off x="234315" y="1219200"/>
            <a:ext cx="8675370" cy="4576763"/>
          </a:xfrm>
        </p:spPr>
        <p:txBody>
          <a:bodyPr/>
          <a:lstStyle/>
          <a:p>
            <a:pPr marL="0" indent="0">
              <a:lnSpc>
                <a:spcPts val="2700"/>
              </a:lnSpc>
              <a:buNone/>
            </a:pPr>
            <a:r>
              <a:rPr lang="en-US" altLang="ko-KR" sz="1800" b="1" dirty="0"/>
              <a:t>1) Population based association study</a:t>
            </a:r>
          </a:p>
          <a:p>
            <a:pPr>
              <a:lnSpc>
                <a:spcPts val="2700"/>
              </a:lnSpc>
            </a:pPr>
            <a:r>
              <a:rPr lang="en-US" altLang="ko-KR" sz="1800" dirty="0" smtClean="0"/>
              <a:t>A </a:t>
            </a:r>
            <a:r>
              <a:rPr lang="en-US" altLang="ko-KR" sz="1800" dirty="0"/>
              <a:t>common design for association studies is population-based, where </a:t>
            </a:r>
            <a:r>
              <a:rPr lang="en-US" altLang="ko-KR" sz="1800" dirty="0">
                <a:solidFill>
                  <a:schemeClr val="accent2"/>
                </a:solidFill>
              </a:rPr>
              <a:t>unrelated subjects </a:t>
            </a:r>
            <a:r>
              <a:rPr lang="en-US" altLang="ko-KR" sz="1800" dirty="0"/>
              <a:t>are </a:t>
            </a:r>
            <a:r>
              <a:rPr lang="en-US" altLang="ko-KR" sz="1800" dirty="0" smtClean="0"/>
              <a:t>collected.</a:t>
            </a:r>
            <a:endParaRPr lang="en-US" altLang="ko-KR" sz="1800" dirty="0"/>
          </a:p>
          <a:p>
            <a:pPr>
              <a:lnSpc>
                <a:spcPts val="2700"/>
              </a:lnSpc>
            </a:pPr>
            <a:r>
              <a:rPr lang="en-US" altLang="ko-KR" sz="1800" dirty="0" smtClean="0"/>
              <a:t>when </a:t>
            </a:r>
            <a:r>
              <a:rPr lang="en-US" altLang="ko-KR" sz="1800" dirty="0"/>
              <a:t>samples are of different ethnic ancestries, population-based association studies may produce spurious associations due to </a:t>
            </a:r>
            <a:r>
              <a:rPr lang="en-US" altLang="ko-KR" sz="1800" dirty="0">
                <a:solidFill>
                  <a:schemeClr val="accent2"/>
                </a:solidFill>
              </a:rPr>
              <a:t>population </a:t>
            </a:r>
            <a:r>
              <a:rPr lang="en-US" altLang="ko-KR" sz="1800" dirty="0" smtClean="0">
                <a:solidFill>
                  <a:schemeClr val="accent2"/>
                </a:solidFill>
              </a:rPr>
              <a:t>stratification</a:t>
            </a:r>
            <a:r>
              <a:rPr lang="en-US" altLang="ko-KR" sz="1800" dirty="0" smtClean="0"/>
              <a:t>.</a:t>
            </a:r>
          </a:p>
          <a:p>
            <a:pPr marL="0" indent="0">
              <a:lnSpc>
                <a:spcPts val="2700"/>
              </a:lnSpc>
              <a:buNone/>
            </a:pPr>
            <a:r>
              <a:rPr lang="en-US" altLang="ko-KR" sz="1800" b="1" dirty="0" smtClean="0"/>
              <a:t/>
            </a:r>
            <a:br>
              <a:rPr lang="en-US" altLang="ko-KR" sz="1800" b="1" dirty="0" smtClean="0"/>
            </a:br>
            <a:r>
              <a:rPr lang="en-US" altLang="ko-KR" sz="1800" b="1" dirty="0" smtClean="0"/>
              <a:t>2</a:t>
            </a:r>
            <a:r>
              <a:rPr lang="en-US" altLang="ko-KR" sz="1800" b="1" dirty="0"/>
              <a:t>) Family based association </a:t>
            </a:r>
            <a:r>
              <a:rPr lang="en-US" altLang="ko-KR" sz="1800" b="1" dirty="0" smtClean="0"/>
              <a:t>study</a:t>
            </a:r>
            <a:endParaRPr lang="en-US" altLang="ko-KR" sz="1800" dirty="0" smtClean="0"/>
          </a:p>
          <a:p>
            <a:pPr>
              <a:lnSpc>
                <a:spcPts val="2700"/>
              </a:lnSpc>
            </a:pPr>
            <a:r>
              <a:rPr lang="en-US" altLang="ko-KR" sz="1800" b="1" dirty="0"/>
              <a:t> </a:t>
            </a:r>
            <a:r>
              <a:rPr lang="en-US" altLang="ko-KR" sz="1800" dirty="0"/>
              <a:t>An alternative design uses family-based studies, where </a:t>
            </a:r>
            <a:r>
              <a:rPr lang="en-US" altLang="ko-KR" sz="1800" dirty="0">
                <a:solidFill>
                  <a:schemeClr val="accent2"/>
                </a:solidFill>
              </a:rPr>
              <a:t>family members </a:t>
            </a:r>
            <a:r>
              <a:rPr lang="en-US" altLang="ko-KR" sz="1800" dirty="0"/>
              <a:t>are collected </a:t>
            </a:r>
            <a:r>
              <a:rPr lang="en-US" altLang="ko-KR" sz="1800" dirty="0" smtClean="0"/>
              <a:t>for </a:t>
            </a:r>
            <a:r>
              <a:rPr lang="en-US" altLang="ko-KR" sz="1800" dirty="0"/>
              <a:t>association </a:t>
            </a:r>
            <a:r>
              <a:rPr lang="en-US" altLang="ko-KR" sz="1800" dirty="0" smtClean="0"/>
              <a:t>analyses.</a:t>
            </a:r>
          </a:p>
          <a:p>
            <a:pPr>
              <a:lnSpc>
                <a:spcPts val="2700"/>
              </a:lnSpc>
            </a:pPr>
            <a:r>
              <a:rPr lang="en-US" altLang="ko-KR" sz="1800" dirty="0" smtClean="0"/>
              <a:t>This </a:t>
            </a:r>
            <a:r>
              <a:rPr lang="en-US" altLang="ko-KR" sz="1800" dirty="0"/>
              <a:t>methods </a:t>
            </a:r>
            <a:r>
              <a:rPr lang="en-US" altLang="ko-KR" sz="1800" dirty="0" smtClean="0">
                <a:solidFill>
                  <a:schemeClr val="accent2"/>
                </a:solidFill>
              </a:rPr>
              <a:t>protect against </a:t>
            </a:r>
            <a:r>
              <a:rPr lang="en-US" altLang="ko-KR" sz="1800" dirty="0">
                <a:solidFill>
                  <a:schemeClr val="accent2"/>
                </a:solidFill>
              </a:rPr>
              <a:t>population stratification</a:t>
            </a:r>
            <a:r>
              <a:rPr lang="en-US" altLang="ko-KR" sz="1800" dirty="0"/>
              <a:t>, </a:t>
            </a:r>
            <a:r>
              <a:rPr lang="en-US" altLang="ko-KR" sz="1800" dirty="0" smtClean="0"/>
              <a:t>but costly.</a:t>
            </a:r>
            <a:endParaRPr lang="en-US" altLang="ko-KR" sz="1800" dirty="0"/>
          </a:p>
          <a:p>
            <a:pPr marL="0" indent="0">
              <a:lnSpc>
                <a:spcPts val="2700"/>
              </a:lnSpc>
              <a:buNone/>
            </a:pPr>
            <a:endParaRPr lang="ko-KR" altLang="en-US" sz="1800" dirty="0"/>
          </a:p>
        </p:txBody>
      </p:sp>
    </p:spTree>
    <p:extLst>
      <p:ext uri="{BB962C8B-B14F-4D97-AF65-F5344CB8AC3E}">
        <p14:creationId xmlns:p14="http://schemas.microsoft.com/office/powerpoint/2010/main" val="38781621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p:cNvSpPr>
                <a:spLocks noGrp="1"/>
              </p:cNvSpPr>
              <p:nvPr>
                <p:ph idx="1"/>
              </p:nvPr>
            </p:nvSpPr>
            <p:spPr/>
            <p:txBody>
              <a:bodyPr/>
              <a:lstStyle/>
              <a:p>
                <a:pPr>
                  <a:lnSpc>
                    <a:spcPct val="100000"/>
                  </a:lnSpc>
                </a:pPr>
                <a:r>
                  <a:rPr lang="en-US" altLang="ko-KR" dirty="0" smtClean="0"/>
                  <a:t>The Lasso</a:t>
                </a:r>
                <a:r>
                  <a:rPr lang="en-US" altLang="ko-KR" dirty="0"/>
                  <a:t/>
                </a:r>
                <a:br>
                  <a:rPr lang="en-US" altLang="ko-KR" dirty="0"/>
                </a:br>
                <a:endParaRPr lang="en-US" altLang="ko-KR" dirty="0"/>
              </a:p>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𝛽</m:t>
                          </m:r>
                        </m:e>
                      </m:acc>
                      <m:r>
                        <a:rPr lang="en-US" altLang="ko-KR" sz="2000" i="1">
                          <a:latin typeface="Cambria Math" panose="02040503050406030204" pitchFamily="18" charset="0"/>
                        </a:rPr>
                        <m:t>=</m:t>
                      </m:r>
                      <m:limLow>
                        <m:limLowPr>
                          <m:ctrlPr>
                            <a:rPr lang="en-US" altLang="ko-KR" sz="2000" i="1">
                              <a:latin typeface="Cambria Math" panose="02040503050406030204" pitchFamily="18" charset="0"/>
                            </a:rPr>
                          </m:ctrlPr>
                        </m:limLowPr>
                        <m:e>
                          <m:r>
                            <m:rPr>
                              <m:sty m:val="p"/>
                            </m:rPr>
                            <a:rPr lang="en-US" altLang="ko-KR" sz="2000" i="1">
                              <a:latin typeface="Cambria Math" panose="02040503050406030204" pitchFamily="18" charset="0"/>
                            </a:rPr>
                            <m:t>arg</m:t>
                          </m:r>
                          <m:r>
                            <a:rPr lang="en-US" altLang="ko-KR" sz="2000">
                              <a:latin typeface="Cambria Math" panose="02040503050406030204" pitchFamily="18" charset="0"/>
                            </a:rPr>
                            <m:t> </m:t>
                          </m:r>
                          <m:r>
                            <m:rPr>
                              <m:sty m:val="p"/>
                            </m:rPr>
                            <a:rPr lang="en-US" altLang="ko-KR" sz="2000">
                              <a:latin typeface="Cambria Math" panose="02040503050406030204" pitchFamily="18" charset="0"/>
                            </a:rPr>
                            <m:t>min</m:t>
                          </m:r>
                        </m:e>
                        <m:lim>
                          <m:r>
                            <a:rPr lang="en-US" altLang="ko-KR" sz="2000" i="1">
                              <a:latin typeface="Cambria Math" panose="02040503050406030204" pitchFamily="18" charset="0"/>
                            </a:rPr>
                            <m:t>𝛽</m:t>
                          </m:r>
                        </m:lim>
                      </m:limLow>
                      <m:d>
                        <m:dPr>
                          <m:ctrlPr>
                            <a:rPr lang="en-US" altLang="ko-KR" sz="2000" i="1">
                              <a:latin typeface="Cambria Math" panose="02040503050406030204" pitchFamily="18" charset="0"/>
                            </a:rPr>
                          </m:ctrlPr>
                        </m:dPr>
                        <m:e>
                          <m:r>
                            <a:rPr lang="en-US" altLang="ko-KR" sz="2000" i="1">
                              <a:latin typeface="Cambria Math" panose="02040503050406030204" pitchFamily="18" charset="0"/>
                            </a:rPr>
                            <m:t>∥</m:t>
                          </m:r>
                          <m:r>
                            <a:rPr lang="en-US" altLang="ko-KR" sz="2000" i="1">
                              <a:latin typeface="Cambria Math" panose="02040503050406030204" pitchFamily="18" charset="0"/>
                            </a:rPr>
                            <m:t>𝑌</m:t>
                          </m:r>
                          <m:r>
                            <a:rPr lang="en-US" altLang="ko-KR" sz="2000" i="1">
                              <a:latin typeface="Cambria Math" panose="02040503050406030204" pitchFamily="18" charset="0"/>
                            </a:rPr>
                            <m:t>−</m:t>
                          </m:r>
                          <m:r>
                            <a:rPr lang="en-US" altLang="ko-KR" sz="2000" i="1">
                              <a:latin typeface="Cambria Math" panose="02040503050406030204" pitchFamily="18" charset="0"/>
                            </a:rPr>
                            <m:t>𝑋</m:t>
                          </m:r>
                          <m:r>
                            <a:rPr lang="en-US" altLang="ko-KR" sz="2000" i="1">
                              <a:latin typeface="Cambria Math" panose="02040503050406030204" pitchFamily="18" charset="0"/>
                            </a:rPr>
                            <m:t>𝛽</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m:t>
                              </m:r>
                            </m:e>
                            <m:sub>
                              <m:r>
                                <a:rPr lang="en-US" altLang="ko-KR" sz="2000" i="1">
                                  <a:latin typeface="Cambria Math" panose="02040503050406030204" pitchFamily="18" charset="0"/>
                                </a:rPr>
                                <m:t>2</m:t>
                              </m:r>
                            </m:sub>
                            <m:sup>
                              <m:r>
                                <a:rPr lang="en-US" altLang="ko-KR" sz="2000" i="1">
                                  <a:latin typeface="Cambria Math" panose="02040503050406030204" pitchFamily="18" charset="0"/>
                                </a:rPr>
                                <m:t>2</m:t>
                              </m:r>
                            </m:sup>
                          </m:sSubSup>
                          <m:r>
                            <a:rPr lang="en-US" altLang="ko-KR" sz="2000" i="1">
                              <a:latin typeface="Cambria Math" panose="02040503050406030204" pitchFamily="18" charset="0"/>
                            </a:rPr>
                            <m:t>+</m:t>
                          </m:r>
                          <m:r>
                            <a:rPr lang="en-US" altLang="ko-KR" sz="2000" i="1">
                              <a:latin typeface="Cambria Math" panose="02040503050406030204" pitchFamily="18" charset="0"/>
                            </a:rPr>
                            <m:t>𝜆</m:t>
                          </m:r>
                          <m:r>
                            <a:rPr lang="en-US" altLang="ko-KR" sz="2000" i="1">
                              <a:latin typeface="Cambria Math" panose="02040503050406030204" pitchFamily="18" charset="0"/>
                            </a:rPr>
                            <m:t>∥</m:t>
                          </m:r>
                          <m:r>
                            <a:rPr lang="en-US" altLang="ko-KR" sz="2000" i="1">
                              <a:latin typeface="Cambria Math" panose="02040503050406030204" pitchFamily="18" charset="0"/>
                            </a:rPr>
                            <m:t>𝛽</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m:t>
                              </m:r>
                            </m:e>
                            <m:sub>
                              <m:r>
                                <a:rPr lang="en-US" altLang="ko-KR" sz="2000" i="1">
                                  <a:latin typeface="Cambria Math" panose="02040503050406030204" pitchFamily="18" charset="0"/>
                                </a:rPr>
                                <m:t>1</m:t>
                              </m:r>
                            </m:sub>
                          </m:sSub>
                        </m:e>
                      </m:d>
                    </m:oMath>
                  </m:oMathPara>
                </a14:m>
                <a:endParaRPr lang="en-US" altLang="ko-KR" sz="2000" dirty="0"/>
              </a:p>
              <a:p>
                <a:pPr>
                  <a:lnSpc>
                    <a:spcPct val="100000"/>
                  </a:lnSpc>
                </a:pPr>
                <a:endParaRPr lang="ko-KR" altLang="en-US" dirty="0"/>
              </a:p>
              <a:p>
                <a:r>
                  <a:rPr lang="en-US" altLang="ko-KR" sz="2000" dirty="0" smtClean="0"/>
                  <a:t>(</a:t>
                </a:r>
                <a:r>
                  <a:rPr lang="en-US" altLang="ko-KR" sz="2000" dirty="0" smtClean="0">
                    <a:solidFill>
                      <a:srgbClr val="002060"/>
                    </a:solidFill>
                  </a:rPr>
                  <a:t>Pros</a:t>
                </a:r>
                <a:r>
                  <a:rPr lang="en-US" altLang="ko-KR" sz="2000" dirty="0" smtClean="0"/>
                  <a:t>) The coefficients for variables, which is less associated with response, can be exactly zero. (</a:t>
                </a:r>
                <a:r>
                  <a:rPr lang="en-US" altLang="ko-KR" sz="2000" u="sng" dirty="0">
                    <a:solidFill>
                      <a:srgbClr val="002060"/>
                    </a:solidFill>
                  </a:rPr>
                  <a:t>Variable selection is </a:t>
                </a:r>
                <a:r>
                  <a:rPr lang="en-US" altLang="ko-KR" sz="2000" u="sng" dirty="0" smtClean="0">
                    <a:solidFill>
                      <a:srgbClr val="002060"/>
                    </a:solidFill>
                  </a:rPr>
                  <a:t>possible</a:t>
                </a:r>
                <a:r>
                  <a:rPr lang="en-US" altLang="ko-KR" sz="2000" dirty="0" smtClean="0"/>
                  <a:t>)</a:t>
                </a:r>
              </a:p>
              <a:p>
                <a:r>
                  <a:rPr lang="en-US" altLang="ko-KR" sz="2000" dirty="0" smtClean="0"/>
                  <a:t>[</a:t>
                </a:r>
                <a:r>
                  <a:rPr lang="en-US" altLang="ko-KR" sz="2000" dirty="0" smtClean="0">
                    <a:solidFill>
                      <a:schemeClr val="accent2">
                        <a:lumMod val="75000"/>
                      </a:schemeClr>
                    </a:solidFill>
                  </a:rPr>
                  <a:t>Cons</a:t>
                </a:r>
                <a:r>
                  <a:rPr lang="en-US" altLang="ko-KR" sz="2000" dirty="0" smtClean="0"/>
                  <a:t>] It selects only one variable among a set of highly correlated variables. (</a:t>
                </a:r>
                <a:r>
                  <a:rPr lang="en-US" altLang="ko-KR" sz="2000" u="sng" dirty="0" smtClean="0">
                    <a:solidFill>
                      <a:schemeClr val="accent2">
                        <a:lumMod val="75000"/>
                      </a:schemeClr>
                    </a:solidFill>
                  </a:rPr>
                  <a:t>Group selection is not possible</a:t>
                </a:r>
                <a:r>
                  <a:rPr lang="en-US" altLang="ko-KR" sz="2000" dirty="0" smtClean="0"/>
                  <a:t>)</a:t>
                </a:r>
              </a:p>
              <a:p>
                <a:r>
                  <a:rPr lang="en-US" altLang="ko-KR" sz="2000" dirty="0" smtClean="0"/>
                  <a:t>[</a:t>
                </a:r>
                <a:r>
                  <a:rPr lang="en-US" altLang="ko-KR" sz="2000" dirty="0">
                    <a:solidFill>
                      <a:schemeClr val="accent2">
                        <a:lumMod val="75000"/>
                      </a:schemeClr>
                    </a:solidFill>
                  </a:rPr>
                  <a:t>Cons</a:t>
                </a:r>
                <a:r>
                  <a:rPr lang="en-US" altLang="ko-KR" sz="2000" dirty="0" smtClean="0"/>
                  <a:t>] In the case of n≪ p, it selects </a:t>
                </a:r>
                <a:r>
                  <a:rPr lang="en-US" altLang="ko-KR" sz="2000" u="sng" dirty="0">
                    <a:solidFill>
                      <a:schemeClr val="accent2">
                        <a:lumMod val="75000"/>
                      </a:schemeClr>
                    </a:solidFill>
                  </a:rPr>
                  <a:t>at most </a:t>
                </a:r>
                <a14:m>
                  <m:oMath xmlns:m="http://schemas.openxmlformats.org/officeDocument/2006/math">
                    <m:r>
                      <a:rPr lang="en-US" altLang="ko-KR" sz="2000" u="sng" smtClean="0">
                        <a:solidFill>
                          <a:srgbClr val="C00000"/>
                        </a:solidFill>
                        <a:latin typeface="Cambria Math" panose="02040503050406030204" pitchFamily="18" charset="0"/>
                      </a:rPr>
                      <m:t>𝑛</m:t>
                    </m:r>
                  </m:oMath>
                </a14:m>
                <a:r>
                  <a:rPr lang="en-US" altLang="ko-KR" sz="2000" u="sng" dirty="0">
                    <a:solidFill>
                      <a:schemeClr val="accent2">
                        <a:lumMod val="75000"/>
                      </a:schemeClr>
                    </a:solidFill>
                  </a:rPr>
                  <a:t> variables</a:t>
                </a:r>
                <a:r>
                  <a:rPr lang="en-US" altLang="ko-KR" sz="2000" dirty="0" smtClean="0"/>
                  <a:t>.</a:t>
                </a:r>
                <a:endParaRPr lang="ko-KR" altLang="en-US" sz="2000" dirty="0"/>
              </a:p>
            </p:txBody>
          </p:sp>
        </mc:Choice>
        <mc:Fallback xmlns="">
          <p:sp>
            <p:nvSpPr>
              <p:cNvPr id="2" name="내용 개체 틀 1"/>
              <p:cNvSpPr>
                <a:spLocks noGrp="1" noRot="1" noChangeAspect="1" noMove="1" noResize="1" noEditPoints="1" noAdjustHandles="1" noChangeArrowheads="1" noChangeShapeType="1" noTextEdit="1"/>
              </p:cNvSpPr>
              <p:nvPr>
                <p:ph idx="1"/>
              </p:nvPr>
            </p:nvSpPr>
            <p:spPr>
              <a:blipFill rotWithShape="0">
                <a:blip r:embed="rId2"/>
                <a:stretch>
                  <a:fillRect l="-1083" t="-1067" r="-1933"/>
                </a:stretch>
              </a:blipFill>
            </p:spPr>
            <p:txBody>
              <a:bodyPr/>
              <a:lstStyle/>
              <a:p>
                <a:r>
                  <a:rPr lang="ko-KR" altLang="en-US">
                    <a:noFill/>
                  </a:rPr>
                  <a:t> </a:t>
                </a:r>
              </a:p>
            </p:txBody>
          </p:sp>
        </mc:Fallback>
      </mc:AlternateContent>
      <p:sp>
        <p:nvSpPr>
          <p:cNvPr id="3" name="제목 2"/>
          <p:cNvSpPr>
            <a:spLocks noGrp="1"/>
          </p:cNvSpPr>
          <p:nvPr>
            <p:ph type="title"/>
          </p:nvPr>
        </p:nvSpPr>
        <p:spPr/>
        <p:txBody>
          <a:bodyPr/>
          <a:lstStyle/>
          <a:p>
            <a:r>
              <a:rPr lang="en-US" altLang="ko-KR" dirty="0" smtClean="0"/>
              <a:t>The Lasso</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49</a:t>
            </a:fld>
            <a:endParaRPr lang="ko-KR" altLang="en-US"/>
          </a:p>
        </p:txBody>
      </p:sp>
    </p:spTree>
    <p:extLst>
      <p:ext uri="{BB962C8B-B14F-4D97-AF65-F5344CB8AC3E}">
        <p14:creationId xmlns:p14="http://schemas.microsoft.com/office/powerpoint/2010/main" val="35118383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endParaRPr lang="ko-KR" altLang="en-US"/>
          </a:p>
        </p:txBody>
      </p:sp>
      <p:sp>
        <p:nvSpPr>
          <p:cNvPr id="3" name="제목 2"/>
          <p:cNvSpPr>
            <a:spLocks noGrp="1"/>
          </p:cNvSpPr>
          <p:nvPr>
            <p:ph type="title"/>
          </p:nvPr>
        </p:nvSpPr>
        <p:spPr/>
        <p:txBody>
          <a:bodyPr/>
          <a:lstStyle/>
          <a:p>
            <a:r>
              <a:rPr lang="en-US" altLang="ko-KR" sz="3600" dirty="0" smtClean="0"/>
              <a:t>A difference between lasso and ridge</a:t>
            </a:r>
            <a:endParaRPr lang="ko-KR" altLang="en-US" sz="36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50</a:t>
            </a:fld>
            <a:endParaRPr lang="ko-KR" altLang="en-US"/>
          </a:p>
        </p:txBody>
      </p:sp>
      <p:pic>
        <p:nvPicPr>
          <p:cNvPr id="8" name="그림 7"/>
          <p:cNvPicPr>
            <a:picLocks noChangeAspect="1"/>
          </p:cNvPicPr>
          <p:nvPr/>
        </p:nvPicPr>
        <p:blipFill>
          <a:blip r:embed="rId2"/>
          <a:stretch>
            <a:fillRect/>
          </a:stretch>
        </p:blipFill>
        <p:spPr>
          <a:xfrm>
            <a:off x="980059" y="1266031"/>
            <a:ext cx="7183880" cy="4325937"/>
          </a:xfrm>
          <a:prstGeom prst="rect">
            <a:avLst/>
          </a:prstGeom>
        </p:spPr>
      </p:pic>
      <p:grpSp>
        <p:nvGrpSpPr>
          <p:cNvPr id="9" name="그룹 8"/>
          <p:cNvGrpSpPr/>
          <p:nvPr/>
        </p:nvGrpSpPr>
        <p:grpSpPr>
          <a:xfrm>
            <a:off x="6686038" y="2975670"/>
            <a:ext cx="2305562" cy="537270"/>
            <a:chOff x="3543302" y="582049"/>
            <a:chExt cx="4457698" cy="537270"/>
          </a:xfrm>
        </p:grpSpPr>
        <p:sp>
          <p:nvSpPr>
            <p:cNvPr id="10" name="TextBox 9"/>
            <p:cNvSpPr txBox="1"/>
            <p:nvPr/>
          </p:nvSpPr>
          <p:spPr>
            <a:xfrm>
              <a:off x="3905054" y="811542"/>
              <a:ext cx="4095946" cy="307777"/>
            </a:xfrm>
            <a:prstGeom prst="rect">
              <a:avLst/>
            </a:prstGeom>
            <a:noFill/>
          </p:spPr>
          <p:txBody>
            <a:bodyPr wrap="square" rtlCol="0" anchor="ctr">
              <a:spAutoFit/>
            </a:bodyPr>
            <a:lstStyle/>
            <a:p>
              <a:r>
                <a:rPr lang="en-US" altLang="ko-KR" sz="1400" dirty="0" smtClean="0"/>
                <a:t>Least square estimates</a:t>
              </a:r>
              <a:endParaRPr lang="ko-KR" altLang="en-US" sz="1400" dirty="0"/>
            </a:p>
          </p:txBody>
        </p:sp>
        <p:cxnSp>
          <p:nvCxnSpPr>
            <p:cNvPr id="11" name="꺾인 연결선 10"/>
            <p:cNvCxnSpPr>
              <a:stCxn id="10" idx="1"/>
            </p:cNvCxnSpPr>
            <p:nvPr/>
          </p:nvCxnSpPr>
          <p:spPr>
            <a:xfrm rot="10800000">
              <a:off x="3543302" y="582049"/>
              <a:ext cx="361752" cy="383382"/>
            </a:xfrm>
            <a:prstGeom prst="bentConnector2">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 name="그룹 13"/>
          <p:cNvGrpSpPr/>
          <p:nvPr/>
        </p:nvGrpSpPr>
        <p:grpSpPr>
          <a:xfrm>
            <a:off x="5609078" y="3982720"/>
            <a:ext cx="2305562" cy="537270"/>
            <a:chOff x="3543302" y="582049"/>
            <a:chExt cx="4457698" cy="537270"/>
          </a:xfrm>
        </p:grpSpPr>
        <p:sp>
          <p:nvSpPr>
            <p:cNvPr id="15" name="TextBox 14"/>
            <p:cNvSpPr txBox="1"/>
            <p:nvPr/>
          </p:nvSpPr>
          <p:spPr>
            <a:xfrm>
              <a:off x="3905054" y="811542"/>
              <a:ext cx="4095946" cy="307777"/>
            </a:xfrm>
            <a:prstGeom prst="rect">
              <a:avLst/>
            </a:prstGeom>
            <a:noFill/>
          </p:spPr>
          <p:txBody>
            <a:bodyPr wrap="square" rtlCol="0" anchor="ctr">
              <a:spAutoFit/>
            </a:bodyPr>
            <a:lstStyle/>
            <a:p>
              <a:r>
                <a:rPr lang="en-US" altLang="ko-KR" sz="1400" dirty="0" smtClean="0"/>
                <a:t>Ridge estimates</a:t>
              </a:r>
              <a:endParaRPr lang="ko-KR" altLang="en-US" sz="1400" dirty="0"/>
            </a:p>
          </p:txBody>
        </p:sp>
        <p:cxnSp>
          <p:nvCxnSpPr>
            <p:cNvPr id="16" name="꺾인 연결선 15"/>
            <p:cNvCxnSpPr>
              <a:stCxn id="15" idx="1"/>
            </p:cNvCxnSpPr>
            <p:nvPr/>
          </p:nvCxnSpPr>
          <p:spPr>
            <a:xfrm rot="10800000">
              <a:off x="3543302" y="582049"/>
              <a:ext cx="361752" cy="383382"/>
            </a:xfrm>
            <a:prstGeom prst="bentConnector2">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그룹 20"/>
          <p:cNvGrpSpPr/>
          <p:nvPr/>
        </p:nvGrpSpPr>
        <p:grpSpPr>
          <a:xfrm>
            <a:off x="2008628" y="3992880"/>
            <a:ext cx="2305562" cy="537270"/>
            <a:chOff x="3543302" y="582049"/>
            <a:chExt cx="4457698" cy="537270"/>
          </a:xfrm>
        </p:grpSpPr>
        <p:sp>
          <p:nvSpPr>
            <p:cNvPr id="22" name="TextBox 21"/>
            <p:cNvSpPr txBox="1"/>
            <p:nvPr/>
          </p:nvSpPr>
          <p:spPr>
            <a:xfrm>
              <a:off x="3905054" y="811542"/>
              <a:ext cx="4095946" cy="307777"/>
            </a:xfrm>
            <a:prstGeom prst="rect">
              <a:avLst/>
            </a:prstGeom>
            <a:noFill/>
          </p:spPr>
          <p:txBody>
            <a:bodyPr wrap="square" rtlCol="0" anchor="ctr">
              <a:spAutoFit/>
            </a:bodyPr>
            <a:lstStyle/>
            <a:p>
              <a:r>
                <a:rPr lang="en-US" altLang="ko-KR" sz="1400" dirty="0" smtClean="0"/>
                <a:t>Lasso estimates</a:t>
              </a:r>
              <a:endParaRPr lang="ko-KR" altLang="en-US" sz="1400" dirty="0"/>
            </a:p>
          </p:txBody>
        </p:sp>
        <p:cxnSp>
          <p:nvCxnSpPr>
            <p:cNvPr id="23" name="꺾인 연결선 22"/>
            <p:cNvCxnSpPr>
              <a:stCxn id="22" idx="1"/>
            </p:cNvCxnSpPr>
            <p:nvPr/>
          </p:nvCxnSpPr>
          <p:spPr>
            <a:xfrm rot="10800000">
              <a:off x="3543302" y="582049"/>
              <a:ext cx="361752" cy="383382"/>
            </a:xfrm>
            <a:prstGeom prst="bentConnector2">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 name="그룹 23"/>
          <p:cNvGrpSpPr/>
          <p:nvPr/>
        </p:nvGrpSpPr>
        <p:grpSpPr>
          <a:xfrm>
            <a:off x="2209801" y="4926170"/>
            <a:ext cx="1752599" cy="661334"/>
            <a:chOff x="3543304" y="582058"/>
            <a:chExt cx="3388569" cy="661334"/>
          </a:xfrm>
        </p:grpSpPr>
        <mc:AlternateContent xmlns:mc="http://schemas.openxmlformats.org/markup-compatibility/2006" xmlns:a14="http://schemas.microsoft.com/office/drawing/2010/main">
          <mc:Choice Requires="a14">
            <p:sp>
              <p:nvSpPr>
                <p:cNvPr id="25" name="TextBox 24"/>
                <p:cNvSpPr txBox="1"/>
                <p:nvPr/>
              </p:nvSpPr>
              <p:spPr>
                <a:xfrm>
                  <a:off x="3905053" y="687471"/>
                  <a:ext cx="3026820" cy="555921"/>
                </a:xfrm>
                <a:prstGeom prst="rect">
                  <a:avLst/>
                </a:prstGeom>
                <a:noFill/>
              </p:spPr>
              <p:txBody>
                <a:bodyPr wrap="square" rtlCol="0" anchor="ctr">
                  <a:spAutoFit/>
                </a:bodyPr>
                <a:lstStyle/>
                <a:p>
                  <a:pPr algn="ctr"/>
                  <a:r>
                    <a:rPr lang="en-US" altLang="ko-KR" sz="1400" dirty="0" smtClean="0"/>
                    <a:t>Lasso constraint</a:t>
                  </a:r>
                </a:p>
                <a:p>
                  <a:pPr algn="ct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m:t>
                        </m:r>
                        <m:d>
                          <m:dPr>
                            <m:begChr m:val="|"/>
                            <m:endChr m:val="|"/>
                            <m:ctrlPr>
                              <a:rPr lang="en-US" altLang="ko-KR" sz="1400" b="0" i="1" smtClean="0">
                                <a:latin typeface="Cambria Math" panose="02040503050406030204" pitchFamily="18" charset="0"/>
                              </a:rPr>
                            </m:ctrlPr>
                          </m:dPr>
                          <m:e>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𝛽</m:t>
                                </m:r>
                              </m:e>
                              <m:sub>
                                <m:r>
                                  <a:rPr lang="en-US" altLang="ko-KR" sz="1400" b="0" i="1" smtClean="0">
                                    <a:latin typeface="Cambria Math" panose="02040503050406030204" pitchFamily="18" charset="0"/>
                                  </a:rPr>
                                  <m:t>𝑗</m:t>
                                </m:r>
                              </m:sub>
                            </m:sSub>
                          </m:e>
                        </m:d>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𝜆</m:t>
                        </m:r>
                      </m:oMath>
                    </m:oMathPara>
                  </a14:m>
                  <a:endParaRPr lang="ko-KR" altLang="en-US" sz="1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3905053" y="687471"/>
                  <a:ext cx="3026820" cy="555921"/>
                </a:xfrm>
                <a:prstGeom prst="rect">
                  <a:avLst/>
                </a:prstGeom>
                <a:blipFill rotWithShape="0">
                  <a:blip r:embed="rId3"/>
                  <a:stretch>
                    <a:fillRect t="-1087" b="-1087"/>
                  </a:stretch>
                </a:blipFill>
              </p:spPr>
              <p:txBody>
                <a:bodyPr/>
                <a:lstStyle/>
                <a:p>
                  <a:r>
                    <a:rPr lang="ko-KR" altLang="en-US">
                      <a:noFill/>
                    </a:rPr>
                    <a:t> </a:t>
                  </a:r>
                </a:p>
              </p:txBody>
            </p:sp>
          </mc:Fallback>
        </mc:AlternateContent>
        <p:cxnSp>
          <p:nvCxnSpPr>
            <p:cNvPr id="26" name="꺾인 연결선 25"/>
            <p:cNvCxnSpPr>
              <a:stCxn id="25" idx="1"/>
            </p:cNvCxnSpPr>
            <p:nvPr/>
          </p:nvCxnSpPr>
          <p:spPr>
            <a:xfrm rot="10800000">
              <a:off x="3543304" y="582058"/>
              <a:ext cx="361749" cy="383375"/>
            </a:xfrm>
            <a:prstGeom prst="bentConnector2">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 name="그룹 26"/>
          <p:cNvGrpSpPr/>
          <p:nvPr/>
        </p:nvGrpSpPr>
        <p:grpSpPr>
          <a:xfrm>
            <a:off x="5840219" y="5000182"/>
            <a:ext cx="1703581" cy="662976"/>
            <a:chOff x="3543304" y="582051"/>
            <a:chExt cx="3293795" cy="662976"/>
          </a:xfrm>
        </p:grpSpPr>
        <mc:AlternateContent xmlns:mc="http://schemas.openxmlformats.org/markup-compatibility/2006" xmlns:a14="http://schemas.microsoft.com/office/drawing/2010/main">
          <mc:Choice Requires="a14">
            <p:sp>
              <p:nvSpPr>
                <p:cNvPr id="28" name="TextBox 27"/>
                <p:cNvSpPr txBox="1"/>
                <p:nvPr/>
              </p:nvSpPr>
              <p:spPr>
                <a:xfrm>
                  <a:off x="3905053" y="685835"/>
                  <a:ext cx="2932046" cy="559192"/>
                </a:xfrm>
                <a:prstGeom prst="rect">
                  <a:avLst/>
                </a:prstGeom>
                <a:noFill/>
              </p:spPr>
              <p:txBody>
                <a:bodyPr wrap="square" rtlCol="0" anchor="ctr">
                  <a:spAutoFit/>
                </a:bodyPr>
                <a:lstStyle/>
                <a:p>
                  <a:pPr algn="ctr"/>
                  <a:r>
                    <a:rPr lang="en-US" altLang="ko-KR" sz="1400" dirty="0" smtClean="0"/>
                    <a:t>Ridge constraint</a:t>
                  </a:r>
                </a:p>
                <a:p>
                  <a:pPr algn="ct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m:t>
                        </m:r>
                        <m:sSubSup>
                          <m:sSubSupPr>
                            <m:ctrlPr>
                              <a:rPr lang="en-US" altLang="ko-KR" sz="1400" b="0" i="1" smtClean="0">
                                <a:latin typeface="Cambria Math" panose="02040503050406030204" pitchFamily="18" charset="0"/>
                              </a:rPr>
                            </m:ctrlPr>
                          </m:sSubSupPr>
                          <m:e>
                            <m:r>
                              <a:rPr lang="en-US" altLang="ko-KR" sz="1400" b="0" i="1" smtClean="0">
                                <a:latin typeface="Cambria Math" panose="02040503050406030204" pitchFamily="18" charset="0"/>
                              </a:rPr>
                              <m:t>𝛽</m:t>
                            </m:r>
                          </m:e>
                          <m:sub>
                            <m:r>
                              <a:rPr lang="en-US" altLang="ko-KR" sz="1400" b="0" i="1" smtClean="0">
                                <a:latin typeface="Cambria Math" panose="02040503050406030204" pitchFamily="18" charset="0"/>
                              </a:rPr>
                              <m:t>𝑗</m:t>
                            </m:r>
                          </m:sub>
                          <m:sup>
                            <m:r>
                              <a:rPr lang="en-US" altLang="ko-KR" sz="1400" b="0" i="1" smtClean="0">
                                <a:latin typeface="Cambria Math" panose="02040503050406030204" pitchFamily="18" charset="0"/>
                              </a:rPr>
                              <m:t>2</m:t>
                            </m:r>
                          </m:sup>
                        </m:sSubSup>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𝜆</m:t>
                        </m:r>
                      </m:oMath>
                    </m:oMathPara>
                  </a14:m>
                  <a:endParaRPr lang="ko-KR" altLang="en-US"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3905053" y="685835"/>
                  <a:ext cx="2932046" cy="559192"/>
                </a:xfrm>
                <a:prstGeom prst="rect">
                  <a:avLst/>
                </a:prstGeom>
                <a:blipFill rotWithShape="0">
                  <a:blip r:embed="rId4"/>
                  <a:stretch>
                    <a:fillRect t="-1087" b="-3261"/>
                  </a:stretch>
                </a:blipFill>
              </p:spPr>
              <p:txBody>
                <a:bodyPr/>
                <a:lstStyle/>
                <a:p>
                  <a:r>
                    <a:rPr lang="ko-KR" altLang="en-US">
                      <a:noFill/>
                    </a:rPr>
                    <a:t> </a:t>
                  </a:r>
                </a:p>
              </p:txBody>
            </p:sp>
          </mc:Fallback>
        </mc:AlternateContent>
        <p:cxnSp>
          <p:nvCxnSpPr>
            <p:cNvPr id="29" name="꺾인 연결선 28"/>
            <p:cNvCxnSpPr>
              <a:stCxn id="28" idx="1"/>
            </p:cNvCxnSpPr>
            <p:nvPr/>
          </p:nvCxnSpPr>
          <p:spPr>
            <a:xfrm rot="10800000">
              <a:off x="3543304" y="582051"/>
              <a:ext cx="361749" cy="383380"/>
            </a:xfrm>
            <a:prstGeom prst="bentConnector2">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0" name="텍스트 개체 틀 6"/>
          <p:cNvSpPr>
            <a:spLocks noGrp="1"/>
          </p:cNvSpPr>
          <p:nvPr>
            <p:ph type="body" sz="quarter" idx="13"/>
          </p:nvPr>
        </p:nvSpPr>
        <p:spPr>
          <a:xfrm>
            <a:off x="304800" y="6282055"/>
            <a:ext cx="8839200" cy="309563"/>
          </a:xfrm>
        </p:spPr>
        <p:txBody>
          <a:bodyPr/>
          <a:lstStyle/>
          <a:p>
            <a:r>
              <a:rPr lang="en-US" altLang="ko-KR" dirty="0"/>
              <a:t>James, G</a:t>
            </a:r>
            <a:r>
              <a:rPr lang="en-US" altLang="ko-KR" dirty="0" smtClean="0"/>
              <a:t>., et al. </a:t>
            </a:r>
            <a:r>
              <a:rPr lang="en-US" altLang="ko-KR" dirty="0"/>
              <a:t>(2013) </a:t>
            </a:r>
            <a:r>
              <a:rPr lang="en-US" altLang="ko-KR" dirty="0" smtClean="0"/>
              <a:t>“An </a:t>
            </a:r>
            <a:r>
              <a:rPr lang="en-US" altLang="ko-KR" dirty="0"/>
              <a:t>Introduction to Statistical Learning with applications in </a:t>
            </a:r>
            <a:r>
              <a:rPr lang="en-US" altLang="ko-KR" dirty="0" smtClean="0"/>
              <a:t>R”</a:t>
            </a:r>
            <a:endParaRPr lang="ko-KR" altLang="en-US" dirty="0"/>
          </a:p>
        </p:txBody>
      </p:sp>
    </p:spTree>
    <p:extLst>
      <p:ext uri="{BB962C8B-B14F-4D97-AF65-F5344CB8AC3E}">
        <p14:creationId xmlns:p14="http://schemas.microsoft.com/office/powerpoint/2010/main" val="31471315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p:cNvSpPr>
                <a:spLocks noGrp="1"/>
              </p:cNvSpPr>
              <p:nvPr>
                <p:ph idx="1"/>
              </p:nvPr>
            </p:nvSpPr>
            <p:spPr>
              <a:xfrm>
                <a:off x="381000" y="1295400"/>
                <a:ext cx="8439150" cy="4576763"/>
              </a:xfrm>
            </p:spPr>
            <p:txBody>
              <a:bodyPr/>
              <a:lstStyle/>
              <a:p>
                <a:pPr>
                  <a:lnSpc>
                    <a:spcPct val="100000"/>
                  </a:lnSpc>
                </a:pPr>
                <a:r>
                  <a:rPr lang="en-US" altLang="ko-KR" dirty="0" smtClean="0"/>
                  <a:t>Elastic-net	</a:t>
                </a:r>
                <a:br>
                  <a:rPr lang="en-US" altLang="ko-KR" dirty="0" smtClean="0"/>
                </a:br>
                <a:endParaRPr lang="en-US" altLang="ko-KR" dirty="0" smtClean="0"/>
              </a:p>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𝛽</m:t>
                          </m:r>
                        </m:e>
                      </m:acc>
                      <m:r>
                        <a:rPr lang="en-US" altLang="ko-KR" sz="2000" i="1">
                          <a:latin typeface="Cambria Math" panose="02040503050406030204" pitchFamily="18" charset="0"/>
                        </a:rPr>
                        <m:t>=</m:t>
                      </m:r>
                      <m:limLow>
                        <m:limLowPr>
                          <m:ctrlPr>
                            <a:rPr lang="en-US" altLang="ko-KR" sz="2000" i="1">
                              <a:latin typeface="Cambria Math" panose="02040503050406030204" pitchFamily="18" charset="0"/>
                            </a:rPr>
                          </m:ctrlPr>
                        </m:limLowPr>
                        <m:e>
                          <m:r>
                            <m:rPr>
                              <m:sty m:val="p"/>
                            </m:rPr>
                            <a:rPr lang="en-US" altLang="ko-KR" sz="2000" i="1">
                              <a:latin typeface="Cambria Math" panose="02040503050406030204" pitchFamily="18" charset="0"/>
                            </a:rPr>
                            <m:t>arg</m:t>
                          </m:r>
                          <m:r>
                            <a:rPr lang="en-US" altLang="ko-KR" sz="2000">
                              <a:latin typeface="Cambria Math" panose="02040503050406030204" pitchFamily="18" charset="0"/>
                            </a:rPr>
                            <m:t> </m:t>
                          </m:r>
                          <m:r>
                            <m:rPr>
                              <m:sty m:val="p"/>
                            </m:rPr>
                            <a:rPr lang="en-US" altLang="ko-KR" sz="2000">
                              <a:latin typeface="Cambria Math" panose="02040503050406030204" pitchFamily="18" charset="0"/>
                            </a:rPr>
                            <m:t>min</m:t>
                          </m:r>
                        </m:e>
                        <m:lim>
                          <m:r>
                            <a:rPr lang="en-US" altLang="ko-KR" sz="2000" i="1">
                              <a:latin typeface="Cambria Math" panose="02040503050406030204" pitchFamily="18" charset="0"/>
                            </a:rPr>
                            <m:t>𝛽</m:t>
                          </m:r>
                        </m:lim>
                      </m:limLow>
                      <m:d>
                        <m:dPr>
                          <m:ctrlPr>
                            <a:rPr lang="en-US" altLang="ko-KR" sz="2000" i="1">
                              <a:latin typeface="Cambria Math" panose="02040503050406030204" pitchFamily="18" charset="0"/>
                            </a:rPr>
                          </m:ctrlPr>
                        </m:dPr>
                        <m:e>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2</m:t>
                              </m:r>
                            </m:den>
                          </m:f>
                          <m:r>
                            <a:rPr lang="en-US" altLang="ko-KR" sz="2000" i="1">
                              <a:latin typeface="Cambria Math" panose="02040503050406030204" pitchFamily="18" charset="0"/>
                            </a:rPr>
                            <m:t>∥</m:t>
                          </m:r>
                          <m:r>
                            <a:rPr lang="en-US" altLang="ko-KR" sz="2000" i="1">
                              <a:latin typeface="Cambria Math" panose="02040503050406030204" pitchFamily="18" charset="0"/>
                            </a:rPr>
                            <m:t>𝑌</m:t>
                          </m:r>
                          <m:r>
                            <a:rPr lang="en-US" altLang="ko-KR" sz="2000" i="1">
                              <a:latin typeface="Cambria Math" panose="02040503050406030204" pitchFamily="18" charset="0"/>
                            </a:rPr>
                            <m:t>−</m:t>
                          </m:r>
                          <m:r>
                            <a:rPr lang="en-US" altLang="ko-KR" sz="2000" i="1">
                              <a:latin typeface="Cambria Math" panose="02040503050406030204" pitchFamily="18" charset="0"/>
                            </a:rPr>
                            <m:t>𝑋</m:t>
                          </m:r>
                          <m:r>
                            <a:rPr lang="en-US" altLang="ko-KR" sz="2000" i="1">
                              <a:latin typeface="Cambria Math" panose="02040503050406030204" pitchFamily="18" charset="0"/>
                            </a:rPr>
                            <m:t>𝛽</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m:t>
                              </m:r>
                            </m:e>
                            <m:sub>
                              <m:r>
                                <a:rPr lang="en-US" altLang="ko-KR" sz="2000" i="1">
                                  <a:latin typeface="Cambria Math" panose="02040503050406030204" pitchFamily="18" charset="0"/>
                                </a:rPr>
                                <m:t>2</m:t>
                              </m:r>
                            </m:sub>
                            <m:sup>
                              <m:r>
                                <a:rPr lang="en-US" altLang="ko-KR" sz="2000" i="1">
                                  <a:latin typeface="Cambria Math" panose="02040503050406030204" pitchFamily="18" charset="0"/>
                                </a:rPr>
                                <m:t>2</m:t>
                              </m:r>
                            </m:sup>
                          </m:sSubSup>
                          <m:r>
                            <a:rPr lang="en-US" altLang="ko-KR" sz="2000" i="1">
                              <a:latin typeface="Cambria Math" panose="02040503050406030204" pitchFamily="18" charset="0"/>
                            </a:rPr>
                            <m:t>+</m:t>
                          </m:r>
                          <m:r>
                            <a:rPr lang="en-US" altLang="ko-KR" sz="2000" i="1">
                              <a:latin typeface="Cambria Math" panose="02040503050406030204" pitchFamily="18" charset="0"/>
                            </a:rPr>
                            <m:t>𝜆</m:t>
                          </m:r>
                          <m:d>
                            <m:dPr>
                              <m:begChr m:val="["/>
                              <m:endChr m:val="]"/>
                              <m:ctrlPr>
                                <a:rPr lang="en-US" altLang="ko-KR" sz="2000" i="1">
                                  <a:latin typeface="Cambria Math" panose="02040503050406030204" pitchFamily="18" charset="0"/>
                                </a:rPr>
                              </m:ctrlPr>
                            </m:dPr>
                            <m:e>
                              <m:f>
                                <m:fPr>
                                  <m:ctrlPr>
                                    <a:rPr lang="en-US" altLang="ko-KR" sz="2000" i="1">
                                      <a:latin typeface="Cambria Math" panose="02040503050406030204" pitchFamily="18" charset="0"/>
                                    </a:rPr>
                                  </m:ctrlPr>
                                </m:fPr>
                                <m:num>
                                  <m:d>
                                    <m:dPr>
                                      <m:ctrlPr>
                                        <a:rPr lang="en-US" altLang="ko-KR" sz="2000" i="1">
                                          <a:latin typeface="Cambria Math" panose="02040503050406030204" pitchFamily="18" charset="0"/>
                                        </a:rPr>
                                      </m:ctrlPr>
                                    </m:dPr>
                                    <m:e>
                                      <m:r>
                                        <a:rPr lang="en-US" altLang="ko-KR" sz="2000" i="1">
                                          <a:latin typeface="Cambria Math" panose="02040503050406030204" pitchFamily="18" charset="0"/>
                                        </a:rPr>
                                        <m:t>1−</m:t>
                                      </m:r>
                                      <m:r>
                                        <a:rPr lang="en-US" altLang="ko-KR" sz="2000" i="1">
                                          <a:latin typeface="Cambria Math" panose="02040503050406030204" pitchFamily="18" charset="0"/>
                                        </a:rPr>
                                        <m:t>𝛼</m:t>
                                      </m:r>
                                    </m:e>
                                  </m:d>
                                </m:num>
                                <m:den>
                                  <m:r>
                                    <a:rPr lang="en-US" altLang="ko-KR" sz="2000" i="1">
                                      <a:latin typeface="Cambria Math" panose="02040503050406030204" pitchFamily="18" charset="0"/>
                                    </a:rPr>
                                    <m:t>2</m:t>
                                  </m:r>
                                </m:den>
                              </m:f>
                              <m:r>
                                <a:rPr lang="en-US" altLang="ko-KR" sz="2000" i="1">
                                  <a:latin typeface="Cambria Math" panose="02040503050406030204" pitchFamily="18" charset="0"/>
                                </a:rPr>
                                <m:t>∥</m:t>
                              </m:r>
                              <m:r>
                                <a:rPr lang="en-US" altLang="ko-KR" sz="2000" i="1">
                                  <a:latin typeface="Cambria Math" panose="02040503050406030204" pitchFamily="18" charset="0"/>
                                </a:rPr>
                                <m:t>𝛽</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m:t>
                                  </m:r>
                                </m:e>
                                <m:sub>
                                  <m:r>
                                    <a:rPr lang="en-US" altLang="ko-KR" sz="2000" i="1">
                                      <a:latin typeface="Cambria Math" panose="02040503050406030204" pitchFamily="18" charset="0"/>
                                    </a:rPr>
                                    <m:t>2</m:t>
                                  </m:r>
                                </m:sub>
                                <m:sup>
                                  <m:r>
                                    <a:rPr lang="en-US" altLang="ko-KR" sz="2000" i="1">
                                      <a:latin typeface="Cambria Math" panose="02040503050406030204" pitchFamily="18" charset="0"/>
                                    </a:rPr>
                                    <m:t>2</m:t>
                                  </m:r>
                                </m:sup>
                              </m:sSubSup>
                              <m:r>
                                <a:rPr lang="en-US" altLang="ko-KR" sz="2000" i="1">
                                  <a:latin typeface="Cambria Math" panose="02040503050406030204" pitchFamily="18" charset="0"/>
                                </a:rPr>
                                <m:t>+</m:t>
                              </m:r>
                              <m:r>
                                <a:rPr lang="en-US" altLang="ko-KR" sz="2000" i="1">
                                  <a:latin typeface="Cambria Math" panose="02040503050406030204" pitchFamily="18" charset="0"/>
                                </a:rPr>
                                <m:t>𝛼</m:t>
                              </m:r>
                              <m:r>
                                <a:rPr lang="en-US" altLang="ko-KR" sz="2000" i="1">
                                  <a:latin typeface="Cambria Math" panose="02040503050406030204" pitchFamily="18" charset="0"/>
                                </a:rPr>
                                <m:t>∥</m:t>
                              </m:r>
                              <m:r>
                                <a:rPr lang="en-US" altLang="ko-KR" sz="2000" i="1">
                                  <a:latin typeface="Cambria Math" panose="02040503050406030204" pitchFamily="18" charset="0"/>
                                </a:rPr>
                                <m:t>𝛽</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m:t>
                                  </m:r>
                                </m:e>
                                <m:sub>
                                  <m:r>
                                    <a:rPr lang="en-US" altLang="ko-KR" sz="2000" i="1">
                                      <a:latin typeface="Cambria Math" panose="02040503050406030204" pitchFamily="18" charset="0"/>
                                    </a:rPr>
                                    <m:t>1</m:t>
                                  </m:r>
                                </m:sub>
                              </m:sSub>
                            </m:e>
                          </m:d>
                          <m:r>
                            <a:rPr lang="en-US" altLang="ko-KR" sz="2000" i="1">
                              <a:latin typeface="Cambria Math" panose="02040503050406030204" pitchFamily="18" charset="0"/>
                            </a:rPr>
                            <m:t> </m:t>
                          </m:r>
                        </m:e>
                      </m:d>
                    </m:oMath>
                  </m:oMathPara>
                </a14:m>
                <a:endParaRPr lang="en-US" altLang="ko-KR" sz="2000" dirty="0"/>
              </a:p>
              <a:p>
                <a:pPr>
                  <a:lnSpc>
                    <a:spcPct val="100000"/>
                  </a:lnSpc>
                </a:pPr>
                <a:endParaRPr lang="en-US" altLang="ko-KR" dirty="0" smtClean="0"/>
              </a:p>
              <a:p>
                <a:r>
                  <a:rPr lang="en-US" altLang="ko-KR" sz="2000" dirty="0" smtClean="0"/>
                  <a:t>(</a:t>
                </a:r>
                <a:r>
                  <a:rPr lang="en-US" altLang="ko-KR" sz="2000" dirty="0">
                    <a:solidFill>
                      <a:srgbClr val="002060"/>
                    </a:solidFill>
                  </a:rPr>
                  <a:t>Pros</a:t>
                </a:r>
                <a:r>
                  <a:rPr lang="en-US" altLang="ko-KR" sz="2000" dirty="0" smtClean="0"/>
                  <a:t>) Even if independent variables are highly correlated, </a:t>
                </a:r>
                <a:br>
                  <a:rPr lang="en-US" altLang="ko-KR" sz="2000" dirty="0" smtClean="0"/>
                </a:br>
                <a:r>
                  <a:rPr lang="en-US" altLang="ko-KR" sz="2000" dirty="0" smtClean="0"/>
                  <a:t>	variable selection(</a:t>
                </a:r>
                <a:r>
                  <a:rPr lang="en-US" altLang="ko-KR" sz="2000" u="sng" dirty="0">
                    <a:solidFill>
                      <a:schemeClr val="accent5">
                        <a:lumMod val="75000"/>
                      </a:schemeClr>
                    </a:solidFill>
                  </a:rPr>
                  <a:t>group selection</a:t>
                </a:r>
                <a:r>
                  <a:rPr lang="en-US" altLang="ko-KR" sz="2000" dirty="0" smtClean="0"/>
                  <a:t>) is possible.</a:t>
                </a:r>
                <a:r>
                  <a:rPr lang="ko-KR" altLang="en-US" sz="2000" dirty="0" smtClean="0"/>
                  <a:t> </a:t>
                </a:r>
                <a:endParaRPr lang="en-US" altLang="ko-KR" sz="2000" dirty="0" smtClean="0"/>
              </a:p>
              <a:p>
                <a:pPr>
                  <a:lnSpc>
                    <a:spcPct val="100000"/>
                  </a:lnSpc>
                </a:pPr>
                <a:r>
                  <a:rPr lang="en-US" altLang="ko-KR" sz="2000" dirty="0" smtClean="0"/>
                  <a:t>(</a:t>
                </a:r>
                <a:r>
                  <a:rPr lang="en-US" altLang="ko-KR" sz="2000" dirty="0">
                    <a:solidFill>
                      <a:srgbClr val="002060"/>
                    </a:solidFill>
                  </a:rPr>
                  <a:t>Pros</a:t>
                </a:r>
                <a:r>
                  <a:rPr lang="en-US" altLang="ko-KR" sz="2000" dirty="0" smtClean="0"/>
                  <a:t>) In the case of </a:t>
                </a:r>
                <a:r>
                  <a:rPr lang="en-US" altLang="ko-KR" sz="2000" dirty="0" err="1" smtClean="0"/>
                  <a:t>n≪p</a:t>
                </a:r>
                <a:r>
                  <a:rPr lang="en-US" altLang="ko-KR" sz="2000" dirty="0" smtClean="0"/>
                  <a:t>, it can select </a:t>
                </a:r>
                <a:r>
                  <a:rPr lang="en-US" altLang="ko-KR" sz="2000" u="sng" dirty="0">
                    <a:solidFill>
                      <a:schemeClr val="accent5">
                        <a:lumMod val="75000"/>
                      </a:schemeClr>
                    </a:solidFill>
                  </a:rPr>
                  <a:t>at most </a:t>
                </a:r>
                <a14:m>
                  <m:oMath xmlns:m="http://schemas.openxmlformats.org/officeDocument/2006/math">
                    <m:r>
                      <a:rPr lang="en-US" altLang="ko-KR" sz="2000" u="sng" smtClean="0">
                        <a:solidFill>
                          <a:srgbClr val="C00000"/>
                        </a:solidFill>
                        <a:latin typeface="Cambria Math" panose="02040503050406030204" pitchFamily="18" charset="0"/>
                      </a:rPr>
                      <m:t>𝑝</m:t>
                    </m:r>
                  </m:oMath>
                </a14:m>
                <a:r>
                  <a:rPr lang="en-US" altLang="ko-KR" sz="2000" u="sng" dirty="0">
                    <a:solidFill>
                      <a:schemeClr val="accent5">
                        <a:lumMod val="75000"/>
                      </a:schemeClr>
                    </a:solidFill>
                  </a:rPr>
                  <a:t> variables</a:t>
                </a:r>
                <a:r>
                  <a:rPr lang="en-US" altLang="ko-KR" sz="2000" dirty="0" smtClean="0"/>
                  <a:t>.</a:t>
                </a:r>
              </a:p>
              <a:p>
                <a:r>
                  <a:rPr lang="en-US" altLang="ko-KR" sz="2000" dirty="0" smtClean="0"/>
                  <a:t>[</a:t>
                </a:r>
                <a:r>
                  <a:rPr lang="en-US" altLang="ko-KR" sz="2000" dirty="0" smtClean="0">
                    <a:solidFill>
                      <a:schemeClr val="accent2">
                        <a:lumMod val="75000"/>
                      </a:schemeClr>
                    </a:solidFill>
                  </a:rPr>
                  <a:t>Cons</a:t>
                </a:r>
                <a:r>
                  <a:rPr lang="en-US" altLang="ko-KR" sz="2000" dirty="0" smtClean="0"/>
                  <a:t>] It is important to select the optimal value of two </a:t>
                </a:r>
                <a:r>
                  <a:rPr lang="en-US" altLang="ko-KR" sz="2000" dirty="0">
                    <a:solidFill>
                      <a:schemeClr val="accent2">
                        <a:lumMod val="75000"/>
                      </a:schemeClr>
                    </a:solidFill>
                  </a:rPr>
                  <a:t>tuning </a:t>
                </a:r>
                <a:r>
                  <a:rPr lang="en-US" altLang="ko-KR" sz="2000" dirty="0" smtClean="0">
                    <a:solidFill>
                      <a:schemeClr val="accent2">
                        <a:lumMod val="75000"/>
                      </a:schemeClr>
                    </a:solidFill>
                  </a:rPr>
                  <a:t>	parameters </a:t>
                </a:r>
                <a:r>
                  <a:rPr lang="en-US" altLang="ko-KR" sz="2000" dirty="0">
                    <a:solidFill>
                      <a:schemeClr val="accent2">
                        <a:lumMod val="75000"/>
                      </a:schemeClr>
                    </a:solidFill>
                  </a:rPr>
                  <a:t>(</a:t>
                </a:r>
                <a14:m>
                  <m:oMath xmlns:m="http://schemas.openxmlformats.org/officeDocument/2006/math">
                    <m:r>
                      <a:rPr lang="en-US" altLang="ko-KR" sz="2000">
                        <a:solidFill>
                          <a:schemeClr val="accent2">
                            <a:lumMod val="75000"/>
                          </a:schemeClr>
                        </a:solidFill>
                        <a:latin typeface="Cambria Math" panose="02040503050406030204" pitchFamily="18" charset="0"/>
                      </a:rPr>
                      <m:t>𝛼</m:t>
                    </m:r>
                    <m:r>
                      <a:rPr lang="en-US" altLang="ko-KR" sz="2000">
                        <a:solidFill>
                          <a:schemeClr val="accent2">
                            <a:lumMod val="75000"/>
                          </a:schemeClr>
                        </a:solidFill>
                        <a:latin typeface="Cambria Math" panose="02040503050406030204" pitchFamily="18" charset="0"/>
                      </a:rPr>
                      <m:t>, </m:t>
                    </m:r>
                    <m:r>
                      <a:rPr lang="en-US" altLang="ko-KR" sz="2000">
                        <a:solidFill>
                          <a:schemeClr val="accent2">
                            <a:lumMod val="75000"/>
                          </a:schemeClr>
                        </a:solidFill>
                        <a:latin typeface="Cambria Math" panose="02040503050406030204" pitchFamily="18" charset="0"/>
                      </a:rPr>
                      <m:t>𝜆</m:t>
                    </m:r>
                    <m:r>
                      <a:rPr lang="en-US" altLang="ko-KR" sz="2000">
                        <a:solidFill>
                          <a:schemeClr val="accent2">
                            <a:lumMod val="75000"/>
                          </a:schemeClr>
                        </a:solidFill>
                        <a:latin typeface="Cambria Math" panose="02040503050406030204" pitchFamily="18" charset="0"/>
                      </a:rPr>
                      <m:t>)</m:t>
                    </m:r>
                  </m:oMath>
                </a14:m>
                <a:r>
                  <a:rPr lang="en-US" altLang="ko-KR" sz="2000" dirty="0" smtClean="0"/>
                  <a:t>.</a:t>
                </a:r>
                <a:endParaRPr lang="ko-KR" altLang="en-US" sz="2000" dirty="0"/>
              </a:p>
              <a:p>
                <a:endParaRPr lang="ko-KR" altLang="en-US" sz="2000" dirty="0"/>
              </a:p>
            </p:txBody>
          </p:sp>
        </mc:Choice>
        <mc:Fallback xmlns="">
          <p:sp>
            <p:nvSpPr>
              <p:cNvPr id="2" name="내용 개체 틀 1"/>
              <p:cNvSpPr>
                <a:spLocks noGrp="1" noRot="1" noChangeAspect="1" noMove="1" noResize="1" noEditPoints="1" noAdjustHandles="1" noChangeArrowheads="1" noChangeShapeType="1" noTextEdit="1"/>
              </p:cNvSpPr>
              <p:nvPr>
                <p:ph idx="1"/>
              </p:nvPr>
            </p:nvSpPr>
            <p:spPr>
              <a:xfrm>
                <a:off x="381000" y="1295400"/>
                <a:ext cx="8439150" cy="4576763"/>
              </a:xfrm>
              <a:blipFill rotWithShape="0">
                <a:blip r:embed="rId2"/>
                <a:stretch>
                  <a:fillRect l="-1012" t="-1067"/>
                </a:stretch>
              </a:blipFill>
            </p:spPr>
            <p:txBody>
              <a:bodyPr/>
              <a:lstStyle/>
              <a:p>
                <a:r>
                  <a:rPr lang="ko-KR" altLang="en-US">
                    <a:noFill/>
                  </a:rPr>
                  <a:t> </a:t>
                </a:r>
              </a:p>
            </p:txBody>
          </p:sp>
        </mc:Fallback>
      </mc:AlternateContent>
      <p:sp>
        <p:nvSpPr>
          <p:cNvPr id="3" name="제목 2"/>
          <p:cNvSpPr>
            <a:spLocks noGrp="1"/>
          </p:cNvSpPr>
          <p:nvPr>
            <p:ph type="title"/>
          </p:nvPr>
        </p:nvSpPr>
        <p:spPr/>
        <p:txBody>
          <a:bodyPr/>
          <a:lstStyle/>
          <a:p>
            <a:r>
              <a:rPr lang="en-US" altLang="ko-KR" dirty="0" smtClean="0"/>
              <a:t>Elastic-net</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51</a:t>
            </a:fld>
            <a:endParaRPr lang="ko-KR" altLang="en-US"/>
          </a:p>
        </p:txBody>
      </p:sp>
    </p:spTree>
    <p:extLst>
      <p:ext uri="{BB962C8B-B14F-4D97-AF65-F5344CB8AC3E}">
        <p14:creationId xmlns:p14="http://schemas.microsoft.com/office/powerpoint/2010/main" val="32069305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p:cNvSpPr>
                <a:spLocks noGrp="1"/>
              </p:cNvSpPr>
              <p:nvPr>
                <p:ph idx="1"/>
              </p:nvPr>
            </p:nvSpPr>
            <p:spPr>
              <a:xfrm>
                <a:off x="381000" y="1295400"/>
                <a:ext cx="8686800" cy="4576763"/>
              </a:xfrm>
            </p:spPr>
            <p:txBody>
              <a:bodyPr/>
              <a:lstStyle/>
              <a:p>
                <a:pPr>
                  <a:lnSpc>
                    <a:spcPct val="100000"/>
                  </a:lnSpc>
                </a:pPr>
                <a:r>
                  <a:rPr lang="en-US" altLang="ko-KR" dirty="0"/>
                  <a:t>Group </a:t>
                </a:r>
                <a:r>
                  <a:rPr lang="en-US" altLang="ko-KR" dirty="0" smtClean="0"/>
                  <a:t>lasso </a:t>
                </a:r>
                <a:r>
                  <a:rPr lang="en-US" altLang="ko-KR" sz="2000" dirty="0" smtClean="0"/>
                  <a:t>(</a:t>
                </a:r>
                <a:r>
                  <a:rPr lang="en-US" altLang="ko-KR" sz="2000" dirty="0" smtClean="0">
                    <a:solidFill>
                      <a:schemeClr val="accent5">
                        <a:lumMod val="75000"/>
                      </a:schemeClr>
                    </a:solidFill>
                  </a:rPr>
                  <a:t>Group selection</a:t>
                </a:r>
                <a:r>
                  <a:rPr lang="en-US" altLang="ko-KR" sz="2000" dirty="0" smtClean="0"/>
                  <a:t>)</a:t>
                </a:r>
                <a:r>
                  <a:rPr lang="en-US" altLang="ko-KR" sz="2000" dirty="0"/>
                  <a:t/>
                </a:r>
                <a:br>
                  <a:rPr lang="en-US" altLang="ko-KR" sz="2000" dirty="0"/>
                </a:br>
                <a:endParaRPr lang="en-US" altLang="ko-KR" dirty="0"/>
              </a:p>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𝛽</m:t>
                          </m:r>
                        </m:e>
                      </m:acc>
                      <m:r>
                        <a:rPr lang="en-US" altLang="ko-KR" sz="2000" i="1">
                          <a:latin typeface="Cambria Math" panose="02040503050406030204" pitchFamily="18" charset="0"/>
                        </a:rPr>
                        <m:t>=</m:t>
                      </m:r>
                      <m:limLow>
                        <m:limLowPr>
                          <m:ctrlPr>
                            <a:rPr lang="en-US" altLang="ko-KR" sz="2000" i="1">
                              <a:latin typeface="Cambria Math" panose="02040503050406030204" pitchFamily="18" charset="0"/>
                            </a:rPr>
                          </m:ctrlPr>
                        </m:limLowPr>
                        <m:e>
                          <m:r>
                            <m:rPr>
                              <m:sty m:val="p"/>
                            </m:rPr>
                            <a:rPr lang="en-US" altLang="ko-KR" sz="2000" i="1">
                              <a:latin typeface="Cambria Math" panose="02040503050406030204" pitchFamily="18" charset="0"/>
                            </a:rPr>
                            <m:t>arg</m:t>
                          </m:r>
                          <m:r>
                            <a:rPr lang="en-US" altLang="ko-KR" sz="2000">
                              <a:latin typeface="Cambria Math" panose="02040503050406030204" pitchFamily="18" charset="0"/>
                            </a:rPr>
                            <m:t> </m:t>
                          </m:r>
                          <m:r>
                            <m:rPr>
                              <m:sty m:val="p"/>
                            </m:rPr>
                            <a:rPr lang="en-US" altLang="ko-KR" sz="2000">
                              <a:latin typeface="Cambria Math" panose="02040503050406030204" pitchFamily="18" charset="0"/>
                            </a:rPr>
                            <m:t>min</m:t>
                          </m:r>
                        </m:e>
                        <m:lim>
                          <m:r>
                            <a:rPr lang="en-US" altLang="ko-KR" sz="2000" i="1">
                              <a:latin typeface="Cambria Math" panose="02040503050406030204" pitchFamily="18" charset="0"/>
                            </a:rPr>
                            <m:t>𝛽</m:t>
                          </m:r>
                        </m:lim>
                      </m:limLow>
                      <m:d>
                        <m:dPr>
                          <m:ctrlPr>
                            <a:rPr lang="en-US" altLang="ko-KR" sz="2000" i="1">
                              <a:latin typeface="Cambria Math" panose="02040503050406030204" pitchFamily="18" charset="0"/>
                            </a:rPr>
                          </m:ctrlPr>
                        </m:dPr>
                        <m:e>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2</m:t>
                              </m:r>
                            </m:den>
                          </m:f>
                          <m:r>
                            <a:rPr lang="en-US" altLang="ko-KR" sz="2000" i="1">
                              <a:latin typeface="Cambria Math" panose="02040503050406030204" pitchFamily="18" charset="0"/>
                            </a:rPr>
                            <m:t>∥</m:t>
                          </m:r>
                          <m:r>
                            <a:rPr lang="en-US" altLang="ko-KR" sz="2000" i="1">
                              <a:latin typeface="Cambria Math" panose="02040503050406030204" pitchFamily="18" charset="0"/>
                            </a:rPr>
                            <m:t>𝑌</m:t>
                          </m:r>
                          <m:r>
                            <a:rPr lang="en-US" altLang="ko-KR" sz="2000" i="1">
                              <a:latin typeface="Cambria Math" panose="02040503050406030204" pitchFamily="18" charset="0"/>
                            </a:rPr>
                            <m:t>−</m:t>
                          </m:r>
                          <m:nary>
                            <m:naryPr>
                              <m:chr m:val="∑"/>
                              <m:ctrlPr>
                                <a:rPr lang="en-US" altLang="ko-KR" sz="2000" i="1">
                                  <a:latin typeface="Cambria Math" panose="02040503050406030204" pitchFamily="18" charset="0"/>
                                </a:rPr>
                              </m:ctrlPr>
                            </m:naryPr>
                            <m:sub>
                              <m:r>
                                <a:rPr lang="en-US" altLang="ko-KR" sz="2000" i="1">
                                  <a:latin typeface="Cambria Math" panose="02040503050406030204" pitchFamily="18" charset="0"/>
                                </a:rPr>
                                <m:t>ℓ=1</m:t>
                              </m:r>
                            </m:sub>
                            <m:sup>
                              <m:r>
                                <a:rPr lang="en-US" altLang="ko-KR" sz="2000" i="1">
                                  <a:latin typeface="Cambria Math" panose="02040503050406030204" pitchFamily="18" charset="0"/>
                                </a:rPr>
                                <m:t>𝐿</m:t>
                              </m:r>
                            </m:sup>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𝑋</m:t>
                                  </m:r>
                                </m:e>
                                <m:sub>
                                  <m:r>
                                    <a:rPr lang="en-US" altLang="ko-KR" sz="2000" i="1">
                                      <a:latin typeface="Cambria Math" panose="02040503050406030204" pitchFamily="18" charset="0"/>
                                    </a:rPr>
                                    <m:t>ℓ</m:t>
                                  </m:r>
                                </m:sub>
                              </m:sSub>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𝛽</m:t>
                                  </m:r>
                                </m:e>
                                <m:sub>
                                  <m:r>
                                    <a:rPr lang="en-US" altLang="ko-KR" sz="2000" i="1">
                                      <a:latin typeface="Cambria Math" panose="02040503050406030204" pitchFamily="18" charset="0"/>
                                    </a:rPr>
                                    <m:t>ℓ</m:t>
                                  </m:r>
                                </m:sub>
                              </m:sSub>
                            </m:e>
                          </m:nary>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m:t>
                              </m:r>
                            </m:e>
                            <m:sub>
                              <m:r>
                                <a:rPr lang="en-US" altLang="ko-KR" sz="2000" i="1">
                                  <a:latin typeface="Cambria Math" panose="02040503050406030204" pitchFamily="18" charset="0"/>
                                </a:rPr>
                                <m:t>2</m:t>
                              </m:r>
                            </m:sub>
                            <m:sup>
                              <m:r>
                                <a:rPr lang="en-US" altLang="ko-KR" sz="2000" i="1">
                                  <a:latin typeface="Cambria Math" panose="02040503050406030204" pitchFamily="18" charset="0"/>
                                </a:rPr>
                                <m:t>2</m:t>
                              </m:r>
                            </m:sup>
                          </m:sSubSup>
                          <m:r>
                            <a:rPr lang="en-US" altLang="ko-KR" sz="2000" i="1">
                              <a:latin typeface="Cambria Math" panose="02040503050406030204" pitchFamily="18" charset="0"/>
                            </a:rPr>
                            <m:t>+</m:t>
                          </m:r>
                          <m:r>
                            <a:rPr lang="en-US" altLang="ko-KR" sz="2000" i="1">
                              <a:latin typeface="Cambria Math" panose="02040503050406030204" pitchFamily="18" charset="0"/>
                            </a:rPr>
                            <m:t>𝜆</m:t>
                          </m:r>
                          <m:nary>
                            <m:naryPr>
                              <m:chr m:val="∑"/>
                              <m:ctrlPr>
                                <a:rPr lang="en-US" altLang="ko-KR" sz="2000" i="1">
                                  <a:latin typeface="Cambria Math" panose="02040503050406030204" pitchFamily="18" charset="0"/>
                                </a:rPr>
                              </m:ctrlPr>
                            </m:naryPr>
                            <m:sub>
                              <m:r>
                                <a:rPr lang="en-US" altLang="ko-KR" sz="2000" i="1">
                                  <a:latin typeface="Cambria Math" panose="02040503050406030204" pitchFamily="18" charset="0"/>
                                </a:rPr>
                                <m:t>ℓ=1</m:t>
                              </m:r>
                            </m:sub>
                            <m:sup>
                              <m:r>
                                <a:rPr lang="en-US" altLang="ko-KR" sz="2000" i="1">
                                  <a:latin typeface="Cambria Math" panose="02040503050406030204" pitchFamily="18" charset="0"/>
                                </a:rPr>
                                <m:t>𝐿</m:t>
                              </m:r>
                            </m:sup>
                            <m:e>
                              <m:rad>
                                <m:radPr>
                                  <m:degHide m:val="on"/>
                                  <m:ctrlPr>
                                    <a:rPr lang="en-US" altLang="ko-KR" sz="2000" i="1">
                                      <a:latin typeface="Cambria Math" panose="02040503050406030204" pitchFamily="18" charset="0"/>
                                    </a:rPr>
                                  </m:ctrlPr>
                                </m:radPr>
                                <m:deg/>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𝑝</m:t>
                                      </m:r>
                                    </m:e>
                                    <m:sub>
                                      <m:r>
                                        <a:rPr lang="en-US" altLang="ko-KR" sz="2000" i="1">
                                          <a:latin typeface="Cambria Math" panose="02040503050406030204" pitchFamily="18" charset="0"/>
                                        </a:rPr>
                                        <m:t>ℓ</m:t>
                                      </m:r>
                                    </m:sub>
                                  </m:sSub>
                                </m:e>
                              </m:rad>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𝛽</m:t>
                                  </m:r>
                                </m:e>
                                <m:sub>
                                  <m:r>
                                    <a:rPr lang="en-US" altLang="ko-KR" sz="2000" i="1">
                                      <a:latin typeface="Cambria Math" panose="02040503050406030204" pitchFamily="18" charset="0"/>
                                    </a:rPr>
                                    <m:t>ℓ</m:t>
                                  </m:r>
                                </m:sub>
                              </m:sSub>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m:t>
                                  </m:r>
                                </m:e>
                                <m:sub>
                                  <m:r>
                                    <a:rPr lang="en-US" altLang="ko-KR" sz="2000" i="1">
                                      <a:latin typeface="Cambria Math" panose="02040503050406030204" pitchFamily="18" charset="0"/>
                                    </a:rPr>
                                    <m:t>2</m:t>
                                  </m:r>
                                </m:sub>
                              </m:sSub>
                            </m:e>
                          </m:nary>
                        </m:e>
                      </m:d>
                    </m:oMath>
                  </m:oMathPara>
                </a14:m>
                <a:r>
                  <a:rPr lang="en-US" altLang="ko-KR" sz="2000" dirty="0"/>
                  <a:t/>
                </a:r>
                <a:br>
                  <a:rPr lang="en-US" altLang="ko-KR" sz="2000" dirty="0"/>
                </a:br>
                <a:endParaRPr lang="en-US" altLang="ko-KR" sz="2000" dirty="0"/>
              </a:p>
              <a:p>
                <a:pPr>
                  <a:lnSpc>
                    <a:spcPct val="100000"/>
                  </a:lnSpc>
                </a:pPr>
                <a:endParaRPr lang="en-US" altLang="ko-KR" dirty="0"/>
              </a:p>
              <a:p>
                <a:pPr>
                  <a:lnSpc>
                    <a:spcPct val="100000"/>
                  </a:lnSpc>
                </a:pPr>
                <a:r>
                  <a:rPr lang="en-US" altLang="ko-KR" dirty="0"/>
                  <a:t>Sparse group </a:t>
                </a:r>
                <a:r>
                  <a:rPr lang="en-US" altLang="ko-KR" dirty="0" smtClean="0"/>
                  <a:t>lasso </a:t>
                </a:r>
                <a:r>
                  <a:rPr lang="en-US" altLang="ko-KR" sz="2000" dirty="0" smtClean="0"/>
                  <a:t>(</a:t>
                </a:r>
                <a:r>
                  <a:rPr lang="en-US" altLang="ko-KR" sz="2000" dirty="0" smtClean="0">
                    <a:solidFill>
                      <a:schemeClr val="accent5">
                        <a:lumMod val="75000"/>
                      </a:schemeClr>
                    </a:solidFill>
                  </a:rPr>
                  <a:t>Selection of variables </a:t>
                </a:r>
                <a:r>
                  <a:rPr lang="en-US" altLang="ko-KR" sz="2000" dirty="0">
                    <a:solidFill>
                      <a:schemeClr val="accent5">
                        <a:lumMod val="75000"/>
                      </a:schemeClr>
                    </a:solidFill>
                  </a:rPr>
                  <a:t>within a </a:t>
                </a:r>
                <a:r>
                  <a:rPr lang="en-US" altLang="ko-KR" sz="2000" dirty="0" smtClean="0">
                    <a:solidFill>
                      <a:schemeClr val="accent5">
                        <a:lumMod val="75000"/>
                      </a:schemeClr>
                    </a:solidFill>
                  </a:rPr>
                  <a:t>group</a:t>
                </a:r>
                <a:r>
                  <a:rPr lang="en-US" altLang="ko-KR" sz="2000" dirty="0" smtClean="0"/>
                  <a:t>)</a:t>
                </a:r>
                <a:r>
                  <a:rPr lang="en-US" altLang="ko-KR" sz="2000" dirty="0"/>
                  <a:t/>
                </a:r>
                <a:br>
                  <a:rPr lang="en-US" altLang="ko-KR" sz="2000" dirty="0"/>
                </a:br>
                <a:endParaRPr lang="en-US" altLang="ko-KR" dirty="0"/>
              </a:p>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𝛽</m:t>
                          </m:r>
                        </m:e>
                      </m:acc>
                      <m:r>
                        <a:rPr lang="en-US" altLang="ko-KR" sz="2000" i="1">
                          <a:latin typeface="Cambria Math" panose="02040503050406030204" pitchFamily="18" charset="0"/>
                        </a:rPr>
                        <m:t>=</m:t>
                      </m:r>
                      <m:limLow>
                        <m:limLowPr>
                          <m:ctrlPr>
                            <a:rPr lang="en-US" altLang="ko-KR" sz="2000" i="1">
                              <a:latin typeface="Cambria Math" panose="02040503050406030204" pitchFamily="18" charset="0"/>
                            </a:rPr>
                          </m:ctrlPr>
                        </m:limLowPr>
                        <m:e>
                          <m:r>
                            <m:rPr>
                              <m:sty m:val="p"/>
                            </m:rPr>
                            <a:rPr lang="en-US" altLang="ko-KR" sz="2000" i="1">
                              <a:latin typeface="Cambria Math" panose="02040503050406030204" pitchFamily="18" charset="0"/>
                            </a:rPr>
                            <m:t>arg</m:t>
                          </m:r>
                          <m:r>
                            <a:rPr lang="en-US" altLang="ko-KR" sz="2000">
                              <a:latin typeface="Cambria Math" panose="02040503050406030204" pitchFamily="18" charset="0"/>
                            </a:rPr>
                            <m:t> </m:t>
                          </m:r>
                          <m:r>
                            <m:rPr>
                              <m:sty m:val="p"/>
                            </m:rPr>
                            <a:rPr lang="en-US" altLang="ko-KR" sz="2000">
                              <a:latin typeface="Cambria Math" panose="02040503050406030204" pitchFamily="18" charset="0"/>
                            </a:rPr>
                            <m:t>min</m:t>
                          </m:r>
                        </m:e>
                        <m:lim>
                          <m:r>
                            <a:rPr lang="en-US" altLang="ko-KR" sz="2000" i="1">
                              <a:latin typeface="Cambria Math" panose="02040503050406030204" pitchFamily="18" charset="0"/>
                            </a:rPr>
                            <m:t>𝛽</m:t>
                          </m:r>
                        </m:lim>
                      </m:limLow>
                      <m:d>
                        <m:dPr>
                          <m:ctrlPr>
                            <a:rPr lang="en-US" altLang="ko-KR" sz="2000" i="1">
                              <a:latin typeface="Cambria Math" panose="02040503050406030204" pitchFamily="18" charset="0"/>
                            </a:rPr>
                          </m:ctrlPr>
                        </m:dPr>
                        <m:e>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2</m:t>
                              </m:r>
                            </m:den>
                          </m:f>
                          <m:r>
                            <a:rPr lang="en-US" altLang="ko-KR" sz="2000" i="1">
                              <a:latin typeface="Cambria Math" panose="02040503050406030204" pitchFamily="18" charset="0"/>
                            </a:rPr>
                            <m:t>∥</m:t>
                          </m:r>
                          <m:r>
                            <a:rPr lang="en-US" altLang="ko-KR" sz="2000" i="1">
                              <a:latin typeface="Cambria Math" panose="02040503050406030204" pitchFamily="18" charset="0"/>
                            </a:rPr>
                            <m:t>𝑌</m:t>
                          </m:r>
                          <m:r>
                            <a:rPr lang="en-US" altLang="ko-KR" sz="2000" i="1">
                              <a:latin typeface="Cambria Math" panose="02040503050406030204" pitchFamily="18" charset="0"/>
                            </a:rPr>
                            <m:t>−</m:t>
                          </m:r>
                          <m:nary>
                            <m:naryPr>
                              <m:chr m:val="∑"/>
                              <m:ctrlPr>
                                <a:rPr lang="en-US" altLang="ko-KR" sz="2000" i="1">
                                  <a:latin typeface="Cambria Math" panose="02040503050406030204" pitchFamily="18" charset="0"/>
                                </a:rPr>
                              </m:ctrlPr>
                            </m:naryPr>
                            <m:sub>
                              <m:r>
                                <a:rPr lang="en-US" altLang="ko-KR" sz="2000" i="1">
                                  <a:latin typeface="Cambria Math" panose="02040503050406030204" pitchFamily="18" charset="0"/>
                                </a:rPr>
                                <m:t>ℓ=1</m:t>
                              </m:r>
                            </m:sub>
                            <m:sup>
                              <m:r>
                                <a:rPr lang="en-US" altLang="ko-KR" sz="2000" i="1">
                                  <a:latin typeface="Cambria Math" panose="02040503050406030204" pitchFamily="18" charset="0"/>
                                </a:rPr>
                                <m:t>𝐿</m:t>
                              </m:r>
                            </m:sup>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𝑋</m:t>
                                  </m:r>
                                </m:e>
                                <m:sub>
                                  <m:r>
                                    <a:rPr lang="en-US" altLang="ko-KR" sz="2000" i="1">
                                      <a:latin typeface="Cambria Math" panose="02040503050406030204" pitchFamily="18" charset="0"/>
                                    </a:rPr>
                                    <m:t>ℓ</m:t>
                                  </m:r>
                                </m:sub>
                              </m:sSub>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𝛽</m:t>
                                  </m:r>
                                </m:e>
                                <m:sub>
                                  <m:r>
                                    <a:rPr lang="en-US" altLang="ko-KR" sz="2000" i="1">
                                      <a:latin typeface="Cambria Math" panose="02040503050406030204" pitchFamily="18" charset="0"/>
                                    </a:rPr>
                                    <m:t>ℓ</m:t>
                                  </m:r>
                                </m:sub>
                              </m:sSub>
                            </m:e>
                          </m:nary>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m:t>
                              </m:r>
                            </m:e>
                            <m:sub>
                              <m:r>
                                <a:rPr lang="en-US" altLang="ko-KR" sz="2000" i="1">
                                  <a:latin typeface="Cambria Math" panose="02040503050406030204" pitchFamily="18" charset="0"/>
                                </a:rPr>
                                <m:t>2</m:t>
                              </m:r>
                            </m:sub>
                            <m:sup>
                              <m:r>
                                <a:rPr lang="en-US" altLang="ko-KR" sz="2000" i="1">
                                  <a:latin typeface="Cambria Math" panose="02040503050406030204" pitchFamily="18" charset="0"/>
                                </a:rPr>
                                <m:t>2</m:t>
                              </m:r>
                            </m:sup>
                          </m:sSubSup>
                          <m:r>
                            <a:rPr lang="en-US" altLang="ko-KR" sz="2000" i="1">
                              <a:latin typeface="Cambria Math" panose="02040503050406030204" pitchFamily="18" charset="0"/>
                            </a:rPr>
                            <m:t>+</m:t>
                          </m:r>
                          <m:r>
                            <a:rPr lang="en-US" altLang="ko-KR" sz="2000" i="1">
                              <a:latin typeface="Cambria Math" panose="02040503050406030204" pitchFamily="18" charset="0"/>
                            </a:rPr>
                            <m:t>𝜆</m:t>
                          </m:r>
                          <m:d>
                            <m:dPr>
                              <m:begChr m:val="["/>
                              <m:endChr m:val="]"/>
                              <m:ctrlPr>
                                <a:rPr lang="en-US" altLang="ko-KR" sz="2000" i="1">
                                  <a:latin typeface="Cambria Math" panose="02040503050406030204" pitchFamily="18" charset="0"/>
                                </a:rPr>
                              </m:ctrlPr>
                            </m:dPr>
                            <m:e>
                              <m:d>
                                <m:dPr>
                                  <m:ctrlPr>
                                    <a:rPr lang="en-US" altLang="ko-KR" sz="2000" i="1">
                                      <a:latin typeface="Cambria Math" panose="02040503050406030204" pitchFamily="18" charset="0"/>
                                    </a:rPr>
                                  </m:ctrlPr>
                                </m:dPr>
                                <m:e>
                                  <m:r>
                                    <a:rPr lang="en-US" altLang="ko-KR" sz="2000" i="1">
                                      <a:latin typeface="Cambria Math" panose="02040503050406030204" pitchFamily="18" charset="0"/>
                                    </a:rPr>
                                    <m:t>1−</m:t>
                                  </m:r>
                                  <m:r>
                                    <a:rPr lang="en-US" altLang="ko-KR" sz="2000" i="1">
                                      <a:latin typeface="Cambria Math" panose="02040503050406030204" pitchFamily="18" charset="0"/>
                                    </a:rPr>
                                    <m:t>𝛼</m:t>
                                  </m:r>
                                </m:e>
                              </m:d>
                              <m:nary>
                                <m:naryPr>
                                  <m:chr m:val="∑"/>
                                  <m:ctrlPr>
                                    <a:rPr lang="en-US" altLang="ko-KR" sz="2000" i="1">
                                      <a:latin typeface="Cambria Math" panose="02040503050406030204" pitchFamily="18" charset="0"/>
                                    </a:rPr>
                                  </m:ctrlPr>
                                </m:naryPr>
                                <m:sub>
                                  <m:r>
                                    <a:rPr lang="en-US" altLang="ko-KR" sz="2000" i="1">
                                      <a:latin typeface="Cambria Math" panose="02040503050406030204" pitchFamily="18" charset="0"/>
                                    </a:rPr>
                                    <m:t>ℓ=1</m:t>
                                  </m:r>
                                </m:sub>
                                <m:sup>
                                  <m:r>
                                    <a:rPr lang="en-US" altLang="ko-KR" sz="2000" i="1">
                                      <a:latin typeface="Cambria Math" panose="02040503050406030204" pitchFamily="18" charset="0"/>
                                    </a:rPr>
                                    <m:t>𝐿</m:t>
                                  </m:r>
                                </m:sup>
                                <m:e>
                                  <m:rad>
                                    <m:radPr>
                                      <m:degHide m:val="on"/>
                                      <m:ctrlPr>
                                        <a:rPr lang="en-US" altLang="ko-KR" sz="2000" i="1">
                                          <a:latin typeface="Cambria Math" panose="02040503050406030204" pitchFamily="18" charset="0"/>
                                        </a:rPr>
                                      </m:ctrlPr>
                                    </m:radPr>
                                    <m:deg/>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𝑝</m:t>
                                          </m:r>
                                        </m:e>
                                        <m:sub>
                                          <m:r>
                                            <a:rPr lang="en-US" altLang="ko-KR" sz="2000" i="1">
                                              <a:latin typeface="Cambria Math" panose="02040503050406030204" pitchFamily="18" charset="0"/>
                                            </a:rPr>
                                            <m:t>ℓ</m:t>
                                          </m:r>
                                        </m:sub>
                                      </m:sSub>
                                    </m:e>
                                  </m:rad>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𝛽</m:t>
                                      </m:r>
                                    </m:e>
                                    <m:sub>
                                      <m:r>
                                        <a:rPr lang="en-US" altLang="ko-KR" sz="2000" i="1">
                                          <a:latin typeface="Cambria Math" panose="02040503050406030204" pitchFamily="18" charset="0"/>
                                        </a:rPr>
                                        <m:t>ℓ</m:t>
                                      </m:r>
                                    </m:sub>
                                  </m:sSub>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m:t>
                                      </m:r>
                                    </m:e>
                                    <m:sub>
                                      <m:r>
                                        <a:rPr lang="en-US" altLang="ko-KR" sz="2000" i="1">
                                          <a:latin typeface="Cambria Math" panose="02040503050406030204" pitchFamily="18" charset="0"/>
                                        </a:rPr>
                                        <m:t>2</m:t>
                                      </m:r>
                                    </m:sub>
                                  </m:sSub>
                                </m:e>
                              </m:nary>
                              <m:r>
                                <a:rPr lang="en-US" altLang="ko-KR" sz="2000" i="1">
                                  <a:latin typeface="Cambria Math" panose="02040503050406030204" pitchFamily="18" charset="0"/>
                                </a:rPr>
                                <m:t>+</m:t>
                              </m:r>
                              <m:r>
                                <a:rPr lang="en-US" altLang="ko-KR" sz="2000" i="1">
                                  <a:latin typeface="Cambria Math" panose="02040503050406030204" pitchFamily="18" charset="0"/>
                                </a:rPr>
                                <m:t>𝛼</m:t>
                              </m:r>
                              <m:r>
                                <a:rPr lang="en-US" altLang="ko-KR" sz="2000" i="1">
                                  <a:latin typeface="Cambria Math" panose="02040503050406030204" pitchFamily="18" charset="0"/>
                                </a:rPr>
                                <m:t>∥</m:t>
                              </m:r>
                              <m:r>
                                <a:rPr lang="en-US" altLang="ko-KR" sz="2000" i="1">
                                  <a:latin typeface="Cambria Math" panose="02040503050406030204" pitchFamily="18" charset="0"/>
                                </a:rPr>
                                <m:t>𝛽</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m:t>
                                  </m:r>
                                </m:e>
                                <m:sub>
                                  <m:r>
                                    <a:rPr lang="en-US" altLang="ko-KR" sz="2000" i="1">
                                      <a:latin typeface="Cambria Math" panose="02040503050406030204" pitchFamily="18" charset="0"/>
                                    </a:rPr>
                                    <m:t>1</m:t>
                                  </m:r>
                                </m:sub>
                              </m:sSub>
                            </m:e>
                          </m:d>
                        </m:e>
                      </m:d>
                    </m:oMath>
                  </m:oMathPara>
                </a14:m>
                <a:endParaRPr lang="en-US" altLang="ko-KR" sz="2000" dirty="0"/>
              </a:p>
              <a:p>
                <a:pPr>
                  <a:lnSpc>
                    <a:spcPct val="100000"/>
                  </a:lnSpc>
                </a:pPr>
                <a:endParaRPr lang="en-US" altLang="ko-KR" dirty="0"/>
              </a:p>
              <a:p>
                <a:pPr>
                  <a:lnSpc>
                    <a:spcPct val="100000"/>
                  </a:lnSpc>
                </a:pPr>
                <a:r>
                  <a:rPr lang="en-US" altLang="ko-KR" dirty="0"/>
                  <a:t>etc…</a:t>
                </a:r>
                <a:endParaRPr lang="ko-KR" altLang="en-US" dirty="0"/>
              </a:p>
              <a:p>
                <a:endParaRPr lang="ko-KR" altLang="en-US" dirty="0"/>
              </a:p>
            </p:txBody>
          </p:sp>
        </mc:Choice>
        <mc:Fallback xmlns="">
          <p:sp>
            <p:nvSpPr>
              <p:cNvPr id="2" name="내용 개체 틀 1"/>
              <p:cNvSpPr>
                <a:spLocks noGrp="1" noRot="1" noChangeAspect="1" noMove="1" noResize="1" noEditPoints="1" noAdjustHandles="1" noChangeArrowheads="1" noChangeShapeType="1" noTextEdit="1"/>
              </p:cNvSpPr>
              <p:nvPr>
                <p:ph idx="1"/>
              </p:nvPr>
            </p:nvSpPr>
            <p:spPr>
              <a:xfrm>
                <a:off x="381000" y="1295400"/>
                <a:ext cx="8686800" cy="4576763"/>
              </a:xfrm>
              <a:blipFill rotWithShape="0">
                <a:blip r:embed="rId2"/>
                <a:stretch>
                  <a:fillRect l="-982" t="-1067" b="-14933"/>
                </a:stretch>
              </a:blipFill>
            </p:spPr>
            <p:txBody>
              <a:bodyPr/>
              <a:lstStyle/>
              <a:p>
                <a:r>
                  <a:rPr lang="ko-KR" altLang="en-US">
                    <a:noFill/>
                  </a:rPr>
                  <a:t> </a:t>
                </a:r>
              </a:p>
            </p:txBody>
          </p:sp>
        </mc:Fallback>
      </mc:AlternateContent>
      <p:sp>
        <p:nvSpPr>
          <p:cNvPr id="3" name="제목 2"/>
          <p:cNvSpPr>
            <a:spLocks noGrp="1"/>
          </p:cNvSpPr>
          <p:nvPr>
            <p:ph type="title"/>
          </p:nvPr>
        </p:nvSpPr>
        <p:spPr/>
        <p:txBody>
          <a:bodyPr/>
          <a:lstStyle/>
          <a:p>
            <a:r>
              <a:rPr lang="en-US" altLang="ko-KR" dirty="0" smtClean="0"/>
              <a:t>Others</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52</a:t>
            </a:fld>
            <a:endParaRPr lang="ko-KR" altLang="en-US"/>
          </a:p>
        </p:txBody>
      </p:sp>
    </p:spTree>
    <p:extLst>
      <p:ext uri="{BB962C8B-B14F-4D97-AF65-F5344CB8AC3E}">
        <p14:creationId xmlns:p14="http://schemas.microsoft.com/office/powerpoint/2010/main" val="8750805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sz="2000" dirty="0" smtClean="0"/>
              <a:t>Generalized linear model (</a:t>
            </a:r>
            <a:r>
              <a:rPr lang="en-US" altLang="ko-KR" sz="2000" u="sng" dirty="0" smtClean="0"/>
              <a:t>GLM</a:t>
            </a:r>
            <a:r>
              <a:rPr lang="en-US" altLang="ko-KR" sz="2000" dirty="0" smtClean="0"/>
              <a:t>) regularized with lasso and elastic-</a:t>
            </a:r>
            <a:r>
              <a:rPr lang="en-US" altLang="ko-KR" sz="2000" u="sng" dirty="0" smtClean="0"/>
              <a:t>NET</a:t>
            </a:r>
            <a:br>
              <a:rPr lang="en-US" altLang="ko-KR" sz="2000" u="sng" dirty="0" smtClean="0"/>
            </a:br>
            <a:endParaRPr lang="en-US" altLang="ko-KR" sz="2000" u="sng" dirty="0" smtClean="0"/>
          </a:p>
          <a:p>
            <a:r>
              <a:rPr lang="en-US" altLang="ko-KR" sz="2000" dirty="0" smtClean="0"/>
              <a:t>GLMs are commonly used to model various </a:t>
            </a:r>
            <a:r>
              <a:rPr lang="en-US" altLang="ko-KR" sz="2000" u="sng" dirty="0" smtClean="0">
                <a:solidFill>
                  <a:srgbClr val="C00000"/>
                </a:solidFill>
              </a:rPr>
              <a:t>types of response variable</a:t>
            </a:r>
            <a:r>
              <a:rPr lang="en-US" altLang="ko-KR" sz="2000" dirty="0" smtClean="0"/>
              <a:t>, for instance, continuous, binary, count, survival time, and etc.</a:t>
            </a:r>
            <a:br>
              <a:rPr lang="en-US" altLang="ko-KR" sz="2000" dirty="0" smtClean="0"/>
            </a:br>
            <a:endParaRPr lang="en-US" altLang="ko-KR" sz="2000" dirty="0" smtClean="0"/>
          </a:p>
          <a:p>
            <a:r>
              <a:rPr lang="en-US" altLang="ko-KR" sz="2000" dirty="0" smtClean="0"/>
              <a:t>In </a:t>
            </a:r>
            <a:r>
              <a:rPr lang="en-US" altLang="ko-KR" sz="2000" dirty="0"/>
              <a:t>“</a:t>
            </a:r>
            <a:r>
              <a:rPr lang="en-US" altLang="ko-KR" sz="2000" dirty="0" err="1"/>
              <a:t>glmnet</a:t>
            </a:r>
            <a:r>
              <a:rPr lang="en-US" altLang="ko-KR" sz="2000" dirty="0" smtClean="0"/>
              <a:t>”, there are also many </a:t>
            </a:r>
            <a:r>
              <a:rPr lang="en-US" altLang="ko-KR" sz="2000" dirty="0" smtClean="0">
                <a:solidFill>
                  <a:srgbClr val="C00000"/>
                </a:solidFill>
              </a:rPr>
              <a:t>types of regression</a:t>
            </a:r>
            <a:r>
              <a:rPr lang="en-US" altLang="ko-KR" sz="2000" dirty="0" smtClean="0"/>
              <a:t>, such as </a:t>
            </a:r>
            <a:r>
              <a:rPr lang="en-US" altLang="ko-KR" sz="2000" b="1" dirty="0" smtClean="0"/>
              <a:t>linear</a:t>
            </a:r>
            <a:r>
              <a:rPr lang="en-US" altLang="ko-KR" sz="2000" dirty="0" smtClean="0"/>
              <a:t>, </a:t>
            </a:r>
            <a:r>
              <a:rPr lang="en-US" altLang="ko-KR" sz="2000" b="1" dirty="0" smtClean="0"/>
              <a:t>logistic</a:t>
            </a:r>
            <a:r>
              <a:rPr lang="en-US" altLang="ko-KR" sz="2000" dirty="0" smtClean="0"/>
              <a:t>, </a:t>
            </a:r>
            <a:r>
              <a:rPr lang="en-US" altLang="ko-KR" sz="2000" dirty="0" err="1" smtClean="0"/>
              <a:t>poisson</a:t>
            </a:r>
            <a:r>
              <a:rPr lang="en-US" altLang="ko-KR" sz="2000" dirty="0" smtClean="0"/>
              <a:t>, and cox regression.</a:t>
            </a:r>
            <a:r>
              <a:rPr lang="en-US" altLang="ko-KR" sz="2000" dirty="0"/>
              <a:t/>
            </a:r>
            <a:br>
              <a:rPr lang="en-US" altLang="ko-KR" sz="2000" dirty="0"/>
            </a:br>
            <a:endParaRPr lang="ko-KR" altLang="en-US" sz="2000" dirty="0"/>
          </a:p>
        </p:txBody>
      </p:sp>
      <p:sp>
        <p:nvSpPr>
          <p:cNvPr id="3" name="제목 2"/>
          <p:cNvSpPr>
            <a:spLocks noGrp="1"/>
          </p:cNvSpPr>
          <p:nvPr>
            <p:ph type="title"/>
          </p:nvPr>
        </p:nvSpPr>
        <p:spPr/>
        <p:txBody>
          <a:bodyPr/>
          <a:lstStyle/>
          <a:p>
            <a:r>
              <a:rPr lang="en-US" altLang="ko-KR" dirty="0" smtClean="0"/>
              <a:t>“</a:t>
            </a:r>
            <a:r>
              <a:rPr lang="en-US" altLang="ko-KR" dirty="0" err="1" smtClean="0"/>
              <a:t>glmnet</a:t>
            </a:r>
            <a:r>
              <a:rPr lang="en-US" altLang="ko-KR" dirty="0" smtClean="0"/>
              <a:t>”</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53</a:t>
            </a:fld>
            <a:endParaRPr lang="ko-KR" altLang="en-US"/>
          </a:p>
        </p:txBody>
      </p:sp>
    </p:spTree>
    <p:extLst>
      <p:ext uri="{BB962C8B-B14F-4D97-AF65-F5344CB8AC3E}">
        <p14:creationId xmlns:p14="http://schemas.microsoft.com/office/powerpoint/2010/main" val="1673268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endParaRPr lang="ko-KR" altLang="en-US" dirty="0"/>
          </a:p>
        </p:txBody>
      </p:sp>
      <p:sp>
        <p:nvSpPr>
          <p:cNvPr id="3" name="제목 2"/>
          <p:cNvSpPr>
            <a:spLocks noGrp="1"/>
          </p:cNvSpPr>
          <p:nvPr>
            <p:ph type="title"/>
          </p:nvPr>
        </p:nvSpPr>
        <p:spPr/>
        <p:txBody>
          <a:bodyPr/>
          <a:lstStyle/>
          <a:p>
            <a:r>
              <a:rPr lang="en-US" altLang="ko-KR" dirty="0" smtClean="0"/>
              <a:t>Elements of “</a:t>
            </a:r>
            <a:r>
              <a:rPr lang="en-US" altLang="ko-KR" dirty="0" err="1" smtClean="0"/>
              <a:t>glmnet</a:t>
            </a:r>
            <a:r>
              <a:rPr lang="en-US" altLang="ko-KR" dirty="0" smtClean="0"/>
              <a:t>”</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54</a:t>
            </a:fld>
            <a:endParaRPr lang="ko-KR" altLang="en-US"/>
          </a:p>
        </p:txBody>
      </p:sp>
      <p:pic>
        <p:nvPicPr>
          <p:cNvPr id="8" name="그림 7"/>
          <p:cNvPicPr>
            <a:picLocks noChangeAspect="1"/>
          </p:cNvPicPr>
          <p:nvPr/>
        </p:nvPicPr>
        <p:blipFill>
          <a:blip r:embed="rId2">
            <a:extLst>
              <a:ext uri="{BEBA8EAE-BF5A-486C-A8C5-ECC9F3942E4B}">
                <a14:imgProps xmlns:a14="http://schemas.microsoft.com/office/drawing/2010/main">
                  <a14:imgLayer r:embed="rId3">
                    <a14:imgEffect>
                      <a14:sharpenSoften amount="40000"/>
                    </a14:imgEffect>
                  </a14:imgLayer>
                </a14:imgProps>
              </a:ext>
            </a:extLst>
          </a:blip>
          <a:stretch>
            <a:fillRect/>
          </a:stretch>
        </p:blipFill>
        <p:spPr>
          <a:xfrm>
            <a:off x="492882" y="1300792"/>
            <a:ext cx="8158235" cy="3705864"/>
          </a:xfrm>
          <a:prstGeom prst="rect">
            <a:avLst/>
          </a:prstGeom>
        </p:spPr>
      </p:pic>
    </p:spTree>
    <p:extLst>
      <p:ext uri="{BB962C8B-B14F-4D97-AF65-F5344CB8AC3E}">
        <p14:creationId xmlns:p14="http://schemas.microsoft.com/office/powerpoint/2010/main" val="5672697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endParaRPr lang="ko-KR" altLang="en-US" dirty="0"/>
          </a:p>
        </p:txBody>
      </p:sp>
      <p:sp>
        <p:nvSpPr>
          <p:cNvPr id="3" name="제목 2"/>
          <p:cNvSpPr>
            <a:spLocks noGrp="1"/>
          </p:cNvSpPr>
          <p:nvPr>
            <p:ph type="title"/>
          </p:nvPr>
        </p:nvSpPr>
        <p:spPr/>
        <p:txBody>
          <a:bodyPr/>
          <a:lstStyle/>
          <a:p>
            <a:r>
              <a:rPr lang="en-US" altLang="ko-KR" dirty="0" smtClean="0"/>
              <a:t>Main functions of “</a:t>
            </a:r>
            <a:r>
              <a:rPr lang="en-US" altLang="ko-KR" dirty="0" err="1" smtClean="0"/>
              <a:t>glmnet</a:t>
            </a:r>
            <a:r>
              <a:rPr lang="en-US" altLang="ko-KR" dirty="0" smtClean="0"/>
              <a:t>”</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55</a:t>
            </a:fld>
            <a:endParaRPr lang="ko-KR" altLang="en-US"/>
          </a:p>
        </p:txBody>
      </p:sp>
      <p:pic>
        <p:nvPicPr>
          <p:cNvPr id="7" name="그림 6"/>
          <p:cNvPicPr>
            <a:picLocks noChangeAspect="1"/>
          </p:cNvPicPr>
          <p:nvPr/>
        </p:nvPicPr>
        <p:blipFill>
          <a:blip r:embed="rId2">
            <a:extLst>
              <a:ext uri="{BEBA8EAE-BF5A-486C-A8C5-ECC9F3942E4B}">
                <a14:imgProps xmlns:a14="http://schemas.microsoft.com/office/drawing/2010/main">
                  <a14:imgLayer r:embed="rId3">
                    <a14:imgEffect>
                      <a14:sharpenSoften amount="40000"/>
                    </a14:imgEffect>
                  </a14:imgLayer>
                </a14:imgProps>
              </a:ext>
            </a:extLst>
          </a:blip>
          <a:stretch>
            <a:fillRect/>
          </a:stretch>
        </p:blipFill>
        <p:spPr>
          <a:xfrm>
            <a:off x="370390" y="1290640"/>
            <a:ext cx="5150325" cy="2443143"/>
          </a:xfrm>
          <a:prstGeom prst="rect">
            <a:avLst/>
          </a:prstGeom>
        </p:spPr>
      </p:pic>
      <p:pic>
        <p:nvPicPr>
          <p:cNvPr id="9" name="그림 8"/>
          <p:cNvPicPr>
            <a:picLocks noChangeAspect="1"/>
          </p:cNvPicPr>
          <p:nvPr/>
        </p:nvPicPr>
        <p:blipFill rotWithShape="1">
          <a:blip r:embed="rId4">
            <a:extLst>
              <a:ext uri="{BEBA8EAE-BF5A-486C-A8C5-ECC9F3942E4B}">
                <a14:imgProps xmlns:a14="http://schemas.microsoft.com/office/drawing/2010/main">
                  <a14:imgLayer r:embed="rId5">
                    <a14:imgEffect>
                      <a14:sharpenSoften amount="40000"/>
                    </a14:imgEffect>
                  </a14:imgLayer>
                </a14:imgProps>
              </a:ext>
            </a:extLst>
          </a:blip>
          <a:srcRect r="18202"/>
          <a:stretch/>
        </p:blipFill>
        <p:spPr>
          <a:xfrm>
            <a:off x="370390" y="3910500"/>
            <a:ext cx="7762383" cy="2414100"/>
          </a:xfrm>
          <a:prstGeom prst="rect">
            <a:avLst/>
          </a:prstGeom>
        </p:spPr>
      </p:pic>
    </p:spTree>
    <p:extLst>
      <p:ext uri="{BB962C8B-B14F-4D97-AF65-F5344CB8AC3E}">
        <p14:creationId xmlns:p14="http://schemas.microsoft.com/office/powerpoint/2010/main" val="73404507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p:cNvSpPr>
            <a:spLocks noGrp="1"/>
          </p:cNvSpPr>
          <p:nvPr>
            <p:ph type="ctrTitle"/>
          </p:nvPr>
        </p:nvSpPr>
        <p:spPr/>
        <p:txBody>
          <a:bodyPr/>
          <a:lstStyle/>
          <a:p>
            <a:r>
              <a:rPr lang="en-US" altLang="ko-KR" dirty="0" smtClean="0"/>
              <a:t>The Lasso</a:t>
            </a:r>
            <a:endParaRPr lang="ko-KR" altLang="en-US" dirty="0"/>
          </a:p>
        </p:txBody>
      </p:sp>
      <p:sp>
        <p:nvSpPr>
          <p:cNvPr id="4" name="날짜 개체 틀 3"/>
          <p:cNvSpPr>
            <a:spLocks noGrp="1"/>
          </p:cNvSpPr>
          <p:nvPr>
            <p:ph type="dt" sz="half" idx="10"/>
          </p:nvPr>
        </p:nvSpPr>
        <p:spPr>
          <a:xfrm>
            <a:off x="6115050" y="6635750"/>
            <a:ext cx="3028950" cy="222250"/>
          </a:xfrm>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a:xfrm>
            <a:off x="0" y="6635750"/>
            <a:ext cx="3086100" cy="225425"/>
          </a:xfrm>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a:xfrm>
            <a:off x="7086600" y="6635750"/>
            <a:ext cx="2057400" cy="222250"/>
          </a:xfrm>
        </p:spPr>
        <p:txBody>
          <a:bodyPr/>
          <a:lstStyle/>
          <a:p>
            <a:pPr>
              <a:defRPr/>
            </a:pPr>
            <a:r>
              <a:rPr lang="en-US" altLang="ko-KR" smtClean="0"/>
              <a:t>page </a:t>
            </a:r>
            <a:fld id="{C77A59D6-6D8A-4419-AA9E-5A3EC534CE24}" type="slidenum">
              <a:rPr lang="ko-KR" altLang="en-US" smtClean="0"/>
              <a:pPr>
                <a:defRPr/>
              </a:pPr>
              <a:t>56</a:t>
            </a:fld>
            <a:endParaRPr lang="ko-KR" altLang="en-US"/>
          </a:p>
        </p:txBody>
      </p:sp>
    </p:spTree>
    <p:extLst>
      <p:ext uri="{BB962C8B-B14F-4D97-AF65-F5344CB8AC3E}">
        <p14:creationId xmlns:p14="http://schemas.microsoft.com/office/powerpoint/2010/main" val="28689013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381000" y="5257800"/>
            <a:ext cx="8382000" cy="1223963"/>
          </a:xfrm>
        </p:spPr>
        <p:txBody>
          <a:bodyPr/>
          <a:lstStyle/>
          <a:p>
            <a:pPr>
              <a:lnSpc>
                <a:spcPct val="100000"/>
              </a:lnSpc>
            </a:pPr>
            <a:r>
              <a:rPr lang="en-US" altLang="ko-KR" sz="1800" dirty="0"/>
              <a:t>Lambda : the lambda value determining </a:t>
            </a:r>
            <a:r>
              <a:rPr lang="en-US" altLang="ko-KR" sz="1800" u="sng" dirty="0"/>
              <a:t>the strength of </a:t>
            </a:r>
            <a:r>
              <a:rPr lang="en-US" altLang="ko-KR" sz="1800" u="sng" dirty="0" smtClean="0"/>
              <a:t>penalty</a:t>
            </a:r>
            <a:endParaRPr lang="en-US" altLang="ko-KR" sz="1800" dirty="0" smtClean="0"/>
          </a:p>
          <a:p>
            <a:pPr>
              <a:lnSpc>
                <a:spcPct val="100000"/>
              </a:lnSpc>
            </a:pPr>
            <a:r>
              <a:rPr lang="en-US" altLang="ko-KR" sz="1800" dirty="0" err="1" smtClean="0"/>
              <a:t>Df</a:t>
            </a:r>
            <a:r>
              <a:rPr lang="en-US" altLang="ko-KR" sz="1800" dirty="0" smtClean="0"/>
              <a:t> : # of the </a:t>
            </a:r>
            <a:r>
              <a:rPr lang="en-US" altLang="ko-KR" sz="1800" u="sng" dirty="0" smtClean="0"/>
              <a:t>nonzero</a:t>
            </a:r>
            <a:r>
              <a:rPr lang="en-US" altLang="ko-KR" sz="1800" dirty="0" smtClean="0"/>
              <a:t> coefficients</a:t>
            </a:r>
          </a:p>
          <a:p>
            <a:pPr>
              <a:lnSpc>
                <a:spcPct val="100000"/>
              </a:lnSpc>
            </a:pPr>
            <a:r>
              <a:rPr lang="en-US" altLang="ko-KR" sz="1800" dirty="0" smtClean="0"/>
              <a:t>%</a:t>
            </a:r>
            <a:r>
              <a:rPr lang="en-US" altLang="ko-KR" sz="1800" dirty="0" err="1" smtClean="0"/>
              <a:t>Dev</a:t>
            </a:r>
            <a:r>
              <a:rPr lang="en-US" altLang="ko-KR" sz="1800" dirty="0" smtClean="0"/>
              <a:t> : the percentage of deviance explained (for </a:t>
            </a:r>
            <a:r>
              <a:rPr lang="en-US" altLang="ko-KR" sz="1800" dirty="0" err="1" smtClean="0"/>
              <a:t>gaussian</a:t>
            </a:r>
            <a:r>
              <a:rPr lang="en-US" altLang="ko-KR" sz="1800" dirty="0" smtClean="0"/>
              <a:t>, </a:t>
            </a:r>
            <a:r>
              <a:rPr lang="en-US" altLang="ko-KR" sz="1800" u="sng" dirty="0" smtClean="0"/>
              <a:t>R-square</a:t>
            </a:r>
            <a:r>
              <a:rPr lang="en-US" altLang="ko-KR" sz="1800" dirty="0" smtClean="0"/>
              <a:t>)</a:t>
            </a:r>
          </a:p>
        </p:txBody>
      </p:sp>
      <p:sp>
        <p:nvSpPr>
          <p:cNvPr id="3" name="제목 2"/>
          <p:cNvSpPr>
            <a:spLocks noGrp="1"/>
          </p:cNvSpPr>
          <p:nvPr>
            <p:ph type="title"/>
          </p:nvPr>
        </p:nvSpPr>
        <p:spPr/>
        <p:txBody>
          <a:bodyPr/>
          <a:lstStyle/>
          <a:p>
            <a:r>
              <a:rPr lang="en-US" altLang="ko-KR" dirty="0" smtClean="0"/>
              <a:t>The Lasso</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57</a:t>
            </a:fld>
            <a:endParaRPr lang="ko-KR" altLang="en-US"/>
          </a:p>
        </p:txBody>
      </p:sp>
      <p:pic>
        <p:nvPicPr>
          <p:cNvPr id="10" name="그림 9"/>
          <p:cNvPicPr>
            <a:picLocks noChangeAspect="1"/>
          </p:cNvPicPr>
          <p:nvPr/>
        </p:nvPicPr>
        <p:blipFill>
          <a:blip r:embed="rId2">
            <a:extLst>
              <a:ext uri="{BEBA8EAE-BF5A-486C-A8C5-ECC9F3942E4B}">
                <a14:imgProps xmlns:a14="http://schemas.microsoft.com/office/drawing/2010/main">
                  <a14:imgLayer r:embed="rId3">
                    <a14:imgEffect>
                      <a14:sharpenSoften amount="40000"/>
                    </a14:imgEffect>
                  </a14:imgLayer>
                </a14:imgProps>
              </a:ext>
            </a:extLst>
          </a:blip>
          <a:stretch>
            <a:fillRect/>
          </a:stretch>
        </p:blipFill>
        <p:spPr>
          <a:xfrm>
            <a:off x="499547" y="1292225"/>
            <a:ext cx="8144905" cy="3888048"/>
          </a:xfrm>
          <a:prstGeom prst="rect">
            <a:avLst/>
          </a:prstGeom>
        </p:spPr>
      </p:pic>
      <p:grpSp>
        <p:nvGrpSpPr>
          <p:cNvPr id="30" name="그룹 29"/>
          <p:cNvGrpSpPr/>
          <p:nvPr/>
        </p:nvGrpSpPr>
        <p:grpSpPr>
          <a:xfrm>
            <a:off x="3505200" y="703821"/>
            <a:ext cx="4495800" cy="677206"/>
            <a:chOff x="3505200" y="703821"/>
            <a:chExt cx="4495800" cy="677206"/>
          </a:xfrm>
        </p:grpSpPr>
        <p:sp>
          <p:nvSpPr>
            <p:cNvPr id="15" name="TextBox 14"/>
            <p:cNvSpPr txBox="1"/>
            <p:nvPr/>
          </p:nvSpPr>
          <p:spPr>
            <a:xfrm>
              <a:off x="3905054" y="703821"/>
              <a:ext cx="4095946" cy="523220"/>
            </a:xfrm>
            <a:prstGeom prst="rect">
              <a:avLst/>
            </a:prstGeom>
            <a:noFill/>
          </p:spPr>
          <p:txBody>
            <a:bodyPr wrap="square" rtlCol="0" anchor="ctr">
              <a:spAutoFit/>
            </a:bodyPr>
            <a:lstStyle/>
            <a:p>
              <a:r>
                <a:rPr lang="en-US" altLang="ko-KR" sz="1400" dirty="0" smtClean="0"/>
                <a:t>the number of lambda value which will be fitted,</a:t>
              </a:r>
            </a:p>
            <a:p>
              <a:r>
                <a:rPr lang="en-US" altLang="ko-KR" sz="1400" dirty="0" smtClean="0"/>
                <a:t>recommended to be </a:t>
              </a:r>
              <a:r>
                <a:rPr lang="en-US" altLang="ko-KR" sz="1400" dirty="0" smtClean="0">
                  <a:solidFill>
                    <a:srgbClr val="C00000"/>
                  </a:solidFill>
                </a:rPr>
                <a:t>100 or more</a:t>
              </a:r>
              <a:r>
                <a:rPr lang="en-US" altLang="ko-KR" sz="1400" dirty="0" smtClean="0"/>
                <a:t>.</a:t>
              </a:r>
              <a:endParaRPr lang="ko-KR" altLang="en-US" sz="1400" dirty="0"/>
            </a:p>
          </p:txBody>
        </p:sp>
        <p:cxnSp>
          <p:nvCxnSpPr>
            <p:cNvPr id="17" name="꺾인 연결선 16"/>
            <p:cNvCxnSpPr>
              <a:stCxn id="15" idx="1"/>
            </p:cNvCxnSpPr>
            <p:nvPr/>
          </p:nvCxnSpPr>
          <p:spPr>
            <a:xfrm rot="10800000" flipV="1">
              <a:off x="3505200" y="965431"/>
              <a:ext cx="399854" cy="415596"/>
            </a:xfrm>
            <a:prstGeom prst="bentConnector2">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1" name="그룹 30"/>
          <p:cNvGrpSpPr/>
          <p:nvPr/>
        </p:nvGrpSpPr>
        <p:grpSpPr>
          <a:xfrm>
            <a:off x="2743200" y="1724444"/>
            <a:ext cx="4281084" cy="574288"/>
            <a:chOff x="2743200" y="1724444"/>
            <a:chExt cx="4281084" cy="574288"/>
          </a:xfrm>
        </p:grpSpPr>
        <p:sp>
          <p:nvSpPr>
            <p:cNvPr id="19" name="TextBox 18"/>
            <p:cNvSpPr txBox="1"/>
            <p:nvPr/>
          </p:nvSpPr>
          <p:spPr>
            <a:xfrm>
              <a:off x="2971800" y="1990955"/>
              <a:ext cx="4052484" cy="307777"/>
            </a:xfrm>
            <a:prstGeom prst="rect">
              <a:avLst/>
            </a:prstGeom>
            <a:noFill/>
          </p:spPr>
          <p:txBody>
            <a:bodyPr wrap="square" rtlCol="0" anchor="ctr">
              <a:spAutoFit/>
            </a:bodyPr>
            <a:lstStyle/>
            <a:p>
              <a:r>
                <a:rPr lang="en-US" altLang="ko-KR" sz="1400" dirty="0" smtClean="0">
                  <a:solidFill>
                    <a:srgbClr val="C00000"/>
                  </a:solidFill>
                </a:rPr>
                <a:t>α=0 (ridge), α=1 (lasso), and 0&lt;α&lt;1 (elastic-net)</a:t>
              </a:r>
              <a:endParaRPr lang="ko-KR" altLang="en-US" sz="1400" dirty="0">
                <a:solidFill>
                  <a:srgbClr val="C00000"/>
                </a:solidFill>
              </a:endParaRPr>
            </a:p>
          </p:txBody>
        </p:sp>
        <p:cxnSp>
          <p:nvCxnSpPr>
            <p:cNvPr id="20" name="꺾인 연결선 19"/>
            <p:cNvCxnSpPr>
              <a:stCxn id="19" idx="1"/>
            </p:cNvCxnSpPr>
            <p:nvPr/>
          </p:nvCxnSpPr>
          <p:spPr>
            <a:xfrm rot="10800000">
              <a:off x="2743200" y="1724444"/>
              <a:ext cx="228600" cy="420401"/>
            </a:xfrm>
            <a:prstGeom prst="bentConnector2">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 name="그룹 13"/>
          <p:cNvGrpSpPr/>
          <p:nvPr/>
        </p:nvGrpSpPr>
        <p:grpSpPr>
          <a:xfrm>
            <a:off x="4673566" y="5648227"/>
            <a:ext cx="4318034" cy="461665"/>
            <a:chOff x="3381718" y="706795"/>
            <a:chExt cx="4318034" cy="461665"/>
          </a:xfrm>
        </p:grpSpPr>
        <p:sp>
          <p:nvSpPr>
            <p:cNvPr id="16" name="TextBox 15"/>
            <p:cNvSpPr txBox="1"/>
            <p:nvPr/>
          </p:nvSpPr>
          <p:spPr>
            <a:xfrm>
              <a:off x="3603806" y="706795"/>
              <a:ext cx="4095946" cy="461665"/>
            </a:xfrm>
            <a:prstGeom prst="rect">
              <a:avLst/>
            </a:prstGeom>
            <a:noFill/>
          </p:spPr>
          <p:txBody>
            <a:bodyPr wrap="square" rtlCol="0" anchor="ctr">
              <a:spAutoFit/>
            </a:bodyPr>
            <a:lstStyle/>
            <a:p>
              <a:r>
                <a:rPr lang="en-US" altLang="ko-KR" sz="1200" dirty="0" smtClean="0"/>
                <a:t>This is not an absolute criterion, because %</a:t>
              </a:r>
              <a:r>
                <a:rPr lang="en-US" altLang="ko-KR" sz="1200" dirty="0" err="1" smtClean="0"/>
                <a:t>Dev</a:t>
              </a:r>
              <a:r>
                <a:rPr lang="en-US" altLang="ko-KR" sz="1200" dirty="0" smtClean="0"/>
                <a:t> increases as variables are added.</a:t>
              </a:r>
              <a:endParaRPr lang="ko-KR" altLang="en-US" sz="1200" dirty="0"/>
            </a:p>
          </p:txBody>
        </p:sp>
        <p:cxnSp>
          <p:nvCxnSpPr>
            <p:cNvPr id="18" name="꺾인 연결선 17"/>
            <p:cNvCxnSpPr>
              <a:stCxn id="16" idx="1"/>
            </p:cNvCxnSpPr>
            <p:nvPr/>
          </p:nvCxnSpPr>
          <p:spPr>
            <a:xfrm rot="10800000" flipV="1">
              <a:off x="3381718" y="937628"/>
              <a:ext cx="222089" cy="230832"/>
            </a:xfrm>
            <a:prstGeom prst="bentConnector2">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91590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rotWithShape="1">
          <a:blip r:embed="rId2"/>
          <a:srcRect b="90584"/>
          <a:stretch/>
        </p:blipFill>
        <p:spPr>
          <a:xfrm>
            <a:off x="363577" y="1273697"/>
            <a:ext cx="8416846" cy="402704"/>
          </a:xfrm>
          <a:prstGeom prst="rect">
            <a:avLst/>
          </a:prstGeom>
        </p:spPr>
      </p:pic>
      <p:sp>
        <p:nvSpPr>
          <p:cNvPr id="3" name="제목 2"/>
          <p:cNvSpPr>
            <a:spLocks noGrp="1"/>
          </p:cNvSpPr>
          <p:nvPr>
            <p:ph type="title"/>
          </p:nvPr>
        </p:nvSpPr>
        <p:spPr/>
        <p:txBody>
          <a:bodyPr/>
          <a:lstStyle/>
          <a:p>
            <a:r>
              <a:rPr lang="en-US" altLang="ko-KR" dirty="0" smtClean="0"/>
              <a:t>Solution path for lasso</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58</a:t>
            </a:fld>
            <a:endParaRPr lang="ko-KR" altLang="en-US"/>
          </a:p>
        </p:txBody>
      </p:sp>
      <p:grpSp>
        <p:nvGrpSpPr>
          <p:cNvPr id="8" name="그룹 7"/>
          <p:cNvGrpSpPr/>
          <p:nvPr/>
        </p:nvGrpSpPr>
        <p:grpSpPr>
          <a:xfrm>
            <a:off x="1905000" y="1594707"/>
            <a:ext cx="4876800" cy="410261"/>
            <a:chOff x="3669032" y="364236"/>
            <a:chExt cx="4876800" cy="655860"/>
          </a:xfrm>
        </p:grpSpPr>
        <p:sp>
          <p:nvSpPr>
            <p:cNvPr id="9" name="TextBox 8"/>
            <p:cNvSpPr txBox="1"/>
            <p:nvPr/>
          </p:nvSpPr>
          <p:spPr>
            <a:xfrm>
              <a:off x="3905054" y="577274"/>
              <a:ext cx="4640778" cy="442822"/>
            </a:xfrm>
            <a:prstGeom prst="rect">
              <a:avLst/>
            </a:prstGeom>
            <a:noFill/>
          </p:spPr>
          <p:txBody>
            <a:bodyPr wrap="square" rtlCol="0" anchor="ctr">
              <a:spAutoFit/>
            </a:bodyPr>
            <a:lstStyle/>
            <a:p>
              <a:r>
                <a:rPr lang="en-US" altLang="ko-KR" sz="1200" dirty="0" smtClean="0"/>
                <a:t>Measurement on the X-axis includes “norm”, “lambda”, and “</a:t>
              </a:r>
              <a:r>
                <a:rPr lang="en-US" altLang="ko-KR" sz="1200" dirty="0" err="1" smtClean="0"/>
                <a:t>dev</a:t>
              </a:r>
              <a:r>
                <a:rPr lang="en-US" altLang="ko-KR" sz="1200" dirty="0" smtClean="0"/>
                <a:t>”.</a:t>
              </a:r>
              <a:endParaRPr lang="ko-KR" altLang="en-US" sz="1200" dirty="0"/>
            </a:p>
          </p:txBody>
        </p:sp>
        <p:cxnSp>
          <p:nvCxnSpPr>
            <p:cNvPr id="10" name="꺾인 연결선 9"/>
            <p:cNvCxnSpPr>
              <a:stCxn id="9" idx="1"/>
            </p:cNvCxnSpPr>
            <p:nvPr/>
          </p:nvCxnSpPr>
          <p:spPr>
            <a:xfrm rot="10800000">
              <a:off x="3669032" y="364236"/>
              <a:ext cx="236022" cy="434450"/>
            </a:xfrm>
            <a:prstGeom prst="bentConnector2">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 name="그룹 13"/>
          <p:cNvGrpSpPr/>
          <p:nvPr/>
        </p:nvGrpSpPr>
        <p:grpSpPr>
          <a:xfrm>
            <a:off x="2766907" y="979213"/>
            <a:ext cx="4273756" cy="344034"/>
            <a:chOff x="3229208" y="450381"/>
            <a:chExt cx="4273756" cy="549986"/>
          </a:xfrm>
        </p:grpSpPr>
        <p:sp>
          <p:nvSpPr>
            <p:cNvPr id="15" name="TextBox 14"/>
            <p:cNvSpPr txBox="1"/>
            <p:nvPr/>
          </p:nvSpPr>
          <p:spPr>
            <a:xfrm>
              <a:off x="3407018" y="450381"/>
              <a:ext cx="4095946" cy="442821"/>
            </a:xfrm>
            <a:prstGeom prst="rect">
              <a:avLst/>
            </a:prstGeom>
            <a:noFill/>
          </p:spPr>
          <p:txBody>
            <a:bodyPr wrap="square" rtlCol="0" anchor="ctr">
              <a:spAutoFit/>
            </a:bodyPr>
            <a:lstStyle/>
            <a:p>
              <a:r>
                <a:rPr lang="en-US" altLang="ko-KR" sz="1200" dirty="0" smtClean="0"/>
                <a:t>If TRUE, labels the curves with variable numbers.</a:t>
              </a:r>
              <a:endParaRPr lang="ko-KR" altLang="en-US" sz="1200" dirty="0"/>
            </a:p>
          </p:txBody>
        </p:sp>
        <p:cxnSp>
          <p:nvCxnSpPr>
            <p:cNvPr id="16" name="꺾인 연결선 15"/>
            <p:cNvCxnSpPr>
              <a:stCxn id="15" idx="1"/>
            </p:cNvCxnSpPr>
            <p:nvPr/>
          </p:nvCxnSpPr>
          <p:spPr>
            <a:xfrm rot="10800000" flipV="1">
              <a:off x="3229208" y="671792"/>
              <a:ext cx="177810" cy="328575"/>
            </a:xfrm>
            <a:prstGeom prst="bentConnector2">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 name="그룹 16"/>
          <p:cNvGrpSpPr/>
          <p:nvPr/>
        </p:nvGrpSpPr>
        <p:grpSpPr>
          <a:xfrm>
            <a:off x="6441440" y="2173445"/>
            <a:ext cx="2326640" cy="461665"/>
            <a:chOff x="5566077" y="2286000"/>
            <a:chExt cx="2326640" cy="461665"/>
          </a:xfrm>
        </p:grpSpPr>
        <p:sp>
          <p:nvSpPr>
            <p:cNvPr id="18" name="TextBox 17"/>
            <p:cNvSpPr txBox="1"/>
            <p:nvPr/>
          </p:nvSpPr>
          <p:spPr>
            <a:xfrm>
              <a:off x="6259303" y="2286000"/>
              <a:ext cx="1633414" cy="461665"/>
            </a:xfrm>
            <a:prstGeom prst="rect">
              <a:avLst/>
            </a:prstGeom>
            <a:noFill/>
          </p:spPr>
          <p:txBody>
            <a:bodyPr wrap="square" rtlCol="0">
              <a:spAutoFit/>
            </a:bodyPr>
            <a:lstStyle/>
            <a:p>
              <a:pPr algn="ctr"/>
              <a:r>
                <a:rPr lang="en-US" altLang="ko-KR" sz="1200" dirty="0" smtClean="0"/>
                <a:t>The number of nonzero coefficients</a:t>
              </a:r>
              <a:endParaRPr lang="ko-KR" altLang="en-US" sz="1200" dirty="0"/>
            </a:p>
          </p:txBody>
        </p:sp>
        <p:cxnSp>
          <p:nvCxnSpPr>
            <p:cNvPr id="19" name="꺾인 연결선 18"/>
            <p:cNvCxnSpPr/>
            <p:nvPr/>
          </p:nvCxnSpPr>
          <p:spPr>
            <a:xfrm rot="10800000">
              <a:off x="5566077" y="2540796"/>
              <a:ext cx="743706" cy="319"/>
            </a:xfrm>
            <a:prstGeom prst="bentConnector3">
              <a:avLst>
                <a:gd name="adj1" fmla="val 50000"/>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21" name="그림 20"/>
          <p:cNvPicPr>
            <a:picLocks noChangeAspect="1"/>
          </p:cNvPicPr>
          <p:nvPr/>
        </p:nvPicPr>
        <p:blipFill rotWithShape="1">
          <a:blip r:embed="rId2"/>
          <a:srcRect t="8492" r="24217"/>
          <a:stretch/>
        </p:blipFill>
        <p:spPr>
          <a:xfrm>
            <a:off x="403304" y="2225015"/>
            <a:ext cx="6378496" cy="3913691"/>
          </a:xfrm>
          <a:prstGeom prst="rect">
            <a:avLst/>
          </a:prstGeom>
        </p:spPr>
      </p:pic>
      <p:grpSp>
        <p:nvGrpSpPr>
          <p:cNvPr id="33" name="그룹 32"/>
          <p:cNvGrpSpPr/>
          <p:nvPr/>
        </p:nvGrpSpPr>
        <p:grpSpPr>
          <a:xfrm>
            <a:off x="3816072" y="6181944"/>
            <a:ext cx="4797262" cy="326418"/>
            <a:chOff x="5120029" y="2311549"/>
            <a:chExt cx="4797262" cy="326418"/>
          </a:xfrm>
        </p:grpSpPr>
        <p:sp>
          <p:nvSpPr>
            <p:cNvPr id="34" name="TextBox 33"/>
            <p:cNvSpPr txBox="1"/>
            <p:nvPr/>
          </p:nvSpPr>
          <p:spPr>
            <a:xfrm>
              <a:off x="6104557" y="2360968"/>
              <a:ext cx="3812734" cy="276999"/>
            </a:xfrm>
            <a:prstGeom prst="rect">
              <a:avLst/>
            </a:prstGeom>
            <a:noFill/>
          </p:spPr>
          <p:txBody>
            <a:bodyPr wrap="square" rtlCol="0">
              <a:spAutoFit/>
            </a:bodyPr>
            <a:lstStyle/>
            <a:p>
              <a:pPr algn="ctr"/>
              <a:r>
                <a:rPr lang="en-US" altLang="ko-KR" sz="1200" dirty="0" smtClean="0"/>
                <a:t>Sum of absolute value of regression coefficients</a:t>
              </a:r>
              <a:endParaRPr lang="ko-KR" altLang="en-US" sz="1200" dirty="0"/>
            </a:p>
          </p:txBody>
        </p:sp>
        <p:cxnSp>
          <p:nvCxnSpPr>
            <p:cNvPr id="35" name="꺾인 연결선 34"/>
            <p:cNvCxnSpPr>
              <a:endCxn id="21" idx="2"/>
            </p:cNvCxnSpPr>
            <p:nvPr/>
          </p:nvCxnSpPr>
          <p:spPr>
            <a:xfrm rot="10800000">
              <a:off x="5120029" y="2311549"/>
              <a:ext cx="1189754" cy="186330"/>
            </a:xfrm>
            <a:prstGeom prst="bentConnector2">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1230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dirty="0" err="1"/>
              <a:t>Univaraite</a:t>
            </a:r>
            <a:r>
              <a:rPr lang="en-US" altLang="ko-KR" sz="2800" b="1" dirty="0"/>
              <a:t> Analysis </a:t>
            </a:r>
            <a:r>
              <a:rPr lang="en-US" altLang="ko-KR" sz="2800" b="1" dirty="0" err="1"/>
              <a:t>vs</a:t>
            </a:r>
            <a:r>
              <a:rPr lang="en-US" altLang="ko-KR" sz="2800" b="1" dirty="0"/>
              <a:t> </a:t>
            </a:r>
            <a:r>
              <a:rPr lang="en-US" altLang="ko-KR" sz="2800" b="1" dirty="0" smtClean="0"/>
              <a:t>Multivariate </a:t>
            </a:r>
            <a:r>
              <a:rPr lang="en-US" altLang="ko-KR" sz="2800" b="1" dirty="0"/>
              <a:t>Analysis</a:t>
            </a:r>
            <a:endParaRPr lang="ko-KR" altLang="en-US" sz="28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5</a:t>
            </a:fld>
            <a:endParaRPr lang="ko-KR" altLang="en-US"/>
          </a:p>
        </p:txBody>
      </p:sp>
      <mc:AlternateContent xmlns:mc="http://schemas.openxmlformats.org/markup-compatibility/2006">
        <mc:Choice xmlns:a14="http://schemas.microsoft.com/office/drawing/2010/main" Requires="a14">
          <p:sp>
            <p:nvSpPr>
              <p:cNvPr id="2" name="내용 개체 틀 1"/>
              <p:cNvSpPr>
                <a:spLocks noGrp="1"/>
              </p:cNvSpPr>
              <p:nvPr>
                <p:ph idx="1"/>
              </p:nvPr>
            </p:nvSpPr>
            <p:spPr>
              <a:xfrm>
                <a:off x="234315" y="990600"/>
                <a:ext cx="8675370" cy="4576763"/>
              </a:xfrm>
            </p:spPr>
            <p:txBody>
              <a:bodyPr/>
              <a:lstStyle/>
              <a:p>
                <a:pPr marL="0" indent="0">
                  <a:buNone/>
                </a:pPr>
                <a:r>
                  <a:rPr lang="en-US" altLang="ko-KR" sz="1800" b="1" dirty="0" smtClean="0"/>
                  <a:t>1) </a:t>
                </a:r>
                <a:r>
                  <a:rPr lang="en-US" altLang="ko-KR" sz="1800" b="1" dirty="0" err="1" smtClean="0"/>
                  <a:t>Univariate</a:t>
                </a:r>
                <a:r>
                  <a:rPr lang="en-US" altLang="ko-KR" sz="1800" b="1" dirty="0" smtClean="0"/>
                  <a:t> </a:t>
                </a:r>
                <a:endParaRPr lang="en-US" altLang="ko-KR" sz="1800" b="1" dirty="0"/>
              </a:p>
              <a:p>
                <a:r>
                  <a:rPr lang="en-US" altLang="ko-KR" sz="1800" dirty="0"/>
                  <a:t> </a:t>
                </a:r>
                <a:r>
                  <a:rPr lang="en-US" altLang="ko-KR" sz="1800" dirty="0" smtClean="0">
                    <a:solidFill>
                      <a:schemeClr val="accent2"/>
                    </a:solidFill>
                  </a:rPr>
                  <a:t>One </a:t>
                </a:r>
                <a:r>
                  <a:rPr lang="en-US" altLang="ko-KR" sz="1800" dirty="0">
                    <a:solidFill>
                      <a:schemeClr val="accent2"/>
                    </a:solidFill>
                  </a:rPr>
                  <a:t>variable </a:t>
                </a:r>
                <a:r>
                  <a:rPr lang="en-US" altLang="ko-KR" sz="1800" dirty="0"/>
                  <a:t>is analyzed at a time. Objective is to describe the variable.</a:t>
                </a:r>
              </a:p>
              <a:p>
                <a:pPr marL="0" indent="0" algn="ctr">
                  <a:buNone/>
                </a:pPr>
                <a14:m>
                  <m:oMathPara xmlns:m="http://schemas.openxmlformats.org/officeDocument/2006/math">
                    <m:oMathParaPr>
                      <m:jc m:val="centerGroup"/>
                    </m:oMathParaPr>
                    <m:oMath xmlns:m="http://schemas.openxmlformats.org/officeDocument/2006/math">
                      <m:r>
                        <m:rPr>
                          <m:sty m:val="p"/>
                        </m:rPr>
                        <a:rPr lang="en-US" altLang="ko-KR" sz="1800">
                          <a:latin typeface="Cambria Math" panose="02040503050406030204" pitchFamily="18" charset="0"/>
                        </a:rPr>
                        <m:t>Y</m:t>
                      </m:r>
                      <m:r>
                        <a:rPr lang="en-US" altLang="ko-KR" sz="1800">
                          <a:latin typeface="Cambria Math" panose="02040503050406030204" pitchFamily="18" charset="0"/>
                        </a:rPr>
                        <m:t>= </m:t>
                      </m:r>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𝑏</m:t>
                          </m:r>
                        </m:e>
                        <m:sub>
                          <m:r>
                            <a:rPr lang="en-US" altLang="ko-KR" sz="1800" i="1">
                              <a:latin typeface="Cambria Math" panose="02040503050406030204" pitchFamily="18" charset="0"/>
                            </a:rPr>
                            <m:t>1</m:t>
                          </m:r>
                        </m:sub>
                      </m:sSub>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𝑋</m:t>
                          </m:r>
                        </m:e>
                        <m:sub>
                          <m:r>
                            <a:rPr lang="en-US" altLang="ko-KR" sz="1800" i="1">
                              <a:latin typeface="Cambria Math" panose="02040503050406030204" pitchFamily="18" charset="0"/>
                            </a:rPr>
                            <m:t>1</m:t>
                          </m:r>
                        </m:sub>
                      </m:sSub>
                      <m:r>
                        <a:rPr lang="en-US" altLang="ko-KR" sz="1800" i="1">
                          <a:latin typeface="Cambria Math" panose="02040503050406030204" pitchFamily="18" charset="0"/>
                        </a:rPr>
                        <m:t>+</m:t>
                      </m:r>
                      <m:r>
                        <a:rPr lang="en-US" altLang="ko-KR" sz="1800" i="1">
                          <a:latin typeface="Cambria Math" panose="02040503050406030204" pitchFamily="18" charset="0"/>
                        </a:rPr>
                        <m:t>𝑒</m:t>
                      </m:r>
                      <m:r>
                        <a:rPr lang="en-US" altLang="ko-KR" sz="1800" i="1">
                          <a:latin typeface="Cambria Math" panose="02040503050406030204" pitchFamily="18" charset="0"/>
                        </a:rPr>
                        <m:t>    </m:t>
                      </m:r>
                    </m:oMath>
                  </m:oMathPara>
                </a14:m>
                <a:endParaRPr lang="en-US" altLang="ko-KR" sz="180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altLang="ko-KR" sz="1400" i="1">
                          <a:latin typeface="Cambria Math" panose="02040503050406030204" pitchFamily="18" charset="0"/>
                        </a:rPr>
                        <m:t>𝑤h𝑒𝑟𝑒</m:t>
                      </m:r>
                      <m:r>
                        <a:rPr lang="en-US" altLang="ko-KR" sz="1400" i="1">
                          <a:latin typeface="Cambria Math" panose="02040503050406030204" pitchFamily="18" charset="0"/>
                        </a:rPr>
                        <m:t>   </m:t>
                      </m:r>
                      <m:r>
                        <a:rPr lang="en-US" altLang="ko-KR" sz="1400" i="1">
                          <a:latin typeface="Cambria Math" panose="02040503050406030204" pitchFamily="18" charset="0"/>
                        </a:rPr>
                        <m:t>𝑌</m:t>
                      </m:r>
                      <m:r>
                        <a:rPr lang="en-US" altLang="ko-KR" sz="1400" i="1">
                          <a:latin typeface="Cambria Math" panose="02040503050406030204" pitchFamily="18" charset="0"/>
                        </a:rPr>
                        <m:t>:</m:t>
                      </m:r>
                      <m:r>
                        <a:rPr lang="en-US" altLang="ko-KR" sz="1400" i="1">
                          <a:latin typeface="Cambria Math" panose="02040503050406030204" pitchFamily="18" charset="0"/>
                        </a:rPr>
                        <m:t>𝑝h𝑒𝑛𝑜𝑡𝑦𝑝𝑒</m:t>
                      </m:r>
                      <m:r>
                        <a:rPr lang="en-US" altLang="ko-KR" sz="1400" i="1">
                          <a:latin typeface="Cambria Math" panose="02040503050406030204" pitchFamily="18" charset="0"/>
                        </a:rPr>
                        <m:t>, </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 </m:t>
                          </m:r>
                          <m:r>
                            <a:rPr lang="en-US" altLang="ko-KR" sz="1400" i="1">
                              <a:latin typeface="Cambria Math" panose="02040503050406030204" pitchFamily="18" charset="0"/>
                            </a:rPr>
                            <m:t>𝑋</m:t>
                          </m:r>
                        </m:e>
                        <m:sub>
                          <m:r>
                            <a:rPr lang="en-US" altLang="ko-KR" sz="1400" i="1">
                              <a:latin typeface="Cambria Math" panose="02040503050406030204" pitchFamily="18" charset="0"/>
                            </a:rPr>
                            <m:t>1</m:t>
                          </m:r>
                        </m:sub>
                      </m:sSub>
                      <m:r>
                        <a:rPr lang="en-US" altLang="ko-KR" sz="1400" i="1">
                          <a:latin typeface="Cambria Math" panose="02040503050406030204" pitchFamily="18" charset="0"/>
                        </a:rPr>
                        <m:t>:</m:t>
                      </m:r>
                      <m:r>
                        <a:rPr lang="en-US" altLang="ko-KR" sz="1400" i="1">
                          <a:latin typeface="Cambria Math" panose="02040503050406030204" pitchFamily="18" charset="0"/>
                        </a:rPr>
                        <m:t>𝑔𝑒𝑛𝑜𝑡𝑦𝑝𝑒</m:t>
                      </m:r>
                      <m:r>
                        <a:rPr lang="en-US" altLang="ko-KR" sz="1400" i="1">
                          <a:latin typeface="Cambria Math" panose="02040503050406030204" pitchFamily="18" charset="0"/>
                        </a:rPr>
                        <m:t> </m:t>
                      </m:r>
                      <m:r>
                        <a:rPr lang="en-US" altLang="ko-KR" sz="1400" i="1">
                          <a:latin typeface="Cambria Math" panose="02040503050406030204" pitchFamily="18" charset="0"/>
                        </a:rPr>
                        <m:t>𝑜𝑓</m:t>
                      </m:r>
                      <m:r>
                        <a:rPr lang="en-US" altLang="ko-KR" sz="1400" i="1">
                          <a:latin typeface="Cambria Math" panose="02040503050406030204" pitchFamily="18" charset="0"/>
                        </a:rPr>
                        <m:t> </m:t>
                      </m:r>
                      <m:r>
                        <a:rPr lang="en-US" altLang="ko-KR" sz="1400" i="1">
                          <a:latin typeface="Cambria Math" panose="02040503050406030204" pitchFamily="18" charset="0"/>
                        </a:rPr>
                        <m:t>𝑆𝑁𝑃</m:t>
                      </m:r>
                      <m:r>
                        <a:rPr lang="en-US" altLang="ko-KR" sz="1400" i="1">
                          <a:latin typeface="Cambria Math" panose="02040503050406030204" pitchFamily="18" charset="0"/>
                        </a:rPr>
                        <m:t>1,</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 </m:t>
                          </m:r>
                          <m:r>
                            <a:rPr lang="en-US" altLang="ko-KR" sz="1400" i="1">
                              <a:latin typeface="Cambria Math" panose="02040503050406030204" pitchFamily="18" charset="0"/>
                            </a:rPr>
                            <m:t>𝑏</m:t>
                          </m:r>
                        </m:e>
                        <m:sub>
                          <m:r>
                            <a:rPr lang="en-US" altLang="ko-KR" sz="1400" i="1">
                              <a:latin typeface="Cambria Math" panose="02040503050406030204" pitchFamily="18" charset="0"/>
                            </a:rPr>
                            <m:t>1</m:t>
                          </m:r>
                        </m:sub>
                      </m:sSub>
                      <m:r>
                        <a:rPr lang="en-US" altLang="ko-KR" sz="1400" i="1">
                          <a:latin typeface="Cambria Math" panose="02040503050406030204" pitchFamily="18" charset="0"/>
                        </a:rPr>
                        <m:t>:</m:t>
                      </m:r>
                      <m:r>
                        <a:rPr lang="en-US" altLang="ko-KR" sz="1400" i="1">
                          <a:latin typeface="Cambria Math" panose="02040503050406030204" pitchFamily="18" charset="0"/>
                        </a:rPr>
                        <m:t>𝑒𝑓𝑓𝑒𝑐𝑡</m:t>
                      </m:r>
                      <m:r>
                        <a:rPr lang="en-US" altLang="ko-KR" sz="1400" i="1">
                          <a:latin typeface="Cambria Math" panose="02040503050406030204" pitchFamily="18" charset="0"/>
                        </a:rPr>
                        <m:t> </m:t>
                      </m:r>
                      <m:r>
                        <a:rPr lang="en-US" altLang="ko-KR" sz="1400" i="1">
                          <a:latin typeface="Cambria Math" panose="02040503050406030204" pitchFamily="18" charset="0"/>
                        </a:rPr>
                        <m:t>𝑜𝑓</m:t>
                      </m:r>
                      <m:r>
                        <a:rPr lang="en-US" altLang="ko-KR" sz="1400" i="1">
                          <a:latin typeface="Cambria Math" panose="02040503050406030204" pitchFamily="18" charset="0"/>
                        </a:rPr>
                        <m:t> </m:t>
                      </m:r>
                      <m:r>
                        <a:rPr lang="en-US" altLang="ko-KR" sz="1400" i="1">
                          <a:latin typeface="Cambria Math" panose="02040503050406030204" pitchFamily="18" charset="0"/>
                        </a:rPr>
                        <m:t>𝑆𝑁𝑃</m:t>
                      </m:r>
                      <m:r>
                        <a:rPr lang="en-US" altLang="ko-KR" sz="1400" i="1">
                          <a:latin typeface="Cambria Math" panose="02040503050406030204" pitchFamily="18" charset="0"/>
                        </a:rPr>
                        <m:t>1, </m:t>
                      </m:r>
                      <m:r>
                        <a:rPr lang="en-US" altLang="ko-KR" sz="1400" i="1">
                          <a:latin typeface="Cambria Math" panose="02040503050406030204" pitchFamily="18" charset="0"/>
                        </a:rPr>
                        <m:t>𝑒</m:t>
                      </m:r>
                      <m:r>
                        <a:rPr lang="en-US" altLang="ko-KR" sz="1400" i="1">
                          <a:latin typeface="Cambria Math" panose="02040503050406030204" pitchFamily="18" charset="0"/>
                        </a:rPr>
                        <m:t>:</m:t>
                      </m:r>
                      <m:r>
                        <a:rPr lang="en-US" altLang="ko-KR" sz="1400" i="1">
                          <a:latin typeface="Cambria Math" panose="02040503050406030204" pitchFamily="18" charset="0"/>
                        </a:rPr>
                        <m:t>𝑒𝑟𝑟𝑜𝑟</m:t>
                      </m:r>
                      <m:r>
                        <a:rPr lang="en-US" altLang="ko-KR" sz="1400" i="1">
                          <a:latin typeface="Cambria Math" panose="02040503050406030204" pitchFamily="18" charset="0"/>
                        </a:rPr>
                        <m:t> </m:t>
                      </m:r>
                      <m:r>
                        <a:rPr lang="en-US" altLang="ko-KR" sz="1400" i="1">
                          <a:latin typeface="Cambria Math" panose="02040503050406030204" pitchFamily="18" charset="0"/>
                        </a:rPr>
                        <m:t>𝑡𝑒𝑟𝑚</m:t>
                      </m:r>
                    </m:oMath>
                  </m:oMathPara>
                </a14:m>
                <a:endParaRPr lang="en-US" altLang="ko-KR" sz="1400" dirty="0"/>
              </a:p>
              <a:p>
                <a:pPr marL="0" indent="0">
                  <a:buNone/>
                </a:pPr>
                <a:r>
                  <a:rPr lang="en-US" altLang="ko-KR" sz="1000" b="1" dirty="0" smtClean="0"/>
                  <a:t/>
                </a:r>
                <a:br>
                  <a:rPr lang="en-US" altLang="ko-KR" sz="1000" b="1" dirty="0" smtClean="0"/>
                </a:br>
                <a:r>
                  <a:rPr lang="en-US" altLang="ko-KR" sz="1800" b="1" dirty="0" smtClean="0"/>
                  <a:t>2</a:t>
                </a:r>
                <a:r>
                  <a:rPr lang="en-US" altLang="ko-KR" sz="1800" b="1" dirty="0" smtClean="0"/>
                  <a:t>) Multivariate </a:t>
                </a:r>
              </a:p>
              <a:p>
                <a:r>
                  <a:rPr lang="en-US" altLang="ko-KR" sz="1800" dirty="0" smtClean="0"/>
                  <a:t> </a:t>
                </a:r>
                <a:r>
                  <a:rPr lang="en-US" altLang="ko-KR" sz="1800" dirty="0">
                    <a:solidFill>
                      <a:schemeClr val="accent2"/>
                    </a:solidFill>
                  </a:rPr>
                  <a:t>More than two </a:t>
                </a:r>
                <a:r>
                  <a:rPr lang="en-US" altLang="ko-KR" sz="1800" dirty="0"/>
                  <a:t>variables are analyzed together for any possible association or interactions. </a:t>
                </a:r>
                <a:endParaRPr lang="en-US" altLang="ko-KR" sz="1800" dirty="0" smtClean="0"/>
              </a:p>
              <a:p>
                <a:pPr marL="0" indent="0" algn="ctr">
                  <a:buNone/>
                </a:pPr>
                <a14:m>
                  <m:oMathPara xmlns:m="http://schemas.openxmlformats.org/officeDocument/2006/math">
                    <m:oMathParaPr>
                      <m:jc m:val="centerGroup"/>
                    </m:oMathParaPr>
                    <m:oMath xmlns:m="http://schemas.openxmlformats.org/officeDocument/2006/math">
                      <m:r>
                        <m:rPr>
                          <m:sty m:val="p"/>
                        </m:rPr>
                        <a:rPr lang="en-US" altLang="ko-KR" sz="1800">
                          <a:latin typeface="Cambria Math" panose="02040503050406030204" pitchFamily="18" charset="0"/>
                        </a:rPr>
                        <m:t>Y</m:t>
                      </m:r>
                      <m:r>
                        <a:rPr lang="en-US" altLang="ko-KR" sz="1800">
                          <a:latin typeface="Cambria Math" panose="02040503050406030204" pitchFamily="18" charset="0"/>
                        </a:rPr>
                        <m:t>= </m:t>
                      </m:r>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𝑏</m:t>
                          </m:r>
                        </m:e>
                        <m:sub>
                          <m:r>
                            <a:rPr lang="en-US" altLang="ko-KR" sz="1800" i="1">
                              <a:latin typeface="Cambria Math" panose="02040503050406030204" pitchFamily="18" charset="0"/>
                            </a:rPr>
                            <m:t>1</m:t>
                          </m:r>
                        </m:sub>
                      </m:sSub>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𝑋</m:t>
                          </m:r>
                        </m:e>
                        <m:sub>
                          <m:r>
                            <a:rPr lang="en-US" altLang="ko-KR" sz="1800" i="1">
                              <a:latin typeface="Cambria Math" panose="02040503050406030204" pitchFamily="18" charset="0"/>
                            </a:rPr>
                            <m:t>1</m:t>
                          </m:r>
                        </m:sub>
                      </m:sSub>
                      <m:r>
                        <a:rPr lang="en-US" altLang="ko-KR" sz="1800" i="1">
                          <a:latin typeface="Cambria Math" panose="02040503050406030204" pitchFamily="18" charset="0"/>
                        </a:rPr>
                        <m:t>+</m:t>
                      </m:r>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𝑏</m:t>
                          </m:r>
                        </m:e>
                        <m:sub>
                          <m:r>
                            <a:rPr lang="en-US" altLang="ko-KR" sz="1800" i="1">
                              <a:latin typeface="Cambria Math" panose="02040503050406030204" pitchFamily="18" charset="0"/>
                            </a:rPr>
                            <m:t>2</m:t>
                          </m:r>
                        </m:sub>
                      </m:sSub>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𝑋</m:t>
                          </m:r>
                        </m:e>
                        <m:sub>
                          <m:r>
                            <a:rPr lang="en-US" altLang="ko-KR" sz="1800" i="1">
                              <a:latin typeface="Cambria Math" panose="02040503050406030204" pitchFamily="18" charset="0"/>
                            </a:rPr>
                            <m:t>2</m:t>
                          </m:r>
                        </m:sub>
                      </m:sSub>
                      <m:r>
                        <a:rPr lang="en-US" altLang="ko-KR" sz="1800" i="1">
                          <a:latin typeface="Cambria Math" panose="02040503050406030204" pitchFamily="18" charset="0"/>
                        </a:rPr>
                        <m:t>+</m:t>
                      </m:r>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𝑏</m:t>
                          </m:r>
                        </m:e>
                        <m:sub>
                          <m:r>
                            <a:rPr lang="en-US" altLang="ko-KR" sz="1800" i="1">
                              <a:latin typeface="Cambria Math" panose="02040503050406030204" pitchFamily="18" charset="0"/>
                            </a:rPr>
                            <m:t>3</m:t>
                          </m:r>
                        </m:sub>
                      </m:sSub>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𝑋</m:t>
                          </m:r>
                        </m:e>
                        <m:sub>
                          <m:r>
                            <a:rPr lang="en-US" altLang="ko-KR" sz="1800" i="1">
                              <a:latin typeface="Cambria Math" panose="02040503050406030204" pitchFamily="18" charset="0"/>
                            </a:rPr>
                            <m:t>3</m:t>
                          </m:r>
                        </m:sub>
                      </m:sSub>
                      <m:r>
                        <a:rPr lang="en-US" altLang="ko-KR" sz="1800" i="1">
                          <a:latin typeface="Cambria Math" panose="02040503050406030204" pitchFamily="18" charset="0"/>
                        </a:rPr>
                        <m:t>+ ∙∙∙+</m:t>
                      </m:r>
                      <m:r>
                        <a:rPr lang="en-US" altLang="ko-KR" sz="1800" i="1">
                          <a:latin typeface="Cambria Math" panose="02040503050406030204" pitchFamily="18" charset="0"/>
                        </a:rPr>
                        <m:t>𝑒</m:t>
                      </m:r>
                    </m:oMath>
                  </m:oMathPara>
                </a14:m>
                <a:endParaRPr lang="en-US" altLang="ko-KR" sz="1800" dirty="0"/>
              </a:p>
              <a:p>
                <a:pPr marL="0" indent="0" algn="ctr">
                  <a:buNone/>
                </a:pPr>
                <a14:m>
                  <m:oMathPara xmlns:m="http://schemas.openxmlformats.org/officeDocument/2006/math">
                    <m:oMathParaPr>
                      <m:jc m:val="centerGroup"/>
                    </m:oMathParaPr>
                    <m:oMath xmlns:m="http://schemas.openxmlformats.org/officeDocument/2006/math">
                      <m:r>
                        <a:rPr lang="en-US" altLang="ko-KR" sz="1400" i="1">
                          <a:latin typeface="Cambria Math" panose="02040503050406030204" pitchFamily="18" charset="0"/>
                        </a:rPr>
                        <m:t>𝑤h𝑒𝑟𝑒</m:t>
                      </m:r>
                      <m:r>
                        <a:rPr lang="en-US" altLang="ko-KR" sz="1400" i="1">
                          <a:latin typeface="Cambria Math" panose="02040503050406030204" pitchFamily="18" charset="0"/>
                        </a:rPr>
                        <m:t>   </m:t>
                      </m:r>
                      <m:r>
                        <a:rPr lang="en-US" altLang="ko-KR" sz="1400" i="1">
                          <a:latin typeface="Cambria Math" panose="02040503050406030204" pitchFamily="18" charset="0"/>
                        </a:rPr>
                        <m:t>𝑌</m:t>
                      </m:r>
                      <m:r>
                        <a:rPr lang="en-US" altLang="ko-KR" sz="1400" i="1">
                          <a:latin typeface="Cambria Math" panose="02040503050406030204" pitchFamily="18" charset="0"/>
                        </a:rPr>
                        <m:t>:</m:t>
                      </m:r>
                      <m:r>
                        <a:rPr lang="en-US" altLang="ko-KR" sz="1400" i="1">
                          <a:latin typeface="Cambria Math" panose="02040503050406030204" pitchFamily="18" charset="0"/>
                        </a:rPr>
                        <m:t>𝑝h𝑒𝑛𝑜𝑡𝑦𝑝𝑒</m:t>
                      </m:r>
                      <m:r>
                        <a:rPr lang="en-US" altLang="ko-KR" sz="1400" i="1">
                          <a:latin typeface="Cambria Math" panose="02040503050406030204" pitchFamily="18" charset="0"/>
                        </a:rPr>
                        <m:t>, </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 </m:t>
                          </m:r>
                          <m:r>
                            <a:rPr lang="en-US" altLang="ko-KR" sz="1400" i="1">
                              <a:latin typeface="Cambria Math" panose="02040503050406030204" pitchFamily="18" charset="0"/>
                            </a:rPr>
                            <m:t>𝑋</m:t>
                          </m:r>
                        </m:e>
                        <m:sub>
                          <m:r>
                            <a:rPr lang="en-US" altLang="ko-KR" sz="1400" i="1">
                              <a:latin typeface="Cambria Math" panose="02040503050406030204" pitchFamily="18" charset="0"/>
                            </a:rPr>
                            <m:t>𝑖</m:t>
                          </m:r>
                        </m:sub>
                      </m:sSub>
                      <m:r>
                        <a:rPr lang="en-US" altLang="ko-KR" sz="1400" i="1">
                          <a:latin typeface="Cambria Math" panose="02040503050406030204" pitchFamily="18" charset="0"/>
                        </a:rPr>
                        <m:t>:</m:t>
                      </m:r>
                      <m:r>
                        <a:rPr lang="en-US" altLang="ko-KR" sz="1400" i="1">
                          <a:latin typeface="Cambria Math" panose="02040503050406030204" pitchFamily="18" charset="0"/>
                        </a:rPr>
                        <m:t>𝑔𝑒𝑛𝑜𝑡𝑦𝑝𝑒</m:t>
                      </m:r>
                      <m:r>
                        <a:rPr lang="en-US" altLang="ko-KR" sz="1400" i="1">
                          <a:latin typeface="Cambria Math" panose="02040503050406030204" pitchFamily="18" charset="0"/>
                        </a:rPr>
                        <m:t> </m:t>
                      </m:r>
                      <m:r>
                        <a:rPr lang="en-US" altLang="ko-KR" sz="1400" i="1">
                          <a:latin typeface="Cambria Math" panose="02040503050406030204" pitchFamily="18" charset="0"/>
                        </a:rPr>
                        <m:t>𝑜𝑓</m:t>
                      </m:r>
                      <m:r>
                        <a:rPr lang="en-US" altLang="ko-KR" sz="1400" i="1">
                          <a:latin typeface="Cambria Math" panose="02040503050406030204" pitchFamily="18" charset="0"/>
                        </a:rPr>
                        <m:t> </m:t>
                      </m:r>
                      <m:r>
                        <a:rPr lang="en-US" altLang="ko-KR" sz="1400" i="1">
                          <a:latin typeface="Cambria Math" panose="02040503050406030204" pitchFamily="18" charset="0"/>
                        </a:rPr>
                        <m:t>𝑆𝑁𝑃𝑖</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 </m:t>
                          </m:r>
                          <m:r>
                            <a:rPr lang="en-US" altLang="ko-KR" sz="1400" i="1">
                              <a:latin typeface="Cambria Math" panose="02040503050406030204" pitchFamily="18" charset="0"/>
                            </a:rPr>
                            <m:t>𝑏</m:t>
                          </m:r>
                        </m:e>
                        <m:sub>
                          <m:r>
                            <a:rPr lang="en-US" altLang="ko-KR" sz="1400" i="1">
                              <a:latin typeface="Cambria Math" panose="02040503050406030204" pitchFamily="18" charset="0"/>
                            </a:rPr>
                            <m:t>𝑖</m:t>
                          </m:r>
                        </m:sub>
                      </m:sSub>
                      <m:r>
                        <a:rPr lang="en-US" altLang="ko-KR" sz="1400" i="1">
                          <a:latin typeface="Cambria Math" panose="02040503050406030204" pitchFamily="18" charset="0"/>
                        </a:rPr>
                        <m:t>:</m:t>
                      </m:r>
                      <m:r>
                        <a:rPr lang="en-US" altLang="ko-KR" sz="1400" i="1">
                          <a:latin typeface="Cambria Math" panose="02040503050406030204" pitchFamily="18" charset="0"/>
                        </a:rPr>
                        <m:t>𝑒𝑓𝑓𝑒𝑐𝑡</m:t>
                      </m:r>
                      <m:r>
                        <a:rPr lang="en-US" altLang="ko-KR" sz="1400" i="1">
                          <a:latin typeface="Cambria Math" panose="02040503050406030204" pitchFamily="18" charset="0"/>
                        </a:rPr>
                        <m:t> </m:t>
                      </m:r>
                      <m:r>
                        <a:rPr lang="en-US" altLang="ko-KR" sz="1400" i="1">
                          <a:latin typeface="Cambria Math" panose="02040503050406030204" pitchFamily="18" charset="0"/>
                        </a:rPr>
                        <m:t>𝑜𝑓</m:t>
                      </m:r>
                      <m:r>
                        <a:rPr lang="en-US" altLang="ko-KR" sz="1400" i="1">
                          <a:latin typeface="Cambria Math" panose="02040503050406030204" pitchFamily="18" charset="0"/>
                        </a:rPr>
                        <m:t> </m:t>
                      </m:r>
                      <m:r>
                        <a:rPr lang="en-US" altLang="ko-KR" sz="1400" i="1">
                          <a:latin typeface="Cambria Math" panose="02040503050406030204" pitchFamily="18" charset="0"/>
                        </a:rPr>
                        <m:t>𝑆𝑁𝑃𝑖</m:t>
                      </m:r>
                      <m:r>
                        <a:rPr lang="en-US" altLang="ko-KR" sz="1400" i="1">
                          <a:latin typeface="Cambria Math" panose="02040503050406030204" pitchFamily="18" charset="0"/>
                        </a:rPr>
                        <m:t>,</m:t>
                      </m:r>
                      <m:r>
                        <a:rPr lang="en-US" altLang="ko-KR" sz="1400" i="1">
                          <a:latin typeface="Cambria Math" panose="02040503050406030204" pitchFamily="18" charset="0"/>
                        </a:rPr>
                        <m:t>𝑒</m:t>
                      </m:r>
                      <m:r>
                        <a:rPr lang="en-US" altLang="ko-KR" sz="1400" i="1">
                          <a:latin typeface="Cambria Math" panose="02040503050406030204" pitchFamily="18" charset="0"/>
                        </a:rPr>
                        <m:t>:</m:t>
                      </m:r>
                      <m:r>
                        <a:rPr lang="en-US" altLang="ko-KR" sz="1400" i="1">
                          <a:latin typeface="Cambria Math" panose="02040503050406030204" pitchFamily="18" charset="0"/>
                        </a:rPr>
                        <m:t>𝑒𝑟𝑟𝑜𝑟</m:t>
                      </m:r>
                      <m:r>
                        <a:rPr lang="en-US" altLang="ko-KR" sz="1400" i="1">
                          <a:latin typeface="Cambria Math" panose="02040503050406030204" pitchFamily="18" charset="0"/>
                        </a:rPr>
                        <m:t> </m:t>
                      </m:r>
                      <m:r>
                        <a:rPr lang="en-US" altLang="ko-KR" sz="1400" i="1">
                          <a:latin typeface="Cambria Math" panose="02040503050406030204" pitchFamily="18" charset="0"/>
                        </a:rPr>
                        <m:t>𝑡𝑒𝑟𝑚</m:t>
                      </m:r>
                    </m:oMath>
                  </m:oMathPara>
                </a14:m>
                <a:endParaRPr lang="en-US" altLang="ko-KR" sz="1800" dirty="0"/>
              </a:p>
              <a:p>
                <a:r>
                  <a:rPr lang="en-US" altLang="ko-KR" sz="1800" dirty="0"/>
                  <a:t>Multivariate analysis can also improve the ability to detect susceptible genetic variants whose effects are too small to be detected in </a:t>
                </a:r>
                <a:r>
                  <a:rPr lang="en-US" altLang="ko-KR" sz="1800" dirty="0" err="1"/>
                  <a:t>univariate</a:t>
                </a:r>
                <a:r>
                  <a:rPr lang="en-US" altLang="ko-KR" sz="1800" dirty="0"/>
                  <a:t> analysis</a:t>
                </a:r>
                <a:endParaRPr lang="ko-KR" altLang="en-US" sz="1800" dirty="0"/>
              </a:p>
            </p:txBody>
          </p:sp>
        </mc:Choice>
        <mc:Fallback>
          <p:sp>
            <p:nvSpPr>
              <p:cNvPr id="2" name="내용 개체 틀 1"/>
              <p:cNvSpPr>
                <a:spLocks noGrp="1" noRot="1" noChangeAspect="1" noMove="1" noResize="1" noEditPoints="1" noAdjustHandles="1" noChangeArrowheads="1" noChangeShapeType="1" noTextEdit="1"/>
              </p:cNvSpPr>
              <p:nvPr>
                <p:ph idx="1"/>
              </p:nvPr>
            </p:nvSpPr>
            <p:spPr>
              <a:xfrm>
                <a:off x="234315" y="990600"/>
                <a:ext cx="8675370" cy="4576763"/>
              </a:xfrm>
              <a:blipFill rotWithShape="0">
                <a:blip r:embed="rId2"/>
                <a:stretch>
                  <a:fillRect l="-562" r="-1053" b="-138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180301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a:t>How to get coefficients</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59</a:t>
            </a:fld>
            <a:endParaRPr lang="ko-KR" altLang="en-US"/>
          </a:p>
        </p:txBody>
      </p:sp>
      <p:sp>
        <p:nvSpPr>
          <p:cNvPr id="7" name="텍스트 개체 틀 6"/>
          <p:cNvSpPr>
            <a:spLocks noGrp="1"/>
          </p:cNvSpPr>
          <p:nvPr>
            <p:ph type="body" sz="quarter" idx="13"/>
          </p:nvPr>
        </p:nvSpPr>
        <p:spPr/>
        <p:txBody>
          <a:bodyPr/>
          <a:lstStyle/>
          <a:p>
            <a:endParaRPr lang="ko-KR" altLang="en-US"/>
          </a:p>
        </p:txBody>
      </p:sp>
      <p:pic>
        <p:nvPicPr>
          <p:cNvPr id="8" name="그림 7"/>
          <p:cNvPicPr>
            <a:picLocks noChangeAspect="1"/>
          </p:cNvPicPr>
          <p:nvPr/>
        </p:nvPicPr>
        <p:blipFill>
          <a:blip r:embed="rId2"/>
          <a:stretch>
            <a:fillRect/>
          </a:stretch>
        </p:blipFill>
        <p:spPr>
          <a:xfrm>
            <a:off x="479553" y="1367224"/>
            <a:ext cx="8184895" cy="4123552"/>
          </a:xfrm>
          <a:prstGeom prst="rect">
            <a:avLst/>
          </a:prstGeom>
        </p:spPr>
      </p:pic>
      <p:cxnSp>
        <p:nvCxnSpPr>
          <p:cNvPr id="9" name="직선 연결선 8"/>
          <p:cNvCxnSpPr/>
          <p:nvPr/>
        </p:nvCxnSpPr>
        <p:spPr>
          <a:xfrm>
            <a:off x="919903" y="1676400"/>
            <a:ext cx="884778"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 name="그룹 15"/>
          <p:cNvGrpSpPr/>
          <p:nvPr/>
        </p:nvGrpSpPr>
        <p:grpSpPr>
          <a:xfrm>
            <a:off x="2667000" y="4704762"/>
            <a:ext cx="4090794" cy="319446"/>
            <a:chOff x="2667000" y="4495800"/>
            <a:chExt cx="4090794" cy="319446"/>
          </a:xfrm>
        </p:grpSpPr>
        <p:cxnSp>
          <p:nvCxnSpPr>
            <p:cNvPr id="10" name="꺾인 연결선 9"/>
            <p:cNvCxnSpPr>
              <a:stCxn id="11" idx="1"/>
            </p:cNvCxnSpPr>
            <p:nvPr/>
          </p:nvCxnSpPr>
          <p:spPr>
            <a:xfrm rot="10800000">
              <a:off x="2667000" y="4572003"/>
              <a:ext cx="361950" cy="83521"/>
            </a:xfrm>
            <a:prstGeom prst="bentConnector3">
              <a:avLst>
                <a:gd name="adj1" fmla="val 50000"/>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028950" y="4495800"/>
              <a:ext cx="3728844" cy="319446"/>
            </a:xfrm>
            <a:prstGeom prst="rect">
              <a:avLst/>
            </a:prstGeom>
            <a:noFill/>
          </p:spPr>
          <p:txBody>
            <a:bodyPr wrap="square" rtlCol="0" anchor="ctr">
              <a:spAutoFit/>
            </a:bodyPr>
            <a:lstStyle/>
            <a:p>
              <a:r>
                <a:rPr lang="en-US" altLang="ko-KR" sz="1400" dirty="0" smtClean="0"/>
                <a:t>Sparse matrix to reduce memory usage</a:t>
              </a:r>
              <a:endParaRPr lang="ko-KR" altLang="en-US" sz="1400" dirty="0"/>
            </a:p>
          </p:txBody>
        </p:sp>
      </p:grpSp>
      <mc:AlternateContent xmlns:mc="http://schemas.openxmlformats.org/markup-compatibility/2006" xmlns:a14="http://schemas.microsoft.com/office/drawing/2010/main">
        <mc:Choice Requires="a14">
          <p:sp>
            <p:nvSpPr>
              <p:cNvPr id="13" name="TextBox 12"/>
              <p:cNvSpPr txBox="1"/>
              <p:nvPr/>
            </p:nvSpPr>
            <p:spPr>
              <a:xfrm>
                <a:off x="1238054" y="4050162"/>
                <a:ext cx="258572" cy="264816"/>
              </a:xfrm>
              <a:prstGeom prst="rect">
                <a:avLst/>
              </a:prstGeom>
              <a:noFill/>
            </p:spPr>
            <p:txBody>
              <a:bodyPr wrap="square" rtlCol="0" anchor="ctr">
                <a:spAutoFit/>
              </a:bodyPr>
              <a:lstStyle/>
              <a:p>
                <a:pPr/>
                <a14:m>
                  <m:oMathPara xmlns:m="http://schemas.openxmlformats.org/officeDocument/2006/math">
                    <m:oMathParaPr>
                      <m:jc m:val="left"/>
                    </m:oMathParaPr>
                    <m:oMath xmlns:m="http://schemas.openxmlformats.org/officeDocument/2006/math">
                      <m:sSub>
                        <m:sSubPr>
                          <m:ctrlPr>
                            <a:rPr lang="en-US" altLang="ko-KR" sz="1100" b="0" i="1" smtClean="0">
                              <a:latin typeface="Cambria Math" panose="02040503050406030204" pitchFamily="18" charset="0"/>
                            </a:rPr>
                          </m:ctrlPr>
                        </m:sSubPr>
                        <m:e>
                          <m:r>
                            <a:rPr lang="en-US" altLang="ko-KR" sz="1100" b="0" i="1" smtClean="0">
                              <a:latin typeface="Cambria Math" panose="02040503050406030204" pitchFamily="18" charset="0"/>
                            </a:rPr>
                            <m:t>𝜆</m:t>
                          </m:r>
                        </m:e>
                        <m:sub>
                          <m:r>
                            <a:rPr lang="en-US" altLang="ko-KR" sz="1100" b="0" i="1" smtClean="0">
                              <a:latin typeface="Cambria Math" panose="02040503050406030204" pitchFamily="18" charset="0"/>
                            </a:rPr>
                            <m:t>1</m:t>
                          </m:r>
                        </m:sub>
                      </m:sSub>
                    </m:oMath>
                  </m:oMathPara>
                </a14:m>
                <a:endParaRPr lang="ko-KR" altLang="en-US" sz="11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238054" y="4050162"/>
                <a:ext cx="258572" cy="264816"/>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390481" y="4050162"/>
                <a:ext cx="258572" cy="264816"/>
              </a:xfrm>
              <a:prstGeom prst="rect">
                <a:avLst/>
              </a:prstGeom>
              <a:noFill/>
            </p:spPr>
            <p:txBody>
              <a:bodyPr wrap="square" rtlCol="0" anchor="ctr">
                <a:spAutoFit/>
              </a:bodyPr>
              <a:lstStyle/>
              <a:p>
                <a:pPr/>
                <a14:m>
                  <m:oMathPara xmlns:m="http://schemas.openxmlformats.org/officeDocument/2006/math">
                    <m:oMathParaPr>
                      <m:jc m:val="left"/>
                    </m:oMathParaPr>
                    <m:oMath xmlns:m="http://schemas.openxmlformats.org/officeDocument/2006/math">
                      <m:sSub>
                        <m:sSubPr>
                          <m:ctrlPr>
                            <a:rPr lang="en-US" altLang="ko-KR" sz="1100" b="0" i="1" smtClean="0">
                              <a:latin typeface="Cambria Math" panose="02040503050406030204" pitchFamily="18" charset="0"/>
                            </a:rPr>
                          </m:ctrlPr>
                        </m:sSubPr>
                        <m:e>
                          <m:r>
                            <a:rPr lang="en-US" altLang="ko-KR" sz="1100" b="0" i="1" smtClean="0">
                              <a:latin typeface="Cambria Math" panose="02040503050406030204" pitchFamily="18" charset="0"/>
                            </a:rPr>
                            <m:t>𝜆</m:t>
                          </m:r>
                        </m:e>
                        <m:sub>
                          <m:r>
                            <a:rPr lang="en-US" altLang="ko-KR" sz="1100" b="0" i="1" smtClean="0">
                              <a:latin typeface="Cambria Math" panose="02040503050406030204" pitchFamily="18" charset="0"/>
                            </a:rPr>
                            <m:t>10</m:t>
                          </m:r>
                        </m:sub>
                      </m:sSub>
                    </m:oMath>
                  </m:oMathPara>
                </a14:m>
                <a:endParaRPr lang="ko-KR" altLang="en-US" sz="1100" dirty="0"/>
              </a:p>
            </p:txBody>
          </p:sp>
        </mc:Choice>
        <mc:Fallback xmlns="">
          <p:sp>
            <p:nvSpPr>
              <p:cNvPr id="14" name="TextBox 13"/>
              <p:cNvSpPr txBox="1">
                <a:spLocks noRot="1" noChangeAspect="1" noMove="1" noResize="1" noEditPoints="1" noAdjustHandles="1" noChangeArrowheads="1" noChangeShapeType="1" noTextEdit="1"/>
              </p:cNvSpPr>
              <p:nvPr/>
            </p:nvSpPr>
            <p:spPr>
              <a:xfrm>
                <a:off x="2390481" y="4050162"/>
                <a:ext cx="258572" cy="264816"/>
              </a:xfrm>
              <a:prstGeom prst="rect">
                <a:avLst/>
              </a:prstGeom>
              <a:blipFill rotWithShape="0">
                <a:blip r:embed="rId4"/>
                <a:stretch>
                  <a:fillRect r="-209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864447" y="4050162"/>
                <a:ext cx="258572" cy="264816"/>
              </a:xfrm>
              <a:prstGeom prst="rect">
                <a:avLst/>
              </a:prstGeom>
              <a:noFill/>
            </p:spPr>
            <p:txBody>
              <a:bodyPr wrap="square" rtlCol="0" anchor="ctr">
                <a:spAutoFit/>
              </a:bodyPr>
              <a:lstStyle/>
              <a:p>
                <a:pPr/>
                <a14:m>
                  <m:oMathPara xmlns:m="http://schemas.openxmlformats.org/officeDocument/2006/math">
                    <m:oMathParaPr>
                      <m:jc m:val="left"/>
                    </m:oMathParaPr>
                    <m:oMath xmlns:m="http://schemas.openxmlformats.org/officeDocument/2006/math">
                      <m:r>
                        <a:rPr lang="en-US" altLang="ko-KR" sz="1100" b="0" i="1" smtClean="0">
                          <a:latin typeface="Cambria Math" panose="02040503050406030204" pitchFamily="18" charset="0"/>
                        </a:rPr>
                        <m:t>⋯</m:t>
                      </m:r>
                    </m:oMath>
                  </m:oMathPara>
                </a14:m>
                <a:endParaRPr lang="ko-KR" altLang="en-US" sz="11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864447" y="4050162"/>
                <a:ext cx="258572" cy="264816"/>
              </a:xfrm>
              <a:prstGeom prst="rect">
                <a:avLst/>
              </a:prstGeom>
              <a:blipFill rotWithShape="0">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10838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sz="2000" dirty="0" smtClean="0"/>
              <a:t>For the </a:t>
            </a:r>
            <a:r>
              <a:rPr lang="en-US" altLang="ko-KR" sz="2000" dirty="0"/>
              <a:t>5</a:t>
            </a:r>
            <a:r>
              <a:rPr lang="en-US" altLang="ko-KR" sz="2000" baseline="30000" dirty="0"/>
              <a:t>th</a:t>
            </a:r>
            <a:r>
              <a:rPr lang="en-US" altLang="ko-KR" sz="2000" dirty="0"/>
              <a:t> </a:t>
            </a:r>
            <a:r>
              <a:rPr lang="en-US" altLang="ko-KR" sz="2000" dirty="0" smtClean="0"/>
              <a:t>lambda,</a:t>
            </a:r>
            <a:r>
              <a:rPr lang="en-US" altLang="ko-KR" sz="2000" dirty="0"/>
              <a:t/>
            </a:r>
            <a:br>
              <a:rPr lang="en-US" altLang="ko-KR" sz="2000" dirty="0"/>
            </a:br>
            <a:r>
              <a:rPr lang="en-US" altLang="ko-KR" sz="2000" dirty="0" smtClean="0"/>
              <a:t>- “</a:t>
            </a:r>
            <a:r>
              <a:rPr lang="en-US" altLang="ko-KR" sz="2000" dirty="0" err="1" smtClean="0"/>
              <a:t>coef</a:t>
            </a:r>
            <a:r>
              <a:rPr lang="en-US" altLang="ko-KR" sz="2000" dirty="0" smtClean="0"/>
              <a:t>”</a:t>
            </a:r>
            <a:br>
              <a:rPr lang="en-US" altLang="ko-KR" sz="2000" dirty="0" smtClean="0"/>
            </a:br>
            <a:r>
              <a:rPr lang="en-US" altLang="ko-KR" sz="2000" dirty="0" smtClean="0"/>
              <a:t/>
            </a:r>
            <a:br>
              <a:rPr lang="en-US" altLang="ko-KR" sz="2000" dirty="0" smtClean="0"/>
            </a:br>
            <a:r>
              <a:rPr lang="en-US" altLang="ko-KR" sz="2000" dirty="0" smtClean="0"/>
              <a:t/>
            </a:r>
            <a:br>
              <a:rPr lang="en-US" altLang="ko-KR" sz="2000" dirty="0" smtClean="0"/>
            </a:br>
            <a:r>
              <a:rPr lang="en-US" altLang="ko-KR" sz="2000" dirty="0" smtClean="0"/>
              <a:t/>
            </a:r>
            <a:br>
              <a:rPr lang="en-US" altLang="ko-KR" sz="2000" dirty="0" smtClean="0"/>
            </a:br>
            <a:r>
              <a:rPr lang="en-US" altLang="ko-KR" sz="2000" dirty="0" smtClean="0"/>
              <a:t/>
            </a:r>
            <a:br>
              <a:rPr lang="en-US" altLang="ko-KR" sz="2000" dirty="0" smtClean="0"/>
            </a:br>
            <a:r>
              <a:rPr lang="en-US" altLang="ko-KR" sz="2000" dirty="0" smtClean="0"/>
              <a:t>- “predict”</a:t>
            </a:r>
          </a:p>
        </p:txBody>
      </p:sp>
      <p:sp>
        <p:nvSpPr>
          <p:cNvPr id="3" name="제목 2"/>
          <p:cNvSpPr>
            <a:spLocks noGrp="1"/>
          </p:cNvSpPr>
          <p:nvPr>
            <p:ph type="title"/>
          </p:nvPr>
        </p:nvSpPr>
        <p:spPr>
          <a:xfrm>
            <a:off x="0" y="277813"/>
            <a:ext cx="9144000" cy="788987"/>
          </a:xfrm>
        </p:spPr>
        <p:txBody>
          <a:bodyPr/>
          <a:lstStyle/>
          <a:p>
            <a:r>
              <a:rPr lang="en-US" altLang="ko-KR" sz="2800" dirty="0" smtClean="0"/>
              <a:t>Others </a:t>
            </a:r>
            <a:r>
              <a:rPr lang="en-US" altLang="ko-KR" sz="2800" dirty="0"/>
              <a:t>to retrieve coefficients for a specific </a:t>
            </a:r>
            <a:r>
              <a:rPr lang="el-GR" altLang="ko-KR" sz="2800" dirty="0"/>
              <a:t>λ</a:t>
            </a:r>
            <a:endParaRPr lang="ko-KR" altLang="en-US" sz="28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60</a:t>
            </a:fld>
            <a:endParaRPr lang="ko-KR" altLang="en-US"/>
          </a:p>
        </p:txBody>
      </p:sp>
      <p:grpSp>
        <p:nvGrpSpPr>
          <p:cNvPr id="81" name="그룹 80"/>
          <p:cNvGrpSpPr/>
          <p:nvPr/>
        </p:nvGrpSpPr>
        <p:grpSpPr>
          <a:xfrm>
            <a:off x="914400" y="4876799"/>
            <a:ext cx="7500987" cy="834805"/>
            <a:chOff x="97190" y="4895821"/>
            <a:chExt cx="7500987" cy="834805"/>
          </a:xfrm>
        </p:grpSpPr>
        <p:grpSp>
          <p:nvGrpSpPr>
            <p:cNvPr id="75" name="그룹 74"/>
            <p:cNvGrpSpPr/>
            <p:nvPr/>
          </p:nvGrpSpPr>
          <p:grpSpPr>
            <a:xfrm>
              <a:off x="97190" y="4979683"/>
              <a:ext cx="7500987" cy="750943"/>
              <a:chOff x="97190" y="4176794"/>
              <a:chExt cx="7500987" cy="750943"/>
            </a:xfrm>
          </p:grpSpPr>
          <p:grpSp>
            <p:nvGrpSpPr>
              <p:cNvPr id="65" name="그룹 64"/>
              <p:cNvGrpSpPr/>
              <p:nvPr/>
            </p:nvGrpSpPr>
            <p:grpSpPr>
              <a:xfrm>
                <a:off x="97190" y="4176794"/>
                <a:ext cx="7317067" cy="736709"/>
                <a:chOff x="97190" y="4176794"/>
                <a:chExt cx="7317067" cy="736709"/>
              </a:xfrm>
            </p:grpSpPr>
            <p:pic>
              <p:nvPicPr>
                <p:cNvPr id="27" name="그림 26"/>
                <p:cNvPicPr>
                  <a:picLocks noChangeAspect="1"/>
                </p:cNvPicPr>
                <p:nvPr/>
              </p:nvPicPr>
              <p:blipFill rotWithShape="1">
                <a:blip r:embed="rId3"/>
                <a:srcRect t="48549" r="19348"/>
                <a:stretch/>
              </p:blipFill>
              <p:spPr>
                <a:xfrm>
                  <a:off x="97190" y="4176794"/>
                  <a:ext cx="7218010" cy="384774"/>
                </a:xfrm>
                <a:prstGeom prst="rect">
                  <a:avLst/>
                </a:prstGeom>
              </p:spPr>
            </p:pic>
            <p:cxnSp>
              <p:nvCxnSpPr>
                <p:cNvPr id="21" name="직선 연결선 20"/>
                <p:cNvCxnSpPr/>
                <p:nvPr/>
              </p:nvCxnSpPr>
              <p:spPr>
                <a:xfrm>
                  <a:off x="1270429" y="4447881"/>
                  <a:ext cx="549377"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8" name="그룹 27"/>
                <p:cNvGrpSpPr/>
                <p:nvPr/>
              </p:nvGrpSpPr>
              <p:grpSpPr>
                <a:xfrm>
                  <a:off x="3476555" y="4519270"/>
                  <a:ext cx="3937702" cy="394233"/>
                  <a:chOff x="3675633" y="423790"/>
                  <a:chExt cx="4325367" cy="630237"/>
                </a:xfrm>
              </p:grpSpPr>
              <p:sp>
                <p:nvSpPr>
                  <p:cNvPr id="29" name="TextBox 28"/>
                  <p:cNvSpPr txBox="1"/>
                  <p:nvPr/>
                </p:nvSpPr>
                <p:spPr>
                  <a:xfrm>
                    <a:off x="3905053" y="543348"/>
                    <a:ext cx="4095947" cy="510679"/>
                  </a:xfrm>
                  <a:prstGeom prst="rect">
                    <a:avLst/>
                  </a:prstGeom>
                  <a:noFill/>
                </p:spPr>
                <p:txBody>
                  <a:bodyPr wrap="square" rtlCol="0" anchor="ctr">
                    <a:spAutoFit/>
                  </a:bodyPr>
                  <a:lstStyle/>
                  <a:p>
                    <a:r>
                      <a:rPr lang="en-US" altLang="ko-KR" sz="1400" dirty="0" smtClean="0"/>
                      <a:t>To get coefficients</a:t>
                    </a:r>
                    <a:endParaRPr lang="ko-KR" altLang="en-US" sz="1400" dirty="0"/>
                  </a:p>
                </p:txBody>
              </p:sp>
              <p:cxnSp>
                <p:nvCxnSpPr>
                  <p:cNvPr id="30" name="꺾인 연결선 29"/>
                  <p:cNvCxnSpPr>
                    <a:stCxn id="29" idx="1"/>
                  </p:cNvCxnSpPr>
                  <p:nvPr/>
                </p:nvCxnSpPr>
                <p:spPr>
                  <a:xfrm rot="10800000">
                    <a:off x="3675633" y="423790"/>
                    <a:ext cx="229420" cy="374899"/>
                  </a:xfrm>
                  <a:prstGeom prst="bentConnector2">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74" name="그룹 73"/>
              <p:cNvGrpSpPr/>
              <p:nvPr/>
            </p:nvGrpSpPr>
            <p:grpSpPr>
              <a:xfrm>
                <a:off x="5257805" y="4447890"/>
                <a:ext cx="2340372" cy="479847"/>
                <a:chOff x="5257805" y="4447890"/>
                <a:chExt cx="2340372" cy="479847"/>
              </a:xfrm>
            </p:grpSpPr>
            <p:cxnSp>
              <p:nvCxnSpPr>
                <p:cNvPr id="26" name="꺾인 연결선 25"/>
                <p:cNvCxnSpPr>
                  <a:stCxn id="59" idx="1"/>
                </p:cNvCxnSpPr>
                <p:nvPr/>
              </p:nvCxnSpPr>
              <p:spPr>
                <a:xfrm rot="10800000">
                  <a:off x="5257805" y="4447890"/>
                  <a:ext cx="303985" cy="320125"/>
                </a:xfrm>
                <a:prstGeom prst="bentConnector2">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561789" y="4608291"/>
                  <a:ext cx="2036388" cy="319446"/>
                </a:xfrm>
                <a:prstGeom prst="rect">
                  <a:avLst/>
                </a:prstGeom>
                <a:noFill/>
              </p:spPr>
              <p:txBody>
                <a:bodyPr wrap="square" rtlCol="0" anchor="ctr">
                  <a:spAutoFit/>
                </a:bodyPr>
                <a:lstStyle/>
                <a:p>
                  <a:r>
                    <a:rPr lang="en-US" altLang="ko-KR" sz="1400" dirty="0" smtClean="0"/>
                    <a:t>Set a specific </a:t>
                  </a:r>
                  <a:r>
                    <a:rPr lang="el-GR" altLang="ko-KR" sz="1400" dirty="0" smtClean="0"/>
                    <a:t>λ</a:t>
                  </a:r>
                  <a:r>
                    <a:rPr lang="en-US" altLang="ko-KR" sz="1400" dirty="0" smtClean="0"/>
                    <a:t> value</a:t>
                  </a:r>
                  <a:endParaRPr lang="ko-KR" altLang="en-US" sz="1400" dirty="0"/>
                </a:p>
              </p:txBody>
            </p:sp>
          </p:grpSp>
        </p:grpSp>
        <p:pic>
          <p:nvPicPr>
            <p:cNvPr id="79" name="그림 78"/>
            <p:cNvPicPr>
              <a:picLocks noChangeAspect="1"/>
            </p:cNvPicPr>
            <p:nvPr/>
          </p:nvPicPr>
          <p:blipFill rotWithShape="1">
            <a:blip r:embed="rId3"/>
            <a:srcRect t="1492" r="19348" b="87083"/>
            <a:stretch/>
          </p:blipFill>
          <p:spPr>
            <a:xfrm>
              <a:off x="97190" y="4895821"/>
              <a:ext cx="7218010" cy="85435"/>
            </a:xfrm>
            <a:prstGeom prst="rect">
              <a:avLst/>
            </a:prstGeom>
          </p:spPr>
        </p:pic>
      </p:grpSp>
      <p:grpSp>
        <p:nvGrpSpPr>
          <p:cNvPr id="82" name="그룹 81"/>
          <p:cNvGrpSpPr/>
          <p:nvPr/>
        </p:nvGrpSpPr>
        <p:grpSpPr>
          <a:xfrm>
            <a:off x="823633" y="2380882"/>
            <a:ext cx="7291667" cy="827197"/>
            <a:chOff x="97190" y="2202507"/>
            <a:chExt cx="7291667" cy="827197"/>
          </a:xfrm>
        </p:grpSpPr>
        <p:grpSp>
          <p:nvGrpSpPr>
            <p:cNvPr id="77" name="그룹 76"/>
            <p:cNvGrpSpPr/>
            <p:nvPr/>
          </p:nvGrpSpPr>
          <p:grpSpPr>
            <a:xfrm>
              <a:off x="97190" y="2202507"/>
              <a:ext cx="7291667" cy="721155"/>
              <a:chOff x="97190" y="2494462"/>
              <a:chExt cx="7291667" cy="721155"/>
            </a:xfrm>
          </p:grpSpPr>
          <p:grpSp>
            <p:nvGrpSpPr>
              <p:cNvPr id="64" name="그룹 63"/>
              <p:cNvGrpSpPr/>
              <p:nvPr/>
            </p:nvGrpSpPr>
            <p:grpSpPr>
              <a:xfrm>
                <a:off x="97190" y="2830866"/>
                <a:ext cx="7218010" cy="384751"/>
                <a:chOff x="97190" y="2663249"/>
                <a:chExt cx="7218010" cy="384751"/>
              </a:xfrm>
            </p:grpSpPr>
            <p:pic>
              <p:nvPicPr>
                <p:cNvPr id="15" name="그림 14"/>
                <p:cNvPicPr>
                  <a:picLocks noChangeAspect="1"/>
                </p:cNvPicPr>
                <p:nvPr/>
              </p:nvPicPr>
              <p:blipFill rotWithShape="1">
                <a:blip r:embed="rId3"/>
                <a:srcRect r="19348" b="48552"/>
                <a:stretch/>
              </p:blipFill>
              <p:spPr>
                <a:xfrm>
                  <a:off x="97190" y="2663249"/>
                  <a:ext cx="7218010" cy="384751"/>
                </a:xfrm>
                <a:prstGeom prst="rect">
                  <a:avLst/>
                </a:prstGeom>
              </p:spPr>
            </p:pic>
            <p:cxnSp>
              <p:nvCxnSpPr>
                <p:cNvPr id="20" name="직선 연결선 19"/>
                <p:cNvCxnSpPr/>
                <p:nvPr/>
              </p:nvCxnSpPr>
              <p:spPr>
                <a:xfrm>
                  <a:off x="1291481" y="3029871"/>
                  <a:ext cx="281917"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66" name="꺾인 연결선 65"/>
              <p:cNvCxnSpPr>
                <a:stCxn id="67" idx="1"/>
              </p:cNvCxnSpPr>
              <p:nvPr/>
            </p:nvCxnSpPr>
            <p:spPr>
              <a:xfrm rot="10800000" flipV="1">
                <a:off x="3410857" y="2654184"/>
                <a:ext cx="249157" cy="302395"/>
              </a:xfrm>
              <a:prstGeom prst="bentConnector2">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3660013" y="2494462"/>
                <a:ext cx="3728844" cy="319446"/>
              </a:xfrm>
              <a:prstGeom prst="rect">
                <a:avLst/>
              </a:prstGeom>
              <a:noFill/>
            </p:spPr>
            <p:txBody>
              <a:bodyPr wrap="square" rtlCol="0" anchor="ctr">
                <a:spAutoFit/>
              </a:bodyPr>
              <a:lstStyle/>
              <a:p>
                <a:r>
                  <a:rPr lang="en-US" altLang="ko-KR" sz="1400" dirty="0" smtClean="0"/>
                  <a:t>Set a specific </a:t>
                </a:r>
                <a:r>
                  <a:rPr lang="el-GR" altLang="ko-KR" sz="1400" dirty="0" smtClean="0"/>
                  <a:t>λ</a:t>
                </a:r>
                <a:r>
                  <a:rPr lang="en-US" altLang="ko-KR" sz="1400" dirty="0" smtClean="0"/>
                  <a:t> value</a:t>
                </a:r>
                <a:endParaRPr lang="ko-KR" altLang="en-US" sz="1400" dirty="0"/>
              </a:p>
            </p:txBody>
          </p:sp>
        </p:grpSp>
        <p:pic>
          <p:nvPicPr>
            <p:cNvPr id="80" name="그림 79"/>
            <p:cNvPicPr>
              <a:picLocks noChangeAspect="1"/>
            </p:cNvPicPr>
            <p:nvPr/>
          </p:nvPicPr>
          <p:blipFill rotWithShape="1">
            <a:blip r:embed="rId3"/>
            <a:srcRect t="78595" r="19348"/>
            <a:stretch/>
          </p:blipFill>
          <p:spPr>
            <a:xfrm>
              <a:off x="97191" y="2869625"/>
              <a:ext cx="7218009" cy="160079"/>
            </a:xfrm>
            <a:prstGeom prst="rect">
              <a:avLst/>
            </a:prstGeom>
          </p:spPr>
        </p:pic>
      </p:grpSp>
    </p:spTree>
    <p:extLst>
      <p:ext uri="{BB962C8B-B14F-4D97-AF65-F5344CB8AC3E}">
        <p14:creationId xmlns:p14="http://schemas.microsoft.com/office/powerpoint/2010/main" val="3045858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0" y="277813"/>
            <a:ext cx="9144000" cy="788987"/>
          </a:xfrm>
        </p:spPr>
        <p:txBody>
          <a:bodyPr/>
          <a:lstStyle/>
          <a:p>
            <a:r>
              <a:rPr lang="en-US" altLang="ko-KR" sz="2800" dirty="0" smtClean="0"/>
              <a:t>The results of three functions are same</a:t>
            </a:r>
            <a:endParaRPr lang="ko-KR" altLang="en-US" sz="28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61</a:t>
            </a:fld>
            <a:endParaRPr lang="ko-KR" altLang="en-US"/>
          </a:p>
        </p:txBody>
      </p:sp>
      <p:sp>
        <p:nvSpPr>
          <p:cNvPr id="7" name="텍스트 개체 틀 6"/>
          <p:cNvSpPr>
            <a:spLocks noGrp="1"/>
          </p:cNvSpPr>
          <p:nvPr>
            <p:ph type="body" sz="quarter" idx="13"/>
          </p:nvPr>
        </p:nvSpPr>
        <p:spPr/>
        <p:txBody>
          <a:bodyPr/>
          <a:lstStyle/>
          <a:p>
            <a:endParaRPr lang="ko-KR" altLang="en-US"/>
          </a:p>
        </p:txBody>
      </p:sp>
      <p:pic>
        <p:nvPicPr>
          <p:cNvPr id="8" name="그림 7"/>
          <p:cNvPicPr>
            <a:picLocks noChangeAspect="1"/>
          </p:cNvPicPr>
          <p:nvPr/>
        </p:nvPicPr>
        <p:blipFill>
          <a:blip r:embed="rId2"/>
          <a:stretch>
            <a:fillRect/>
          </a:stretch>
        </p:blipFill>
        <p:spPr>
          <a:xfrm>
            <a:off x="99635" y="1868960"/>
            <a:ext cx="8944731" cy="1329490"/>
          </a:xfrm>
          <a:prstGeom prst="rect">
            <a:avLst/>
          </a:prstGeom>
        </p:spPr>
      </p:pic>
      <p:grpSp>
        <p:nvGrpSpPr>
          <p:cNvPr id="34" name="그룹 33"/>
          <p:cNvGrpSpPr/>
          <p:nvPr/>
        </p:nvGrpSpPr>
        <p:grpSpPr>
          <a:xfrm>
            <a:off x="102078" y="3329079"/>
            <a:ext cx="8939843" cy="2855471"/>
            <a:chOff x="102078" y="3329079"/>
            <a:chExt cx="8939843" cy="2855471"/>
          </a:xfrm>
        </p:grpSpPr>
        <p:pic>
          <p:nvPicPr>
            <p:cNvPr id="9" name="그림 8"/>
            <p:cNvPicPr>
              <a:picLocks noChangeAspect="1"/>
            </p:cNvPicPr>
            <p:nvPr/>
          </p:nvPicPr>
          <p:blipFill rotWithShape="1">
            <a:blip r:embed="rId3"/>
            <a:srcRect t="1" b="55065"/>
            <a:stretch/>
          </p:blipFill>
          <p:spPr>
            <a:xfrm>
              <a:off x="102078" y="3329079"/>
              <a:ext cx="8939843" cy="1389392"/>
            </a:xfrm>
            <a:prstGeom prst="rect">
              <a:avLst/>
            </a:prstGeom>
          </p:spPr>
        </p:pic>
        <p:grpSp>
          <p:nvGrpSpPr>
            <p:cNvPr id="28" name="그룹 27"/>
            <p:cNvGrpSpPr/>
            <p:nvPr/>
          </p:nvGrpSpPr>
          <p:grpSpPr>
            <a:xfrm>
              <a:off x="1779270" y="3433279"/>
              <a:ext cx="4325370" cy="319446"/>
              <a:chOff x="3249799" y="364686"/>
              <a:chExt cx="4751201" cy="510679"/>
            </a:xfrm>
          </p:grpSpPr>
          <mc:AlternateContent xmlns:mc="http://schemas.openxmlformats.org/markup-compatibility/2006" xmlns:a14="http://schemas.microsoft.com/office/drawing/2010/main">
            <mc:Choice Requires="a14">
              <p:sp>
                <p:nvSpPr>
                  <p:cNvPr id="29" name="TextBox 28"/>
                  <p:cNvSpPr txBox="1"/>
                  <p:nvPr/>
                </p:nvSpPr>
                <p:spPr>
                  <a:xfrm>
                    <a:off x="3905053" y="364686"/>
                    <a:ext cx="4095947" cy="510679"/>
                  </a:xfrm>
                  <a:prstGeom prst="rect">
                    <a:avLst/>
                  </a:prstGeom>
                  <a:noFill/>
                </p:spPr>
                <p:txBody>
                  <a:bodyPr wrap="square" rtlCol="0" anchor="ctr">
                    <a:spAutoFit/>
                  </a:bodyPr>
                  <a:lstStyle/>
                  <a:p>
                    <a:r>
                      <a:rPr lang="en-US" altLang="ko-KR" sz="1400" dirty="0" smtClean="0"/>
                      <a:t>“</a:t>
                    </a:r>
                    <a:r>
                      <a:rPr lang="en-US" altLang="ko-KR" sz="1400" dirty="0" err="1" smtClean="0"/>
                      <a:t>coef</a:t>
                    </a:r>
                    <a:r>
                      <a:rPr lang="en-US" altLang="ko-KR" sz="1400" dirty="0" smtClean="0"/>
                      <a:t>” and “predict” have an </a:t>
                    </a:r>
                    <a:r>
                      <a:rPr lang="en-US" altLang="ko-KR" sz="1400" u="sng" dirty="0" smtClean="0">
                        <a:solidFill>
                          <a:srgbClr val="C00000"/>
                        </a:solidFill>
                      </a:rPr>
                      <a:t>intercept</a:t>
                    </a:r>
                    <a:r>
                      <a:rPr lang="en-US" altLang="ko-KR" sz="1400" dirty="0" smtClean="0"/>
                      <a:t> (</a:t>
                    </a:r>
                    <a14:m>
                      <m:oMath xmlns:m="http://schemas.openxmlformats.org/officeDocument/2006/math">
                        <m:sSub>
                          <m:sSubPr>
                            <m:ctrlPr>
                              <a:rPr lang="en-US" altLang="ko-KR" sz="1400" b="0" i="1" smtClean="0">
                                <a:latin typeface="Cambria Math" panose="02040503050406030204" pitchFamily="18" charset="0"/>
                              </a:rPr>
                            </m:ctrlPr>
                          </m:sSub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𝛽</m:t>
                                </m:r>
                              </m:e>
                            </m:acc>
                          </m:e>
                          <m:sub>
                            <m:r>
                              <a:rPr lang="en-US" altLang="ko-KR" sz="1400" b="0" i="1" smtClean="0">
                                <a:latin typeface="Cambria Math" panose="02040503050406030204" pitchFamily="18" charset="0"/>
                              </a:rPr>
                              <m:t>0</m:t>
                            </m:r>
                          </m:sub>
                        </m:sSub>
                        <m:r>
                          <a:rPr lang="en-US" altLang="ko-KR" sz="1400" b="0" i="1" smtClean="0">
                            <a:latin typeface="Cambria Math" panose="02040503050406030204" pitchFamily="18" charset="0"/>
                          </a:rPr>
                          <m:t>)</m:t>
                        </m:r>
                      </m:oMath>
                    </a14:m>
                    <a:endParaRPr lang="ko-KR" altLang="en-US"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905053" y="364686"/>
                    <a:ext cx="4095947" cy="510679"/>
                  </a:xfrm>
                  <a:prstGeom prst="rect">
                    <a:avLst/>
                  </a:prstGeom>
                  <a:blipFill rotWithShape="0">
                    <a:blip r:embed="rId4"/>
                    <a:stretch>
                      <a:fillRect l="-491" b="-18868"/>
                    </a:stretch>
                  </a:blipFill>
                </p:spPr>
                <p:txBody>
                  <a:bodyPr/>
                  <a:lstStyle/>
                  <a:p>
                    <a:r>
                      <a:rPr lang="ko-KR" altLang="en-US">
                        <a:noFill/>
                      </a:rPr>
                      <a:t> </a:t>
                    </a:r>
                  </a:p>
                </p:txBody>
              </p:sp>
            </mc:Fallback>
          </mc:AlternateContent>
          <p:cxnSp>
            <p:nvCxnSpPr>
              <p:cNvPr id="30" name="꺾인 연결선 29"/>
              <p:cNvCxnSpPr>
                <a:stCxn id="29" idx="1"/>
              </p:cNvCxnSpPr>
              <p:nvPr/>
            </p:nvCxnSpPr>
            <p:spPr>
              <a:xfrm rot="10800000" flipV="1">
                <a:off x="3249799" y="620024"/>
                <a:ext cx="655254" cy="475"/>
              </a:xfrm>
              <a:prstGeom prst="bentConnector3">
                <a:avLst>
                  <a:gd name="adj1" fmla="val 50000"/>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5" name="그림 34"/>
            <p:cNvPicPr>
              <a:picLocks noChangeAspect="1"/>
            </p:cNvPicPr>
            <p:nvPr/>
          </p:nvPicPr>
          <p:blipFill rotWithShape="1">
            <a:blip r:embed="rId3"/>
            <a:srcRect t="56157"/>
            <a:stretch/>
          </p:blipFill>
          <p:spPr>
            <a:xfrm>
              <a:off x="102078" y="4834474"/>
              <a:ext cx="8939843" cy="1350076"/>
            </a:xfrm>
            <a:prstGeom prst="rect">
              <a:avLst/>
            </a:prstGeom>
          </p:spPr>
        </p:pic>
      </p:grpSp>
      <p:pic>
        <p:nvPicPr>
          <p:cNvPr id="33" name="그림 32"/>
          <p:cNvPicPr>
            <a:picLocks noChangeAspect="1"/>
          </p:cNvPicPr>
          <p:nvPr/>
        </p:nvPicPr>
        <p:blipFill>
          <a:blip r:embed="rId5"/>
          <a:stretch>
            <a:fillRect/>
          </a:stretch>
        </p:blipFill>
        <p:spPr>
          <a:xfrm>
            <a:off x="104523" y="1121642"/>
            <a:ext cx="8934955" cy="513223"/>
          </a:xfrm>
          <a:prstGeom prst="rect">
            <a:avLst/>
          </a:prstGeom>
        </p:spPr>
      </p:pic>
      <p:cxnSp>
        <p:nvCxnSpPr>
          <p:cNvPr id="36" name="꺾인 연결선 35"/>
          <p:cNvCxnSpPr>
            <a:stCxn id="37" idx="1"/>
          </p:cNvCxnSpPr>
          <p:nvPr/>
        </p:nvCxnSpPr>
        <p:spPr>
          <a:xfrm rot="10800000" flipV="1">
            <a:off x="1874520" y="1736783"/>
            <a:ext cx="228600" cy="233123"/>
          </a:xfrm>
          <a:prstGeom prst="bentConnector2">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103120" y="1577061"/>
            <a:ext cx="3728844" cy="319446"/>
          </a:xfrm>
          <a:prstGeom prst="rect">
            <a:avLst/>
          </a:prstGeom>
          <a:noFill/>
        </p:spPr>
        <p:txBody>
          <a:bodyPr wrap="square" rtlCol="0" anchor="ctr">
            <a:spAutoFit/>
          </a:bodyPr>
          <a:lstStyle/>
          <a:p>
            <a:r>
              <a:rPr lang="en-US" altLang="ko-KR" sz="1400" dirty="0" smtClean="0"/>
              <a:t>For the 5th </a:t>
            </a:r>
            <a:r>
              <a:rPr lang="el-GR" altLang="ko-KR" sz="1400" dirty="0" smtClean="0"/>
              <a:t>λ</a:t>
            </a:r>
            <a:r>
              <a:rPr lang="en-US" altLang="ko-KR" sz="1400" dirty="0" smtClean="0"/>
              <a:t> value</a:t>
            </a:r>
            <a:endParaRPr lang="ko-KR" altLang="en-US" sz="1400" dirty="0"/>
          </a:p>
        </p:txBody>
      </p:sp>
    </p:spTree>
    <p:extLst>
      <p:ext uri="{BB962C8B-B14F-4D97-AF65-F5344CB8AC3E}">
        <p14:creationId xmlns:p14="http://schemas.microsoft.com/office/powerpoint/2010/main" val="14290351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endParaRPr lang="ko-KR" altLang="en-US" dirty="0"/>
          </a:p>
        </p:txBody>
      </p:sp>
      <p:sp>
        <p:nvSpPr>
          <p:cNvPr id="3" name="제목 2"/>
          <p:cNvSpPr>
            <a:spLocks noGrp="1"/>
          </p:cNvSpPr>
          <p:nvPr>
            <p:ph type="title"/>
          </p:nvPr>
        </p:nvSpPr>
        <p:spPr/>
        <p:txBody>
          <a:bodyPr/>
          <a:lstStyle/>
          <a:p>
            <a:r>
              <a:rPr lang="en-US" altLang="ko-KR" dirty="0" smtClean="0"/>
              <a:t>Coefficients in solution path</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62</a:t>
            </a:fld>
            <a:endParaRPr lang="ko-KR" altLang="en-US"/>
          </a:p>
        </p:txBody>
      </p:sp>
      <p:pic>
        <p:nvPicPr>
          <p:cNvPr id="7" name="그림 6"/>
          <p:cNvPicPr>
            <a:picLocks noChangeAspect="1"/>
          </p:cNvPicPr>
          <p:nvPr/>
        </p:nvPicPr>
        <p:blipFill rotWithShape="1">
          <a:blip r:embed="rId2"/>
          <a:srcRect b="86224"/>
          <a:stretch/>
        </p:blipFill>
        <p:spPr>
          <a:xfrm>
            <a:off x="351357" y="1295400"/>
            <a:ext cx="8441285" cy="608013"/>
          </a:xfrm>
          <a:prstGeom prst="rect">
            <a:avLst/>
          </a:prstGeom>
        </p:spPr>
      </p:pic>
      <p:grpSp>
        <p:nvGrpSpPr>
          <p:cNvPr id="8" name="그룹 7"/>
          <p:cNvGrpSpPr/>
          <p:nvPr/>
        </p:nvGrpSpPr>
        <p:grpSpPr>
          <a:xfrm>
            <a:off x="1426168" y="1798299"/>
            <a:ext cx="4688882" cy="349996"/>
            <a:chOff x="3727974" y="485181"/>
            <a:chExt cx="5150500" cy="559517"/>
          </a:xfrm>
        </p:grpSpPr>
        <p:sp>
          <p:nvSpPr>
            <p:cNvPr id="9" name="TextBox 8"/>
            <p:cNvSpPr txBox="1"/>
            <p:nvPr/>
          </p:nvSpPr>
          <p:spPr>
            <a:xfrm>
              <a:off x="3905053" y="552674"/>
              <a:ext cx="4973421" cy="492024"/>
            </a:xfrm>
            <a:prstGeom prst="rect">
              <a:avLst/>
            </a:prstGeom>
            <a:noFill/>
          </p:spPr>
          <p:txBody>
            <a:bodyPr wrap="square" rtlCol="0" anchor="ctr">
              <a:spAutoFit/>
            </a:bodyPr>
            <a:lstStyle/>
            <a:p>
              <a:r>
                <a:rPr lang="en-US" altLang="ko-KR" sz="1400" dirty="0" smtClean="0"/>
                <a:t>The 5</a:t>
              </a:r>
              <a:r>
                <a:rPr lang="en-US" altLang="ko-KR" sz="1400" baseline="30000" dirty="0" smtClean="0"/>
                <a:t>th</a:t>
              </a:r>
              <a:r>
                <a:rPr lang="en-US" altLang="ko-KR" sz="1400" dirty="0" smtClean="0"/>
                <a:t> </a:t>
              </a:r>
              <a:r>
                <a:rPr lang="el-GR" altLang="ko-KR" sz="1400" dirty="0" smtClean="0"/>
                <a:t>λ</a:t>
              </a:r>
              <a:r>
                <a:rPr lang="en-US" altLang="ko-KR" sz="1400" dirty="0" smtClean="0"/>
                <a:t> value of “</a:t>
              </a:r>
              <a:r>
                <a:rPr lang="en-US" altLang="ko-KR" sz="1400" dirty="0" err="1" smtClean="0"/>
                <a:t>fit.lasso</a:t>
              </a:r>
              <a:r>
                <a:rPr lang="en-US" altLang="ko-KR" sz="1400" dirty="0" smtClean="0"/>
                <a:t>” = 116.7</a:t>
              </a:r>
              <a:endParaRPr lang="ko-KR" altLang="en-US" sz="1400" dirty="0"/>
            </a:p>
          </p:txBody>
        </p:sp>
        <p:cxnSp>
          <p:nvCxnSpPr>
            <p:cNvPr id="10" name="꺾인 연결선 9"/>
            <p:cNvCxnSpPr>
              <a:stCxn id="9" idx="1"/>
            </p:cNvCxnSpPr>
            <p:nvPr/>
          </p:nvCxnSpPr>
          <p:spPr>
            <a:xfrm rot="10800000">
              <a:off x="3727974" y="485181"/>
              <a:ext cx="177079" cy="313506"/>
            </a:xfrm>
            <a:prstGeom prst="bentConnector2">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1" name="그림 10"/>
          <p:cNvPicPr>
            <a:picLocks noChangeAspect="1"/>
          </p:cNvPicPr>
          <p:nvPr/>
        </p:nvPicPr>
        <p:blipFill rotWithShape="1">
          <a:blip r:embed="rId2"/>
          <a:srcRect t="13811"/>
          <a:stretch/>
        </p:blipFill>
        <p:spPr>
          <a:xfrm>
            <a:off x="351357" y="2377413"/>
            <a:ext cx="8441285" cy="3804112"/>
          </a:xfrm>
          <a:prstGeom prst="rect">
            <a:avLst/>
          </a:prstGeom>
        </p:spPr>
      </p:pic>
      <p:sp>
        <p:nvSpPr>
          <p:cNvPr id="14" name="TextBox 13"/>
          <p:cNvSpPr txBox="1"/>
          <p:nvPr/>
        </p:nvSpPr>
        <p:spPr>
          <a:xfrm>
            <a:off x="3643824" y="5105400"/>
            <a:ext cx="838200" cy="276999"/>
          </a:xfrm>
          <a:prstGeom prst="rect">
            <a:avLst/>
          </a:prstGeom>
          <a:noFill/>
        </p:spPr>
        <p:txBody>
          <a:bodyPr wrap="square" rtlCol="0">
            <a:spAutoFit/>
          </a:bodyPr>
          <a:lstStyle/>
          <a:p>
            <a:pPr algn="ctr"/>
            <a:r>
              <a:rPr lang="en-US" altLang="ko-KR" sz="1200" dirty="0" smtClean="0"/>
              <a:t>log116.7</a:t>
            </a:r>
            <a:endParaRPr lang="ko-KR" altLang="en-US" sz="1200" dirty="0"/>
          </a:p>
        </p:txBody>
      </p:sp>
    </p:spTree>
    <p:extLst>
      <p:ext uri="{BB962C8B-B14F-4D97-AF65-F5344CB8AC3E}">
        <p14:creationId xmlns:p14="http://schemas.microsoft.com/office/powerpoint/2010/main" val="11221860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381000" y="1092358"/>
            <a:ext cx="8439150" cy="4576763"/>
          </a:xfrm>
        </p:spPr>
        <p:txBody>
          <a:bodyPr/>
          <a:lstStyle/>
          <a:p>
            <a:pPr>
              <a:lnSpc>
                <a:spcPct val="100000"/>
              </a:lnSpc>
            </a:pPr>
            <a:r>
              <a:rPr lang="en-US" altLang="ko-KR" sz="1800" dirty="0" smtClean="0"/>
              <a:t>As shown above, the coefficients </a:t>
            </a:r>
            <a:r>
              <a:rPr lang="en-US" altLang="ko-KR" sz="1800" dirty="0" smtClean="0">
                <a:solidFill>
                  <a:srgbClr val="C00000"/>
                </a:solidFill>
              </a:rPr>
              <a:t>depend on lambda.</a:t>
            </a:r>
            <a:br>
              <a:rPr lang="en-US" altLang="ko-KR" sz="1800" dirty="0" smtClean="0">
                <a:solidFill>
                  <a:srgbClr val="C00000"/>
                </a:solidFill>
              </a:rPr>
            </a:br>
            <a:endParaRPr lang="en-US" altLang="ko-KR" sz="800" dirty="0" smtClean="0">
              <a:solidFill>
                <a:srgbClr val="C00000"/>
              </a:solidFill>
            </a:endParaRPr>
          </a:p>
          <a:p>
            <a:pPr>
              <a:lnSpc>
                <a:spcPct val="100000"/>
              </a:lnSpc>
            </a:pPr>
            <a:r>
              <a:rPr lang="en-US" altLang="ko-KR" sz="1800" dirty="0" smtClean="0"/>
              <a:t>Which is the best, having </a:t>
            </a:r>
            <a:r>
              <a:rPr lang="en-US" altLang="ko-KR" sz="1800" b="1" dirty="0" smtClean="0">
                <a:solidFill>
                  <a:schemeClr val="accent5">
                    <a:lumMod val="75000"/>
                  </a:schemeClr>
                </a:solidFill>
              </a:rPr>
              <a:t>more</a:t>
            </a:r>
            <a:r>
              <a:rPr lang="en-US" altLang="ko-KR" sz="1800" dirty="0" smtClean="0"/>
              <a:t> variables or </a:t>
            </a:r>
            <a:r>
              <a:rPr lang="en-US" altLang="ko-KR" sz="1800" b="1" dirty="0" smtClean="0">
                <a:solidFill>
                  <a:schemeClr val="accent2">
                    <a:lumMod val="75000"/>
                  </a:schemeClr>
                </a:solidFill>
              </a:rPr>
              <a:t>fewer</a:t>
            </a:r>
            <a:r>
              <a:rPr lang="en-US" altLang="ko-KR" sz="1800" dirty="0" smtClean="0"/>
              <a:t> variables?</a:t>
            </a:r>
            <a:br>
              <a:rPr lang="en-US" altLang="ko-KR" sz="1800" dirty="0" smtClean="0"/>
            </a:br>
            <a:endParaRPr lang="en-US" altLang="ko-KR" sz="500" dirty="0" smtClean="0"/>
          </a:p>
          <a:p>
            <a:pPr>
              <a:lnSpc>
                <a:spcPct val="100000"/>
              </a:lnSpc>
            </a:pPr>
            <a:r>
              <a:rPr lang="en-US" altLang="ko-KR" sz="1800" dirty="0" smtClean="0"/>
              <a:t>(</a:t>
            </a:r>
            <a:r>
              <a:rPr lang="en-US" altLang="ko-KR" sz="1800" dirty="0" smtClean="0">
                <a:solidFill>
                  <a:srgbClr val="C00000"/>
                </a:solidFill>
              </a:rPr>
              <a:t>Example</a:t>
            </a:r>
            <a:r>
              <a:rPr lang="en-US" altLang="ko-KR" sz="1800" dirty="0" smtClean="0"/>
              <a:t>) </a:t>
            </a:r>
            <a:r>
              <a:rPr lang="en-US" altLang="ko-KR" sz="1800" dirty="0"/>
              <a:t>n=50, p=30; true coefficients: 10 large, 20 </a:t>
            </a:r>
            <a:r>
              <a:rPr lang="en-US" altLang="ko-KR" sz="1800" dirty="0" smtClean="0"/>
              <a:t>small</a:t>
            </a:r>
            <a:r>
              <a:rPr lang="en-US" altLang="ko-KR" sz="1800" dirty="0"/>
              <a:t/>
            </a:r>
            <a:br>
              <a:rPr lang="en-US" altLang="ko-KR" sz="1800" dirty="0"/>
            </a:br>
            <a:r>
              <a:rPr lang="en-US" altLang="ko-KR" sz="900" dirty="0" smtClean="0"/>
              <a:t/>
            </a:r>
            <a:br>
              <a:rPr lang="en-US" altLang="ko-KR" sz="900" dirty="0" smtClean="0"/>
            </a:br>
            <a:r>
              <a:rPr lang="en-US" altLang="ko-KR" sz="1800" dirty="0" smtClean="0"/>
              <a:t>&lt;Goal&gt; Lambda value which has </a:t>
            </a:r>
            <a:r>
              <a:rPr lang="en-US" altLang="ko-KR" sz="1800" u="sng" dirty="0" smtClean="0"/>
              <a:t>the smallest MSE</a:t>
            </a:r>
            <a:r>
              <a:rPr lang="en-US" altLang="ko-KR" sz="1800" dirty="0" smtClean="0"/>
              <a:t> (</a:t>
            </a:r>
            <a:r>
              <a:rPr lang="en-US" altLang="ko-KR" sz="1800" u="sng" dirty="0" smtClean="0"/>
              <a:t>black curve</a:t>
            </a:r>
            <a:r>
              <a:rPr lang="en-US" altLang="ko-KR" sz="1800" dirty="0" smtClean="0"/>
              <a:t>)</a:t>
            </a:r>
          </a:p>
        </p:txBody>
      </p:sp>
      <p:sp>
        <p:nvSpPr>
          <p:cNvPr id="3" name="제목 2"/>
          <p:cNvSpPr>
            <a:spLocks noGrp="1"/>
          </p:cNvSpPr>
          <p:nvPr>
            <p:ph type="title"/>
          </p:nvPr>
        </p:nvSpPr>
        <p:spPr/>
        <p:txBody>
          <a:bodyPr/>
          <a:lstStyle/>
          <a:p>
            <a:r>
              <a:rPr lang="en-US" altLang="ko-KR" dirty="0" smtClean="0"/>
              <a:t>Which is better, more and fewer?</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63</a:t>
            </a:fld>
            <a:endParaRPr lang="ko-KR" altLang="en-US"/>
          </a:p>
        </p:txBody>
      </p:sp>
      <p:pic>
        <p:nvPicPr>
          <p:cNvPr id="10" name="그림 9"/>
          <p:cNvPicPr>
            <a:picLocks noChangeAspect="1"/>
          </p:cNvPicPr>
          <p:nvPr/>
        </p:nvPicPr>
        <p:blipFill rotWithShape="1">
          <a:blip r:embed="rId2"/>
          <a:srcRect l="28379" t="14182" r="18166"/>
          <a:stretch/>
        </p:blipFill>
        <p:spPr>
          <a:xfrm>
            <a:off x="2853690" y="2886418"/>
            <a:ext cx="3436620" cy="3550418"/>
          </a:xfrm>
          <a:prstGeom prst="rect">
            <a:avLst/>
          </a:prstGeom>
        </p:spPr>
      </p:pic>
      <p:sp>
        <p:nvSpPr>
          <p:cNvPr id="7" name="TextBox 6"/>
          <p:cNvSpPr txBox="1"/>
          <p:nvPr/>
        </p:nvSpPr>
        <p:spPr>
          <a:xfrm>
            <a:off x="2546947" y="5931917"/>
            <a:ext cx="709955" cy="338554"/>
          </a:xfrm>
          <a:prstGeom prst="rect">
            <a:avLst/>
          </a:prstGeom>
          <a:noFill/>
        </p:spPr>
        <p:txBody>
          <a:bodyPr wrap="square" rtlCol="0">
            <a:spAutoFit/>
          </a:bodyPr>
          <a:lstStyle/>
          <a:p>
            <a:pPr algn="ctr"/>
            <a:r>
              <a:rPr lang="en-US" altLang="ko-KR" sz="1600" b="1" dirty="0" smtClean="0">
                <a:solidFill>
                  <a:srgbClr val="002060"/>
                </a:solidFill>
              </a:rPr>
              <a:t>More</a:t>
            </a:r>
            <a:endParaRPr lang="ko-KR" altLang="en-US" sz="1600" b="1" dirty="0">
              <a:solidFill>
                <a:srgbClr val="002060"/>
              </a:solidFill>
            </a:endParaRPr>
          </a:p>
        </p:txBody>
      </p:sp>
      <p:sp>
        <p:nvSpPr>
          <p:cNvPr id="9" name="TextBox 8"/>
          <p:cNvSpPr txBox="1"/>
          <p:nvPr/>
        </p:nvSpPr>
        <p:spPr>
          <a:xfrm>
            <a:off x="6206577" y="5930593"/>
            <a:ext cx="780951" cy="338554"/>
          </a:xfrm>
          <a:prstGeom prst="rect">
            <a:avLst/>
          </a:prstGeom>
          <a:noFill/>
        </p:spPr>
        <p:txBody>
          <a:bodyPr wrap="square" rtlCol="0">
            <a:spAutoFit/>
          </a:bodyPr>
          <a:lstStyle/>
          <a:p>
            <a:pPr algn="ctr"/>
            <a:r>
              <a:rPr lang="en-US" altLang="ko-KR" sz="1600" b="1" dirty="0" smtClean="0">
                <a:solidFill>
                  <a:schemeClr val="accent2">
                    <a:lumMod val="75000"/>
                  </a:schemeClr>
                </a:solidFill>
              </a:rPr>
              <a:t>Fewer</a:t>
            </a:r>
            <a:endParaRPr lang="ko-KR" altLang="en-US" sz="1600" b="1" dirty="0">
              <a:solidFill>
                <a:schemeClr val="accent2">
                  <a:lumMod val="75000"/>
                </a:schemeClr>
              </a:solidFill>
            </a:endParaRPr>
          </a:p>
        </p:txBody>
      </p:sp>
      <p:sp>
        <p:nvSpPr>
          <p:cNvPr id="11" name="텍스트 개체 틀 6"/>
          <p:cNvSpPr>
            <a:spLocks noGrp="1"/>
          </p:cNvSpPr>
          <p:nvPr>
            <p:ph type="body" sz="quarter" idx="13"/>
          </p:nvPr>
        </p:nvSpPr>
        <p:spPr>
          <a:xfrm>
            <a:off x="304800" y="6320363"/>
            <a:ext cx="8839200" cy="309563"/>
          </a:xfrm>
        </p:spPr>
        <p:txBody>
          <a:bodyPr/>
          <a:lstStyle/>
          <a:p>
            <a:r>
              <a:rPr lang="en-US" altLang="ko-KR" sz="1100" dirty="0"/>
              <a:t>James, G</a:t>
            </a:r>
            <a:r>
              <a:rPr lang="en-US" altLang="ko-KR" sz="1100" dirty="0" smtClean="0"/>
              <a:t>., et al. </a:t>
            </a:r>
            <a:r>
              <a:rPr lang="en-US" altLang="ko-KR" sz="1100" dirty="0"/>
              <a:t>(2013) </a:t>
            </a:r>
            <a:r>
              <a:rPr lang="en-US" altLang="ko-KR" sz="1100" dirty="0" smtClean="0"/>
              <a:t>“An </a:t>
            </a:r>
            <a:r>
              <a:rPr lang="en-US" altLang="ko-KR" sz="1100" dirty="0"/>
              <a:t>Introduction to Statistical Learning with applications in </a:t>
            </a:r>
            <a:r>
              <a:rPr lang="en-US" altLang="ko-KR" sz="1100" dirty="0" smtClean="0"/>
              <a:t>R”</a:t>
            </a:r>
            <a:endParaRPr lang="ko-KR" altLang="en-US" sz="1100" dirty="0"/>
          </a:p>
        </p:txBody>
      </p:sp>
    </p:spTree>
    <p:extLst>
      <p:ext uri="{BB962C8B-B14F-4D97-AF65-F5344CB8AC3E}">
        <p14:creationId xmlns:p14="http://schemas.microsoft.com/office/powerpoint/2010/main" val="145003551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p:cNvSpPr>
                <a:spLocks noGrp="1"/>
              </p:cNvSpPr>
              <p:nvPr>
                <p:ph idx="1"/>
              </p:nvPr>
            </p:nvSpPr>
            <p:spPr>
              <a:xfrm>
                <a:off x="381000" y="1140618"/>
                <a:ext cx="7886700" cy="4576763"/>
              </a:xfrm>
            </p:spPr>
            <p:txBody>
              <a:bodyPr/>
              <a:lstStyle/>
              <a:p>
                <a:pPr>
                  <a:lnSpc>
                    <a:spcPct val="200000"/>
                  </a:lnSpc>
                </a:pPr>
                <a:r>
                  <a:rPr lang="en-US" altLang="ko-KR" sz="2000" dirty="0"/>
                  <a:t>How to choose the optimal lambda value?</a:t>
                </a:r>
              </a:p>
              <a:p>
                <a:pPr>
                  <a:lnSpc>
                    <a:spcPct val="200000"/>
                  </a:lnSpc>
                </a:pPr>
                <a:r>
                  <a:rPr lang="en-US" altLang="ko-KR" sz="2000" dirty="0" smtClean="0"/>
                  <a:t>Model selection</a:t>
                </a:r>
                <a:br>
                  <a:rPr lang="en-US" altLang="ko-KR" sz="2000" dirty="0" smtClean="0"/>
                </a:br>
                <a:r>
                  <a:rPr lang="en-US" altLang="ko-KR" sz="2000" dirty="0" smtClean="0"/>
                  <a:t>- (Goal) To select a model which has the best model criterion.</a:t>
                </a:r>
                <a:br>
                  <a:rPr lang="en-US" altLang="ko-KR" sz="2000" dirty="0" smtClean="0"/>
                </a:br>
                <a:r>
                  <a:rPr lang="en-US" altLang="ko-KR" sz="2000" dirty="0" smtClean="0"/>
                  <a:t>- </a:t>
                </a:r>
                <a:r>
                  <a:rPr lang="el-GR" altLang="ko-KR" sz="2000" dirty="0"/>
                  <a:t>λ</a:t>
                </a:r>
                <a:r>
                  <a:rPr lang="en-US" altLang="ko-KR" sz="2000" dirty="0"/>
                  <a:t> sequence : </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𝜆</m:t>
                        </m:r>
                      </m:e>
                      <m:sub>
                        <m:r>
                          <a:rPr lang="en-US" altLang="ko-KR" sz="2000" i="1">
                            <a:latin typeface="Cambria Math" panose="02040503050406030204" pitchFamily="18" charset="0"/>
                          </a:rPr>
                          <m:t>1</m:t>
                        </m:r>
                      </m:sub>
                    </m:sSub>
                  </m:oMath>
                </a14:m>
                <a:r>
                  <a:rPr lang="en-US" altLang="ko-KR" sz="2000" dirty="0"/>
                  <a:t>, </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𝜆</m:t>
                        </m:r>
                      </m:e>
                      <m:sub>
                        <m:r>
                          <a:rPr lang="en-US" altLang="ko-KR" sz="2000" i="1">
                            <a:latin typeface="Cambria Math" panose="02040503050406030204" pitchFamily="18" charset="0"/>
                          </a:rPr>
                          <m:t>2</m:t>
                        </m:r>
                      </m:sub>
                    </m:sSub>
                  </m:oMath>
                </a14:m>
                <a:r>
                  <a:rPr lang="en-US" altLang="ko-KR" sz="2000" dirty="0"/>
                  <a:t>, </a:t>
                </a:r>
                <a14:m>
                  <m:oMath xmlns:m="http://schemas.openxmlformats.org/officeDocument/2006/math">
                    <m:r>
                      <a:rPr lang="en-US" altLang="ko-KR" sz="2000" i="1">
                        <a:latin typeface="Cambria Math" panose="02040503050406030204" pitchFamily="18" charset="0"/>
                      </a:rPr>
                      <m:t>⋯</m:t>
                    </m:r>
                  </m:oMath>
                </a14:m>
                <a:r>
                  <a:rPr lang="en-US" altLang="ko-KR" sz="2000" dirty="0"/>
                  <a:t>, </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𝜆</m:t>
                        </m:r>
                      </m:e>
                      <m:sub>
                        <m:r>
                          <a:rPr lang="en-US" altLang="ko-KR" sz="2000" i="1">
                            <a:latin typeface="Cambria Math" panose="02040503050406030204" pitchFamily="18" charset="0"/>
                          </a:rPr>
                          <m:t>100</m:t>
                        </m:r>
                      </m:sub>
                    </m:sSub>
                  </m:oMath>
                </a14:m>
                <a:r>
                  <a:rPr lang="en-US" altLang="ko-KR" sz="2000" dirty="0"/>
                  <a:t/>
                </a:r>
                <a:br>
                  <a:rPr lang="en-US" altLang="ko-KR" sz="2000" dirty="0"/>
                </a:br>
                <a:r>
                  <a:rPr lang="en-US" altLang="ko-KR" sz="2000" dirty="0"/>
                  <a:t>- Model criteria : </a:t>
                </a:r>
                <a:r>
                  <a:rPr lang="en-US" altLang="ko-KR" sz="2000" dirty="0" smtClean="0"/>
                  <a:t>(1) Mean squared error</a:t>
                </a:r>
                <a:br>
                  <a:rPr lang="en-US" altLang="ko-KR" sz="2000" dirty="0" smtClean="0"/>
                </a:br>
                <a:r>
                  <a:rPr lang="en-US" altLang="ko-KR" sz="2000" dirty="0"/>
                  <a:t>		</a:t>
                </a:r>
                <a:r>
                  <a:rPr lang="en-US" altLang="ko-KR" sz="2000" dirty="0" smtClean="0"/>
                  <a:t>     (2) Deviance</a:t>
                </a:r>
                <a:r>
                  <a:rPr lang="en-US" altLang="ko-KR" sz="2000" dirty="0"/>
                  <a:t/>
                </a:r>
                <a:br>
                  <a:rPr lang="en-US" altLang="ko-KR" sz="2000" dirty="0"/>
                </a:br>
                <a:r>
                  <a:rPr lang="en-US" altLang="ko-KR" sz="2000" dirty="0"/>
                  <a:t>		</a:t>
                </a:r>
                <a:r>
                  <a:rPr lang="en-US" altLang="ko-KR" sz="2000" dirty="0" smtClean="0"/>
                  <a:t>     (3) Misclassification error</a:t>
                </a:r>
                <a:br>
                  <a:rPr lang="en-US" altLang="ko-KR" sz="2000" dirty="0" smtClean="0"/>
                </a:br>
                <a:r>
                  <a:rPr lang="en-US" altLang="ko-KR" sz="2000" dirty="0" smtClean="0"/>
                  <a:t>		     (4) AUC (Area Under the Curve)</a:t>
                </a:r>
                <a:endParaRPr lang="en-US" altLang="ko-KR" sz="2000" dirty="0"/>
              </a:p>
            </p:txBody>
          </p:sp>
        </mc:Choice>
        <mc:Fallback xmlns="">
          <p:sp>
            <p:nvSpPr>
              <p:cNvPr id="2" name="내용 개체 틀 1"/>
              <p:cNvSpPr>
                <a:spLocks noGrp="1" noRot="1" noChangeAspect="1" noMove="1" noResize="1" noEditPoints="1" noAdjustHandles="1" noChangeArrowheads="1" noChangeShapeType="1" noTextEdit="1"/>
              </p:cNvSpPr>
              <p:nvPr>
                <p:ph idx="1"/>
              </p:nvPr>
            </p:nvSpPr>
            <p:spPr>
              <a:xfrm>
                <a:off x="381000" y="1140618"/>
                <a:ext cx="7886700" cy="4576763"/>
              </a:xfrm>
              <a:blipFill rotWithShape="0">
                <a:blip r:embed="rId2"/>
                <a:stretch>
                  <a:fillRect l="-696" b="-11585"/>
                </a:stretch>
              </a:blipFill>
            </p:spPr>
            <p:txBody>
              <a:bodyPr/>
              <a:lstStyle/>
              <a:p>
                <a:r>
                  <a:rPr lang="ko-KR" altLang="en-US">
                    <a:noFill/>
                  </a:rPr>
                  <a:t> </a:t>
                </a:r>
              </a:p>
            </p:txBody>
          </p:sp>
        </mc:Fallback>
      </mc:AlternateContent>
      <p:sp>
        <p:nvSpPr>
          <p:cNvPr id="3" name="제목 2"/>
          <p:cNvSpPr>
            <a:spLocks noGrp="1"/>
          </p:cNvSpPr>
          <p:nvPr>
            <p:ph type="title"/>
          </p:nvPr>
        </p:nvSpPr>
        <p:spPr/>
        <p:txBody>
          <a:bodyPr/>
          <a:lstStyle/>
          <a:p>
            <a:r>
              <a:rPr lang="en-US" altLang="ko-KR" dirty="0"/>
              <a:t>Model selection</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64</a:t>
            </a:fld>
            <a:endParaRPr lang="ko-KR" altLang="en-US"/>
          </a:p>
        </p:txBody>
      </p:sp>
      <p:grpSp>
        <p:nvGrpSpPr>
          <p:cNvPr id="22" name="그룹 21"/>
          <p:cNvGrpSpPr/>
          <p:nvPr/>
        </p:nvGrpSpPr>
        <p:grpSpPr>
          <a:xfrm>
            <a:off x="838200" y="5290872"/>
            <a:ext cx="1797748" cy="787681"/>
            <a:chOff x="869252" y="5143180"/>
            <a:chExt cx="1797748" cy="787681"/>
          </a:xfrm>
        </p:grpSpPr>
        <p:sp>
          <p:nvSpPr>
            <p:cNvPr id="17" name="TextBox 16"/>
            <p:cNvSpPr txBox="1"/>
            <p:nvPr/>
          </p:nvSpPr>
          <p:spPr>
            <a:xfrm>
              <a:off x="869252" y="5383131"/>
              <a:ext cx="1565736" cy="307777"/>
            </a:xfrm>
            <a:prstGeom prst="rect">
              <a:avLst/>
            </a:prstGeom>
            <a:noFill/>
          </p:spPr>
          <p:txBody>
            <a:bodyPr wrap="square" rtlCol="0" anchor="ctr">
              <a:spAutoFit/>
            </a:bodyPr>
            <a:lstStyle/>
            <a:p>
              <a:pPr algn="ctr"/>
              <a:r>
                <a:rPr lang="en-US" altLang="ko-KR" sz="1400" dirty="0" smtClean="0"/>
                <a:t>Binary response</a:t>
              </a:r>
              <a:endParaRPr lang="ko-KR" altLang="en-US" sz="1400" dirty="0"/>
            </a:p>
          </p:txBody>
        </p:sp>
        <p:sp>
          <p:nvSpPr>
            <p:cNvPr id="19" name="왼쪽 중괄호 18"/>
            <p:cNvSpPr/>
            <p:nvPr/>
          </p:nvSpPr>
          <p:spPr>
            <a:xfrm>
              <a:off x="2514600" y="5143180"/>
              <a:ext cx="152400" cy="787681"/>
            </a:xfrm>
            <a:prstGeom prst="leftBrace">
              <a:avLst>
                <a:gd name="adj1" fmla="val 40833"/>
                <a:gd name="adj2" fmla="val 50000"/>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 name="그룹 7"/>
          <p:cNvGrpSpPr/>
          <p:nvPr/>
        </p:nvGrpSpPr>
        <p:grpSpPr>
          <a:xfrm>
            <a:off x="6922689" y="3372406"/>
            <a:ext cx="1931240" cy="2706147"/>
            <a:chOff x="6922689" y="3192645"/>
            <a:chExt cx="1931240" cy="2706147"/>
          </a:xfrm>
        </p:grpSpPr>
        <p:pic>
          <p:nvPicPr>
            <p:cNvPr id="21" name="그림 20"/>
            <p:cNvPicPr>
              <a:picLocks noChangeAspect="1"/>
            </p:cNvPicPr>
            <p:nvPr/>
          </p:nvPicPr>
          <p:blipFill rotWithShape="1">
            <a:blip r:embed="rId3">
              <a:extLst>
                <a:ext uri="{BEBA8EAE-BF5A-486C-A8C5-ECC9F3942E4B}">
                  <a14:imgProps xmlns:a14="http://schemas.microsoft.com/office/drawing/2010/main">
                    <a14:imgLayer r:embed="rId4">
                      <a14:imgEffect>
                        <a14:sharpenSoften amount="40000"/>
                      </a14:imgEffect>
                    </a14:imgLayer>
                  </a14:imgProps>
                </a:ext>
              </a:extLst>
            </a:blip>
            <a:srcRect l="604" t="36819" r="75685" b="2368"/>
            <a:stretch/>
          </p:blipFill>
          <p:spPr>
            <a:xfrm>
              <a:off x="6922689" y="3534374"/>
              <a:ext cx="1931240" cy="2364418"/>
            </a:xfrm>
            <a:prstGeom prst="rect">
              <a:avLst/>
            </a:prstGeom>
          </p:spPr>
        </p:pic>
        <p:sp>
          <p:nvSpPr>
            <p:cNvPr id="7" name="TextBox 6"/>
            <p:cNvSpPr txBox="1"/>
            <p:nvPr/>
          </p:nvSpPr>
          <p:spPr>
            <a:xfrm>
              <a:off x="7391400" y="3192645"/>
              <a:ext cx="1219200" cy="338554"/>
            </a:xfrm>
            <a:prstGeom prst="rect">
              <a:avLst/>
            </a:prstGeom>
            <a:noFill/>
          </p:spPr>
          <p:txBody>
            <a:bodyPr wrap="square" rtlCol="0">
              <a:spAutoFit/>
            </a:bodyPr>
            <a:lstStyle/>
            <a:p>
              <a:pPr algn="ctr"/>
              <a:r>
                <a:rPr lang="en-US" altLang="ko-KR" sz="1600" dirty="0" err="1" smtClean="0"/>
                <a:t>fit.lasso</a:t>
              </a:r>
              <a:endParaRPr lang="ko-KR" altLang="en-US" sz="1600" dirty="0"/>
            </a:p>
          </p:txBody>
        </p:sp>
      </p:grpSp>
    </p:spTree>
    <p:extLst>
      <p:ext uri="{BB962C8B-B14F-4D97-AF65-F5344CB8AC3E}">
        <p14:creationId xmlns:p14="http://schemas.microsoft.com/office/powerpoint/2010/main" val="7727895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381000" y="1295400"/>
            <a:ext cx="8229600" cy="4576763"/>
          </a:xfrm>
        </p:spPr>
        <p:txBody>
          <a:bodyPr/>
          <a:lstStyle/>
          <a:p>
            <a:r>
              <a:rPr lang="en-US" altLang="ko-KR" dirty="0" err="1" smtClean="0"/>
              <a:t>Overfitting</a:t>
            </a:r>
            <a:r>
              <a:rPr lang="en-US" altLang="ko-KR" dirty="0" smtClean="0"/>
              <a:t> : construct a complicated model which do 		 </a:t>
            </a:r>
            <a:r>
              <a:rPr lang="en-US" altLang="ko-KR" sz="1200" dirty="0" smtClean="0"/>
              <a:t> </a:t>
            </a:r>
            <a:r>
              <a:rPr lang="en-US" altLang="ko-KR" dirty="0" smtClean="0"/>
              <a:t>not explain new datasets.</a:t>
            </a:r>
          </a:p>
        </p:txBody>
      </p:sp>
      <p:sp>
        <p:nvSpPr>
          <p:cNvPr id="3" name="제목 2"/>
          <p:cNvSpPr>
            <a:spLocks noGrp="1"/>
          </p:cNvSpPr>
          <p:nvPr>
            <p:ph type="title"/>
          </p:nvPr>
        </p:nvSpPr>
        <p:spPr/>
        <p:txBody>
          <a:bodyPr/>
          <a:lstStyle/>
          <a:p>
            <a:r>
              <a:rPr lang="en-US" altLang="ko-KR" dirty="0" err="1" smtClean="0"/>
              <a:t>Overfitting</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65</a:t>
            </a:fld>
            <a:endParaRPr lang="ko-KR" altLang="en-US"/>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989" y="3278015"/>
            <a:ext cx="6870023" cy="2387715"/>
          </a:xfrm>
          <a:prstGeom prst="rect">
            <a:avLst/>
          </a:prstGeom>
        </p:spPr>
      </p:pic>
    </p:spTree>
    <p:extLst>
      <p:ext uri="{BB962C8B-B14F-4D97-AF65-F5344CB8AC3E}">
        <p14:creationId xmlns:p14="http://schemas.microsoft.com/office/powerpoint/2010/main" val="185301068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smtClean="0"/>
              <a:t>How to avoid the </a:t>
            </a:r>
            <a:r>
              <a:rPr lang="en-US" altLang="ko-KR" dirty="0" err="1" smtClean="0"/>
              <a:t>overfitting</a:t>
            </a:r>
            <a:r>
              <a:rPr lang="en-US" altLang="ko-KR" dirty="0" smtClean="0"/>
              <a:t> problem?</a:t>
            </a:r>
            <a:br>
              <a:rPr lang="en-US" altLang="ko-KR" dirty="0" smtClean="0"/>
            </a:br>
            <a:r>
              <a:rPr lang="en-US" altLang="ko-KR" sz="2000" dirty="0" smtClean="0"/>
              <a:t/>
            </a:r>
            <a:br>
              <a:rPr lang="en-US" altLang="ko-KR" sz="2000" dirty="0" smtClean="0"/>
            </a:br>
            <a:r>
              <a:rPr lang="en-US" altLang="ko-KR" dirty="0" smtClean="0"/>
              <a:t>- The answer is K-fold </a:t>
            </a:r>
            <a:r>
              <a:rPr lang="en-US" altLang="ko-KR" u="sng" dirty="0" smtClean="0">
                <a:solidFill>
                  <a:srgbClr val="C00000"/>
                </a:solidFill>
              </a:rPr>
              <a:t>Cross-validation</a:t>
            </a:r>
            <a:r>
              <a:rPr lang="en-US" altLang="ko-KR" u="sng" dirty="0" smtClean="0"/>
              <a:t/>
            </a:r>
            <a:br>
              <a:rPr lang="en-US" altLang="ko-KR" u="sng" dirty="0" smtClean="0"/>
            </a:br>
            <a:endParaRPr lang="en-US" altLang="ko-KR" u="sng" dirty="0" smtClean="0"/>
          </a:p>
          <a:p>
            <a:r>
              <a:rPr lang="en-US" altLang="ko-KR" sz="2000" dirty="0" smtClean="0"/>
              <a:t>Cross-validation is to apply </a:t>
            </a:r>
            <a:r>
              <a:rPr lang="en-US" altLang="ko-KR" sz="2000" dirty="0"/>
              <a:t>model selection </a:t>
            </a:r>
            <a:r>
              <a:rPr lang="en-US" altLang="ko-KR" sz="2000" dirty="0" smtClean="0"/>
              <a:t>for </a:t>
            </a:r>
            <a:r>
              <a:rPr lang="en-US" altLang="ko-KR" sz="2000" dirty="0"/>
              <a:t>training </a:t>
            </a:r>
            <a:r>
              <a:rPr lang="en-US" altLang="ko-KR" sz="2000" dirty="0" smtClean="0"/>
              <a:t>set and </a:t>
            </a:r>
            <a:r>
              <a:rPr lang="en-US" altLang="ko-KR" sz="2000" dirty="0"/>
              <a:t>test set to avoid </a:t>
            </a:r>
            <a:r>
              <a:rPr lang="en-US" altLang="ko-KR" sz="2000" dirty="0" err="1"/>
              <a:t>overfitting</a:t>
            </a:r>
            <a:endParaRPr lang="en-US" altLang="ko-KR" sz="2000" dirty="0"/>
          </a:p>
          <a:p>
            <a:endParaRPr lang="en-US" altLang="ko-KR" sz="2000" dirty="0"/>
          </a:p>
        </p:txBody>
      </p:sp>
      <p:sp>
        <p:nvSpPr>
          <p:cNvPr id="3" name="제목 2"/>
          <p:cNvSpPr>
            <a:spLocks noGrp="1"/>
          </p:cNvSpPr>
          <p:nvPr>
            <p:ph type="title"/>
          </p:nvPr>
        </p:nvSpPr>
        <p:spPr/>
        <p:txBody>
          <a:bodyPr/>
          <a:lstStyle/>
          <a:p>
            <a:r>
              <a:rPr lang="en-US" altLang="ko-KR" dirty="0" smtClean="0"/>
              <a:t>Cross-validation to prevent </a:t>
            </a:r>
            <a:r>
              <a:rPr lang="en-US" altLang="ko-KR" dirty="0" err="1" smtClean="0"/>
              <a:t>overfitting</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66</a:t>
            </a:fld>
            <a:endParaRPr lang="ko-KR" altLang="en-US"/>
          </a:p>
        </p:txBody>
      </p:sp>
    </p:spTree>
    <p:extLst>
      <p:ext uri="{BB962C8B-B14F-4D97-AF65-F5344CB8AC3E}">
        <p14:creationId xmlns:p14="http://schemas.microsoft.com/office/powerpoint/2010/main" val="5486488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381000" y="1295400"/>
            <a:ext cx="8229600" cy="4576763"/>
          </a:xfrm>
        </p:spPr>
        <p:txBody>
          <a:bodyPr/>
          <a:lstStyle/>
          <a:p>
            <a:r>
              <a:rPr lang="en-US" altLang="ko-KR" sz="2000" dirty="0" smtClean="0"/>
              <a:t>Example) 5-fold cross-validation</a:t>
            </a:r>
          </a:p>
        </p:txBody>
      </p:sp>
      <p:sp>
        <p:nvSpPr>
          <p:cNvPr id="3" name="제목 2"/>
          <p:cNvSpPr>
            <a:spLocks noGrp="1"/>
          </p:cNvSpPr>
          <p:nvPr>
            <p:ph type="title"/>
          </p:nvPr>
        </p:nvSpPr>
        <p:spPr/>
        <p:txBody>
          <a:bodyPr/>
          <a:lstStyle/>
          <a:p>
            <a:r>
              <a:rPr lang="en-US" altLang="ko-KR" dirty="0" smtClean="0"/>
              <a:t>Cross-validation</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67</a:t>
            </a:fld>
            <a:endParaRPr lang="ko-KR" altLang="en-US"/>
          </a:p>
        </p:txBody>
      </p:sp>
      <p:grpSp>
        <p:nvGrpSpPr>
          <p:cNvPr id="43" name="그룹 42"/>
          <p:cNvGrpSpPr/>
          <p:nvPr/>
        </p:nvGrpSpPr>
        <p:grpSpPr>
          <a:xfrm>
            <a:off x="466185" y="2219902"/>
            <a:ext cx="8059230" cy="3186545"/>
            <a:chOff x="259737" y="2895600"/>
            <a:chExt cx="8059230" cy="3186545"/>
          </a:xfrm>
        </p:grpSpPr>
        <p:grpSp>
          <p:nvGrpSpPr>
            <p:cNvPr id="15" name="그룹 14"/>
            <p:cNvGrpSpPr/>
            <p:nvPr/>
          </p:nvGrpSpPr>
          <p:grpSpPr>
            <a:xfrm>
              <a:off x="259737" y="2895600"/>
              <a:ext cx="4329545" cy="3186545"/>
              <a:chOff x="1952625" y="2644140"/>
              <a:chExt cx="5238750" cy="3855720"/>
            </a:xfrm>
          </p:grpSpPr>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t="3208" b="10407"/>
              <a:stretch/>
            </p:blipFill>
            <p:spPr>
              <a:xfrm>
                <a:off x="1952625" y="2644140"/>
                <a:ext cx="5238750" cy="3855720"/>
              </a:xfrm>
              <a:prstGeom prst="rect">
                <a:avLst/>
              </a:prstGeom>
            </p:spPr>
          </p:pic>
          <p:sp>
            <p:nvSpPr>
              <p:cNvPr id="8" name="직사각형 7"/>
              <p:cNvSpPr/>
              <p:nvPr/>
            </p:nvSpPr>
            <p:spPr>
              <a:xfrm>
                <a:off x="3831013" y="3322955"/>
                <a:ext cx="623455" cy="502920"/>
              </a:xfrm>
              <a:prstGeom prst="rect">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직사각형 10"/>
              <p:cNvSpPr/>
              <p:nvPr/>
            </p:nvSpPr>
            <p:spPr>
              <a:xfrm>
                <a:off x="4451465" y="3962400"/>
                <a:ext cx="623455" cy="502920"/>
              </a:xfrm>
              <a:prstGeom prst="rect">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직사각형 11"/>
              <p:cNvSpPr/>
              <p:nvPr/>
            </p:nvSpPr>
            <p:spPr>
              <a:xfrm>
                <a:off x="5080000" y="4609781"/>
                <a:ext cx="623455" cy="502920"/>
              </a:xfrm>
              <a:prstGeom prst="rect">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3" name="직사각형 12"/>
              <p:cNvSpPr/>
              <p:nvPr/>
            </p:nvSpPr>
            <p:spPr>
              <a:xfrm>
                <a:off x="5716847" y="5247640"/>
                <a:ext cx="623455" cy="502920"/>
              </a:xfrm>
              <a:prstGeom prst="rect">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 name="직사각형 13"/>
              <p:cNvSpPr/>
              <p:nvPr/>
            </p:nvSpPr>
            <p:spPr>
              <a:xfrm>
                <a:off x="6340302" y="5885656"/>
                <a:ext cx="623455" cy="502920"/>
              </a:xfrm>
              <a:prstGeom prst="rect">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0" name="그룹 39"/>
            <p:cNvGrpSpPr/>
            <p:nvPr/>
          </p:nvGrpSpPr>
          <p:grpSpPr>
            <a:xfrm>
              <a:off x="4620490" y="3505305"/>
              <a:ext cx="1865132" cy="2436774"/>
              <a:chOff x="4620490" y="3048105"/>
              <a:chExt cx="1865132" cy="2436774"/>
            </a:xfrm>
          </p:grpSpPr>
          <p:grpSp>
            <p:nvGrpSpPr>
              <p:cNvPr id="26" name="그룹 25"/>
              <p:cNvGrpSpPr/>
              <p:nvPr/>
            </p:nvGrpSpPr>
            <p:grpSpPr>
              <a:xfrm>
                <a:off x="4620490" y="3048105"/>
                <a:ext cx="1865132" cy="319446"/>
                <a:chOff x="4992869" y="3049022"/>
                <a:chExt cx="1865132" cy="319446"/>
              </a:xfrm>
            </p:grpSpPr>
            <p:sp>
              <p:nvSpPr>
                <p:cNvPr id="17" name="TextBox 16"/>
                <p:cNvSpPr txBox="1"/>
                <p:nvPr/>
              </p:nvSpPr>
              <p:spPr>
                <a:xfrm>
                  <a:off x="5332607" y="3049022"/>
                  <a:ext cx="1525394" cy="319446"/>
                </a:xfrm>
                <a:prstGeom prst="rect">
                  <a:avLst/>
                </a:prstGeom>
                <a:noFill/>
              </p:spPr>
              <p:txBody>
                <a:bodyPr wrap="square" rtlCol="0" anchor="ctr">
                  <a:spAutoFit/>
                </a:bodyPr>
                <a:lstStyle/>
                <a:p>
                  <a:r>
                    <a:rPr lang="en-US" altLang="ko-KR" sz="1400" dirty="0" smtClean="0"/>
                    <a:t>Model criteria 1</a:t>
                  </a:r>
                  <a:endParaRPr lang="ko-KR" altLang="en-US" sz="1400" dirty="0"/>
                </a:p>
              </p:txBody>
            </p:sp>
            <p:cxnSp>
              <p:nvCxnSpPr>
                <p:cNvPr id="22" name="직선 화살표 연결선 21"/>
                <p:cNvCxnSpPr>
                  <a:endCxn id="17" idx="1"/>
                </p:cNvCxnSpPr>
                <p:nvPr/>
              </p:nvCxnSpPr>
              <p:spPr>
                <a:xfrm>
                  <a:off x="4992869" y="3208745"/>
                  <a:ext cx="339738" cy="0"/>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8" name="그룹 27"/>
              <p:cNvGrpSpPr/>
              <p:nvPr/>
            </p:nvGrpSpPr>
            <p:grpSpPr>
              <a:xfrm>
                <a:off x="4620490" y="3571070"/>
                <a:ext cx="1865132" cy="319446"/>
                <a:chOff x="4992869" y="3049022"/>
                <a:chExt cx="1865132" cy="319446"/>
              </a:xfrm>
            </p:grpSpPr>
            <p:sp>
              <p:nvSpPr>
                <p:cNvPr id="29" name="TextBox 28"/>
                <p:cNvSpPr txBox="1"/>
                <p:nvPr/>
              </p:nvSpPr>
              <p:spPr>
                <a:xfrm>
                  <a:off x="5332607" y="3049022"/>
                  <a:ext cx="1525394" cy="319446"/>
                </a:xfrm>
                <a:prstGeom prst="rect">
                  <a:avLst/>
                </a:prstGeom>
                <a:noFill/>
              </p:spPr>
              <p:txBody>
                <a:bodyPr wrap="square" rtlCol="0" anchor="ctr">
                  <a:spAutoFit/>
                </a:bodyPr>
                <a:lstStyle/>
                <a:p>
                  <a:r>
                    <a:rPr lang="en-US" altLang="ko-KR" sz="1400" dirty="0" smtClean="0"/>
                    <a:t>Model criteria 2</a:t>
                  </a:r>
                  <a:endParaRPr lang="ko-KR" altLang="en-US" sz="1400" dirty="0"/>
                </a:p>
              </p:txBody>
            </p:sp>
            <p:cxnSp>
              <p:nvCxnSpPr>
                <p:cNvPr id="30" name="직선 화살표 연결선 29"/>
                <p:cNvCxnSpPr>
                  <a:endCxn id="29" idx="1"/>
                </p:cNvCxnSpPr>
                <p:nvPr/>
              </p:nvCxnSpPr>
              <p:spPr>
                <a:xfrm>
                  <a:off x="4992869" y="3208745"/>
                  <a:ext cx="339738" cy="0"/>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1" name="그룹 30"/>
              <p:cNvGrpSpPr/>
              <p:nvPr/>
            </p:nvGrpSpPr>
            <p:grpSpPr>
              <a:xfrm>
                <a:off x="4620490" y="4110991"/>
                <a:ext cx="1865132" cy="319446"/>
                <a:chOff x="4992869" y="3049022"/>
                <a:chExt cx="1865132" cy="319446"/>
              </a:xfrm>
            </p:grpSpPr>
            <p:sp>
              <p:nvSpPr>
                <p:cNvPr id="32" name="TextBox 31"/>
                <p:cNvSpPr txBox="1"/>
                <p:nvPr/>
              </p:nvSpPr>
              <p:spPr>
                <a:xfrm>
                  <a:off x="5332607" y="3049022"/>
                  <a:ext cx="1525394" cy="319446"/>
                </a:xfrm>
                <a:prstGeom prst="rect">
                  <a:avLst/>
                </a:prstGeom>
                <a:noFill/>
              </p:spPr>
              <p:txBody>
                <a:bodyPr wrap="square" rtlCol="0" anchor="ctr">
                  <a:spAutoFit/>
                </a:bodyPr>
                <a:lstStyle/>
                <a:p>
                  <a:r>
                    <a:rPr lang="en-US" altLang="ko-KR" sz="1400" dirty="0" smtClean="0"/>
                    <a:t>Model criteria 3</a:t>
                  </a:r>
                  <a:endParaRPr lang="ko-KR" altLang="en-US" sz="1400" dirty="0"/>
                </a:p>
              </p:txBody>
            </p:sp>
            <p:cxnSp>
              <p:nvCxnSpPr>
                <p:cNvPr id="33" name="직선 화살표 연결선 32"/>
                <p:cNvCxnSpPr>
                  <a:endCxn id="32" idx="1"/>
                </p:cNvCxnSpPr>
                <p:nvPr/>
              </p:nvCxnSpPr>
              <p:spPr>
                <a:xfrm>
                  <a:off x="4992869" y="3208745"/>
                  <a:ext cx="339738" cy="0"/>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4" name="그룹 33"/>
              <p:cNvGrpSpPr/>
              <p:nvPr/>
            </p:nvGrpSpPr>
            <p:grpSpPr>
              <a:xfrm>
                <a:off x="4620490" y="4633957"/>
                <a:ext cx="1865132" cy="319446"/>
                <a:chOff x="4992869" y="3049022"/>
                <a:chExt cx="1865132" cy="319446"/>
              </a:xfrm>
            </p:grpSpPr>
            <p:sp>
              <p:nvSpPr>
                <p:cNvPr id="35" name="TextBox 34"/>
                <p:cNvSpPr txBox="1"/>
                <p:nvPr/>
              </p:nvSpPr>
              <p:spPr>
                <a:xfrm>
                  <a:off x="5332607" y="3049022"/>
                  <a:ext cx="1525394" cy="319446"/>
                </a:xfrm>
                <a:prstGeom prst="rect">
                  <a:avLst/>
                </a:prstGeom>
                <a:noFill/>
              </p:spPr>
              <p:txBody>
                <a:bodyPr wrap="square" rtlCol="0" anchor="ctr">
                  <a:spAutoFit/>
                </a:bodyPr>
                <a:lstStyle/>
                <a:p>
                  <a:r>
                    <a:rPr lang="en-US" altLang="ko-KR" sz="1400" dirty="0" smtClean="0"/>
                    <a:t>Model criteria 4</a:t>
                  </a:r>
                  <a:endParaRPr lang="ko-KR" altLang="en-US" sz="1400" dirty="0"/>
                </a:p>
              </p:txBody>
            </p:sp>
            <p:cxnSp>
              <p:nvCxnSpPr>
                <p:cNvPr id="36" name="직선 화살표 연결선 35"/>
                <p:cNvCxnSpPr>
                  <a:endCxn id="35" idx="1"/>
                </p:cNvCxnSpPr>
                <p:nvPr/>
              </p:nvCxnSpPr>
              <p:spPr>
                <a:xfrm>
                  <a:off x="4992869" y="3208745"/>
                  <a:ext cx="339738" cy="0"/>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7" name="그룹 36"/>
              <p:cNvGrpSpPr/>
              <p:nvPr/>
            </p:nvGrpSpPr>
            <p:grpSpPr>
              <a:xfrm>
                <a:off x="4620490" y="5165433"/>
                <a:ext cx="1865132" cy="319446"/>
                <a:chOff x="4992869" y="3049022"/>
                <a:chExt cx="1865132" cy="319446"/>
              </a:xfrm>
            </p:grpSpPr>
            <p:sp>
              <p:nvSpPr>
                <p:cNvPr id="38" name="TextBox 37"/>
                <p:cNvSpPr txBox="1"/>
                <p:nvPr/>
              </p:nvSpPr>
              <p:spPr>
                <a:xfrm>
                  <a:off x="5332607" y="3049022"/>
                  <a:ext cx="1525394" cy="319446"/>
                </a:xfrm>
                <a:prstGeom prst="rect">
                  <a:avLst/>
                </a:prstGeom>
                <a:noFill/>
              </p:spPr>
              <p:txBody>
                <a:bodyPr wrap="square" rtlCol="0" anchor="ctr">
                  <a:spAutoFit/>
                </a:bodyPr>
                <a:lstStyle/>
                <a:p>
                  <a:r>
                    <a:rPr lang="en-US" altLang="ko-KR" sz="1400" dirty="0" smtClean="0"/>
                    <a:t>Model criteria 5</a:t>
                  </a:r>
                  <a:endParaRPr lang="ko-KR" altLang="en-US" sz="1400" dirty="0"/>
                </a:p>
              </p:txBody>
            </p:sp>
            <p:cxnSp>
              <p:nvCxnSpPr>
                <p:cNvPr id="39" name="직선 화살표 연결선 38"/>
                <p:cNvCxnSpPr>
                  <a:endCxn id="38" idx="1"/>
                </p:cNvCxnSpPr>
                <p:nvPr/>
              </p:nvCxnSpPr>
              <p:spPr>
                <a:xfrm>
                  <a:off x="4992869" y="3208745"/>
                  <a:ext cx="339738" cy="0"/>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sp>
          <p:nvSpPr>
            <p:cNvPr id="41" name="오른쪽 중괄호 40"/>
            <p:cNvSpPr/>
            <p:nvPr/>
          </p:nvSpPr>
          <p:spPr>
            <a:xfrm>
              <a:off x="6459455" y="3583781"/>
              <a:ext cx="526320" cy="2207135"/>
            </a:xfrm>
            <a:prstGeom prst="rightBrace">
              <a:avLst>
                <a:gd name="adj1" fmla="val 22662"/>
                <a:gd name="adj2" fmla="val 50000"/>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2" name="TextBox 41"/>
            <p:cNvSpPr txBox="1"/>
            <p:nvPr/>
          </p:nvSpPr>
          <p:spPr>
            <a:xfrm>
              <a:off x="7058311" y="4425738"/>
              <a:ext cx="1260656" cy="523220"/>
            </a:xfrm>
            <a:prstGeom prst="rect">
              <a:avLst/>
            </a:prstGeom>
            <a:noFill/>
          </p:spPr>
          <p:txBody>
            <a:bodyPr wrap="square" rtlCol="0" anchor="ctr">
              <a:spAutoFit/>
            </a:bodyPr>
            <a:lstStyle/>
            <a:p>
              <a:pPr algn="ctr"/>
              <a:r>
                <a:rPr lang="en-US" altLang="ko-KR" sz="1400" dirty="0" smtClean="0"/>
                <a:t>Averaged model criteria</a:t>
              </a:r>
              <a:endParaRPr lang="ko-KR" altLang="en-US" sz="1400" dirty="0"/>
            </a:p>
          </p:txBody>
        </p:sp>
      </p:grpSp>
    </p:spTree>
    <p:extLst>
      <p:ext uri="{BB962C8B-B14F-4D97-AF65-F5344CB8AC3E}">
        <p14:creationId xmlns:p14="http://schemas.microsoft.com/office/powerpoint/2010/main" val="32611316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p:cNvSpPr>
                <a:spLocks noGrp="1"/>
              </p:cNvSpPr>
              <p:nvPr>
                <p:ph idx="1"/>
              </p:nvPr>
            </p:nvSpPr>
            <p:spPr/>
            <p:txBody>
              <a:bodyPr/>
              <a:lstStyle/>
              <a:p>
                <a:r>
                  <a:rPr lang="el-GR" altLang="ko-KR" sz="2000" dirty="0" smtClean="0"/>
                  <a:t>λ</a:t>
                </a:r>
                <a:r>
                  <a:rPr lang="en-US" altLang="ko-KR" sz="2000" dirty="0" smtClean="0"/>
                  <a:t> </a:t>
                </a:r>
                <a:r>
                  <a:rPr lang="en-US" altLang="ko-KR" sz="2000" dirty="0"/>
                  <a:t>sequence : </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𝜆</m:t>
                        </m:r>
                      </m:e>
                      <m:sub>
                        <m:r>
                          <a:rPr lang="en-US" altLang="ko-KR" sz="2000" i="1">
                            <a:latin typeface="Cambria Math" panose="02040503050406030204" pitchFamily="18" charset="0"/>
                          </a:rPr>
                          <m:t>1</m:t>
                        </m:r>
                      </m:sub>
                    </m:sSub>
                  </m:oMath>
                </a14:m>
                <a:r>
                  <a:rPr lang="en-US" altLang="ko-KR" sz="2000" dirty="0"/>
                  <a:t>, </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𝜆</m:t>
                        </m:r>
                      </m:e>
                      <m:sub>
                        <m:r>
                          <a:rPr lang="en-US" altLang="ko-KR" sz="2000" i="1">
                            <a:latin typeface="Cambria Math" panose="02040503050406030204" pitchFamily="18" charset="0"/>
                          </a:rPr>
                          <m:t>2</m:t>
                        </m:r>
                      </m:sub>
                    </m:sSub>
                  </m:oMath>
                </a14:m>
                <a:r>
                  <a:rPr lang="en-US" altLang="ko-KR" sz="2000" dirty="0"/>
                  <a:t>, </a:t>
                </a:r>
                <a14:m>
                  <m:oMath xmlns:m="http://schemas.openxmlformats.org/officeDocument/2006/math">
                    <m:r>
                      <a:rPr lang="en-US" altLang="ko-KR" sz="2000" i="1">
                        <a:latin typeface="Cambria Math" panose="02040503050406030204" pitchFamily="18" charset="0"/>
                      </a:rPr>
                      <m:t>⋯</m:t>
                    </m:r>
                  </m:oMath>
                </a14:m>
                <a:r>
                  <a:rPr lang="en-US" altLang="ko-KR" sz="2000" dirty="0"/>
                  <a:t>, </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𝜆</m:t>
                        </m:r>
                      </m:e>
                      <m:sub>
                        <m:r>
                          <a:rPr lang="en-US" altLang="ko-KR" sz="2000" i="1">
                            <a:latin typeface="Cambria Math" panose="02040503050406030204" pitchFamily="18" charset="0"/>
                          </a:rPr>
                          <m:t>100</m:t>
                        </m:r>
                      </m:sub>
                    </m:sSub>
                  </m:oMath>
                </a14:m>
                <a:r>
                  <a:rPr lang="en-US" altLang="ko-KR" sz="2000" dirty="0"/>
                  <a:t/>
                </a:r>
                <a:br>
                  <a:rPr lang="en-US" altLang="ko-KR" sz="2000" dirty="0"/>
                </a:br>
                <a:endParaRPr lang="en-US" altLang="ko-KR" sz="2000" dirty="0"/>
              </a:p>
            </p:txBody>
          </p:sp>
        </mc:Choice>
        <mc:Fallback xmlns="">
          <p:sp>
            <p:nvSpPr>
              <p:cNvPr id="2" name="내용 개체 틀 1"/>
              <p:cNvSpPr>
                <a:spLocks noGrp="1" noRot="1" noChangeAspect="1" noMove="1" noResize="1" noEditPoints="1" noAdjustHandles="1" noChangeArrowheads="1" noChangeShapeType="1" noTextEdit="1"/>
              </p:cNvSpPr>
              <p:nvPr>
                <p:ph idx="1"/>
              </p:nvPr>
            </p:nvSpPr>
            <p:spPr>
              <a:blipFill rotWithShape="0">
                <a:blip r:embed="rId2"/>
                <a:stretch>
                  <a:fillRect l="-696"/>
                </a:stretch>
              </a:blipFill>
            </p:spPr>
            <p:txBody>
              <a:bodyPr/>
              <a:lstStyle/>
              <a:p>
                <a:r>
                  <a:rPr lang="ko-KR" altLang="en-US">
                    <a:noFill/>
                  </a:rPr>
                  <a:t> </a:t>
                </a:r>
              </a:p>
            </p:txBody>
          </p:sp>
        </mc:Fallback>
      </mc:AlternateContent>
      <p:sp>
        <p:nvSpPr>
          <p:cNvPr id="3" name="제목 2"/>
          <p:cNvSpPr>
            <a:spLocks noGrp="1"/>
          </p:cNvSpPr>
          <p:nvPr>
            <p:ph type="title"/>
          </p:nvPr>
        </p:nvSpPr>
        <p:spPr/>
        <p:txBody>
          <a:bodyPr/>
          <a:lstStyle/>
          <a:p>
            <a:r>
              <a:rPr lang="en-US" altLang="ko-KR" sz="3600" dirty="0"/>
              <a:t>Procedure of </a:t>
            </a:r>
            <a:r>
              <a:rPr lang="en-US" altLang="ko-KR" sz="3600" dirty="0" smtClean="0"/>
              <a:t>selecting tuning parameter</a:t>
            </a:r>
            <a:endParaRPr lang="ko-KR" altLang="en-US" sz="36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68</a:t>
            </a:fld>
            <a:endParaRPr lang="ko-KR" altLang="en-US"/>
          </a:p>
        </p:txBody>
      </p:sp>
      <p:grpSp>
        <p:nvGrpSpPr>
          <p:cNvPr id="7" name="그룹 6"/>
          <p:cNvGrpSpPr/>
          <p:nvPr/>
        </p:nvGrpSpPr>
        <p:grpSpPr>
          <a:xfrm>
            <a:off x="255729" y="1847776"/>
            <a:ext cx="8026414" cy="4311792"/>
            <a:chOff x="255729" y="2076773"/>
            <a:chExt cx="8026414" cy="4311792"/>
          </a:xfrm>
        </p:grpSpPr>
        <p:pic>
          <p:nvPicPr>
            <p:cNvPr id="8" name="그림 7"/>
            <p:cNvPicPr>
              <a:picLocks noChangeAspect="1"/>
            </p:cNvPicPr>
            <p:nvPr/>
          </p:nvPicPr>
          <p:blipFill>
            <a:blip r:embed="rId3"/>
            <a:stretch>
              <a:fillRect/>
            </a:stretch>
          </p:blipFill>
          <p:spPr>
            <a:xfrm>
              <a:off x="918655" y="2076773"/>
              <a:ext cx="3653345" cy="1352227"/>
            </a:xfrm>
            <a:prstGeom prst="rect">
              <a:avLst/>
            </a:prstGeom>
          </p:spPr>
        </p:pic>
        <p:pic>
          <p:nvPicPr>
            <p:cNvPr id="41" name="그림 40"/>
            <p:cNvPicPr>
              <a:picLocks noChangeAspect="1"/>
            </p:cNvPicPr>
            <p:nvPr/>
          </p:nvPicPr>
          <p:blipFill>
            <a:blip r:embed="rId3"/>
            <a:stretch>
              <a:fillRect/>
            </a:stretch>
          </p:blipFill>
          <p:spPr>
            <a:xfrm>
              <a:off x="918655" y="5036338"/>
              <a:ext cx="3653345" cy="1352227"/>
            </a:xfrm>
            <a:prstGeom prst="rect">
              <a:avLst/>
            </a:prstGeom>
          </p:spPr>
        </p:pic>
        <p:sp>
          <p:nvSpPr>
            <p:cNvPr id="9" name="TextBox 8"/>
            <p:cNvSpPr txBox="1"/>
            <p:nvPr/>
          </p:nvSpPr>
          <p:spPr>
            <a:xfrm>
              <a:off x="1857865" y="3791273"/>
              <a:ext cx="553998" cy="838200"/>
            </a:xfrm>
            <a:prstGeom prst="rect">
              <a:avLst/>
            </a:prstGeom>
            <a:noFill/>
          </p:spPr>
          <p:txBody>
            <a:bodyPr vert="eaVert" wrap="square" rtlCol="0">
              <a:spAutoFit/>
            </a:bodyPr>
            <a:lstStyle/>
            <a:p>
              <a:pPr algn="ctr"/>
              <a:r>
                <a:rPr lang="en-US" altLang="ko-KR" b="1" dirty="0" smtClean="0"/>
                <a:t>‧ ‧ ‧</a:t>
              </a:r>
              <a:endParaRPr lang="ko-KR" altLang="en-US" b="1" dirty="0"/>
            </a:p>
          </p:txBody>
        </p:sp>
        <p:sp>
          <p:nvSpPr>
            <p:cNvPr id="10" name="TextBox 9"/>
            <p:cNvSpPr txBox="1"/>
            <p:nvPr/>
          </p:nvSpPr>
          <p:spPr>
            <a:xfrm>
              <a:off x="5042312" y="3886200"/>
              <a:ext cx="3239831" cy="923330"/>
            </a:xfrm>
            <a:prstGeom prst="rect">
              <a:avLst/>
            </a:prstGeom>
            <a:noFill/>
          </p:spPr>
          <p:txBody>
            <a:bodyPr wrap="square" rtlCol="0">
              <a:spAutoFit/>
            </a:bodyPr>
            <a:lstStyle/>
            <a:p>
              <a:pPr algn="ctr"/>
              <a:r>
                <a:rPr lang="en-US" altLang="ko-KR" sz="1800" dirty="0" smtClean="0"/>
                <a:t>Select the optimal </a:t>
              </a:r>
              <a:r>
                <a:rPr lang="el-GR" altLang="ko-KR" sz="1800" dirty="0" smtClean="0"/>
                <a:t>λ</a:t>
              </a:r>
              <a:r>
                <a:rPr lang="en-US" altLang="ko-KR" sz="1800" dirty="0" smtClean="0"/>
                <a:t>, </a:t>
              </a:r>
            </a:p>
            <a:p>
              <a:pPr algn="ctr"/>
              <a:r>
                <a:rPr lang="en-US" altLang="ko-KR" sz="1800" dirty="0" smtClean="0"/>
                <a:t>which has the smallest </a:t>
              </a:r>
            </a:p>
            <a:p>
              <a:pPr algn="ctr"/>
              <a:r>
                <a:rPr lang="en-US" altLang="ko-KR" sz="1800" u="sng" dirty="0" smtClean="0"/>
                <a:t>the averaged </a:t>
              </a:r>
              <a:r>
                <a:rPr lang="en-US" altLang="ko-KR" sz="1800" u="sng" smtClean="0"/>
                <a:t>model criteria</a:t>
              </a:r>
            </a:p>
          </p:txBody>
        </p:sp>
        <p:sp>
          <p:nvSpPr>
            <p:cNvPr id="42" name="오른쪽 중괄호 41"/>
            <p:cNvSpPr/>
            <p:nvPr/>
          </p:nvSpPr>
          <p:spPr>
            <a:xfrm>
              <a:off x="4637785" y="2829203"/>
              <a:ext cx="526320" cy="3042960"/>
            </a:xfrm>
            <a:prstGeom prst="rightBrace">
              <a:avLst>
                <a:gd name="adj1" fmla="val 22662"/>
                <a:gd name="adj2" fmla="val 50000"/>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3" name="TextBox 42"/>
                <p:cNvSpPr txBox="1"/>
                <p:nvPr/>
              </p:nvSpPr>
              <p:spPr>
                <a:xfrm>
                  <a:off x="255729" y="2568220"/>
                  <a:ext cx="48158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800" b="0" i="1" smtClean="0">
                                <a:latin typeface="Cambria Math" panose="02040503050406030204" pitchFamily="18" charset="0"/>
                              </a:rPr>
                            </m:ctrlPr>
                          </m:sSubPr>
                          <m:e>
                            <m:r>
                              <a:rPr lang="en-US" altLang="ko-KR" sz="1800" b="0" i="1" smtClean="0">
                                <a:latin typeface="Cambria Math" panose="02040503050406030204" pitchFamily="18" charset="0"/>
                              </a:rPr>
                              <m:t>𝜆</m:t>
                            </m:r>
                          </m:e>
                          <m:sub>
                            <m:r>
                              <a:rPr lang="en-US" altLang="ko-KR" sz="1800" b="0" i="1" smtClean="0">
                                <a:latin typeface="Cambria Math" panose="02040503050406030204" pitchFamily="18" charset="0"/>
                              </a:rPr>
                              <m:t>1</m:t>
                            </m:r>
                          </m:sub>
                        </m:sSub>
                      </m:oMath>
                    </m:oMathPara>
                  </a14:m>
                  <a:endParaRPr lang="ko-KR" altLang="en-US" sz="1800" dirty="0"/>
                </a:p>
              </p:txBody>
            </p:sp>
          </mc:Choice>
          <mc:Fallback xmlns="">
            <p:sp>
              <p:nvSpPr>
                <p:cNvPr id="43" name="TextBox 42"/>
                <p:cNvSpPr txBox="1">
                  <a:spLocks noRot="1" noChangeAspect="1" noMove="1" noResize="1" noEditPoints="1" noAdjustHandles="1" noChangeArrowheads="1" noChangeShapeType="1" noTextEdit="1"/>
                </p:cNvSpPr>
                <p:nvPr/>
              </p:nvSpPr>
              <p:spPr>
                <a:xfrm>
                  <a:off x="255729" y="2568220"/>
                  <a:ext cx="481581" cy="369332"/>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55729" y="5527785"/>
                  <a:ext cx="48158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800" b="0" i="1" smtClean="0">
                                <a:latin typeface="Cambria Math" panose="02040503050406030204" pitchFamily="18" charset="0"/>
                              </a:rPr>
                            </m:ctrlPr>
                          </m:sSubPr>
                          <m:e>
                            <m:r>
                              <a:rPr lang="en-US" altLang="ko-KR" sz="1800" b="0" i="1" smtClean="0">
                                <a:latin typeface="Cambria Math" panose="02040503050406030204" pitchFamily="18" charset="0"/>
                              </a:rPr>
                              <m:t>𝜆</m:t>
                            </m:r>
                          </m:e>
                          <m:sub>
                            <m:r>
                              <a:rPr lang="en-US" altLang="ko-KR" sz="1800" b="0" i="1" smtClean="0">
                                <a:latin typeface="Cambria Math" panose="02040503050406030204" pitchFamily="18" charset="0"/>
                              </a:rPr>
                              <m:t>100</m:t>
                            </m:r>
                          </m:sub>
                        </m:sSub>
                      </m:oMath>
                    </m:oMathPara>
                  </a14:m>
                  <a:endParaRPr lang="ko-KR" altLang="en-US" sz="1800" dirty="0"/>
                </a:p>
              </p:txBody>
            </p:sp>
          </mc:Choice>
          <mc:Fallback xmlns="">
            <p:sp>
              <p:nvSpPr>
                <p:cNvPr id="44" name="TextBox 43"/>
                <p:cNvSpPr txBox="1">
                  <a:spLocks noRot="1" noChangeAspect="1" noMove="1" noResize="1" noEditPoints="1" noAdjustHandles="1" noChangeArrowheads="1" noChangeShapeType="1" noTextEdit="1"/>
                </p:cNvSpPr>
                <p:nvPr/>
              </p:nvSpPr>
              <p:spPr>
                <a:xfrm>
                  <a:off x="255729" y="5527785"/>
                  <a:ext cx="481581" cy="369332"/>
                </a:xfrm>
                <a:prstGeom prst="rect">
                  <a:avLst/>
                </a:prstGeom>
                <a:blipFill rotWithShape="0">
                  <a:blip r:embed="rId5"/>
                  <a:stretch>
                    <a:fillRect l="-17722" b="-1667"/>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40903291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a:t>GWAS with </a:t>
            </a:r>
            <a:r>
              <a:rPr lang="en-US" altLang="ko-KR" sz="2800" b="1" smtClean="0"/>
              <a:t>covariate</a:t>
            </a:r>
            <a:endParaRPr lang="ko-KR" altLang="en-US" sz="28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6</a:t>
            </a:fld>
            <a:endParaRPr lang="ko-KR" altLang="en-US"/>
          </a:p>
        </p:txBody>
      </p:sp>
      <p:sp>
        <p:nvSpPr>
          <p:cNvPr id="2" name="내용 개체 틀 1"/>
          <p:cNvSpPr>
            <a:spLocks noGrp="1"/>
          </p:cNvSpPr>
          <p:nvPr>
            <p:ph idx="1"/>
          </p:nvPr>
        </p:nvSpPr>
        <p:spPr>
          <a:xfrm>
            <a:off x="234315" y="1219200"/>
            <a:ext cx="8675370" cy="4576763"/>
          </a:xfrm>
        </p:spPr>
        <p:txBody>
          <a:bodyPr/>
          <a:lstStyle/>
          <a:p>
            <a:r>
              <a:rPr lang="en-US" altLang="ko-KR" dirty="0"/>
              <a:t>As in main-effects GWAS that search for the effects of genotype alone, </a:t>
            </a:r>
            <a:r>
              <a:rPr lang="en-US" altLang="ko-KR" dirty="0">
                <a:solidFill>
                  <a:schemeClr val="accent2"/>
                </a:solidFill>
              </a:rPr>
              <a:t>differences(termed population substructure) can be mistaken</a:t>
            </a:r>
            <a:r>
              <a:rPr lang="en-US" altLang="ko-KR" dirty="0"/>
              <a:t> for true genetic effects, and is therefore a serious </a:t>
            </a:r>
            <a:r>
              <a:rPr lang="en-US" altLang="ko-KR" dirty="0" smtClean="0"/>
              <a:t>concern.</a:t>
            </a:r>
            <a:r>
              <a:rPr lang="en-US" altLang="ko-KR" dirty="0" smtClean="0">
                <a:solidFill>
                  <a:srgbClr val="101010"/>
                </a:solidFill>
              </a:rPr>
              <a:t>  </a:t>
            </a:r>
            <a:endParaRPr lang="en-US" altLang="ko-KR" dirty="0">
              <a:solidFill>
                <a:srgbClr val="101010"/>
              </a:solidFill>
            </a:endParaRPr>
          </a:p>
          <a:p>
            <a:r>
              <a:rPr lang="en-US" altLang="ko-KR" dirty="0"/>
              <a:t>The extent of the substructure problem can</a:t>
            </a:r>
            <a:r>
              <a:rPr lang="ko-KR" altLang="en-US" dirty="0"/>
              <a:t> </a:t>
            </a:r>
            <a:r>
              <a:rPr lang="en-US" altLang="ko-KR" dirty="0"/>
              <a:t>be inspected by using</a:t>
            </a:r>
          </a:p>
          <a:p>
            <a:pPr marL="285750" indent="-285750">
              <a:buFontTx/>
              <a:buChar char="-"/>
            </a:pPr>
            <a:r>
              <a:rPr lang="en-US" altLang="ko-KR" dirty="0"/>
              <a:t>Inflation factor </a:t>
            </a:r>
            <a:r>
              <a:rPr lang="el-GR" altLang="ko-KR" dirty="0">
                <a:cs typeface="Calibri" pitchFamily="34" charset="0"/>
              </a:rPr>
              <a:t>λ</a:t>
            </a:r>
            <a:r>
              <a:rPr lang="en-US" altLang="ko-KR" dirty="0">
                <a:cs typeface="Calibri" pitchFamily="34" charset="0"/>
              </a:rPr>
              <a:t>: </a:t>
            </a:r>
            <a:r>
              <a:rPr lang="en-GB" altLang="ko-KR" dirty="0">
                <a:cs typeface="Calibri" pitchFamily="34" charset="0"/>
              </a:rPr>
              <a:t>Inflation factor </a:t>
            </a:r>
            <a:r>
              <a:rPr lang="el-GR" altLang="ko-KR" dirty="0">
                <a:cs typeface="Calibri" pitchFamily="34" charset="0"/>
              </a:rPr>
              <a:t>λ</a:t>
            </a:r>
            <a:r>
              <a:rPr lang="en-GB" altLang="ko-KR" dirty="0">
                <a:cs typeface="Calibri" pitchFamily="34" charset="0"/>
              </a:rPr>
              <a:t> &gt; 1 indicates population structure and/or genotyping error</a:t>
            </a:r>
            <a:endParaRPr lang="en-US" altLang="ko-KR" dirty="0"/>
          </a:p>
          <a:p>
            <a:pPr marL="285750" indent="-285750">
              <a:buFontTx/>
              <a:buChar char="-"/>
            </a:pPr>
            <a:r>
              <a:rPr lang="en-US" altLang="ko-KR" dirty="0"/>
              <a:t>QQ plot</a:t>
            </a:r>
            <a:endParaRPr lang="ko-KR" altLang="en-US" dirty="0"/>
          </a:p>
          <a:p>
            <a:endParaRPr lang="ko-KR" altLang="en-US" dirty="0"/>
          </a:p>
          <a:p>
            <a:pPr marL="0" indent="0">
              <a:buNone/>
            </a:pPr>
            <a:endParaRPr lang="ko-KR" altLang="en-US" dirty="0"/>
          </a:p>
        </p:txBody>
      </p:sp>
      <p:pic>
        <p:nvPicPr>
          <p:cNvPr id="7" name="그림 6"/>
          <p:cNvPicPr>
            <a:picLocks noChangeAspect="1"/>
          </p:cNvPicPr>
          <p:nvPr/>
        </p:nvPicPr>
        <p:blipFill>
          <a:blip r:embed="rId2"/>
          <a:stretch>
            <a:fillRect/>
          </a:stretch>
        </p:blipFill>
        <p:spPr>
          <a:xfrm>
            <a:off x="5597702" y="4114800"/>
            <a:ext cx="2977795" cy="2127436"/>
          </a:xfrm>
          <a:prstGeom prst="rect">
            <a:avLst/>
          </a:prstGeom>
        </p:spPr>
      </p:pic>
      <p:sp>
        <p:nvSpPr>
          <p:cNvPr id="9" name="바닥글 개체 틀 6"/>
          <p:cNvSpPr txBox="1">
            <a:spLocks/>
          </p:cNvSpPr>
          <p:nvPr/>
        </p:nvSpPr>
        <p:spPr>
          <a:xfrm>
            <a:off x="4618" y="6260709"/>
            <a:ext cx="7878745"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rgbClr val="C00000"/>
                </a:solidFill>
                <a:latin typeface="+mj-lt"/>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1"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1"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1"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1"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gn="l"/>
            <a:r>
              <a:rPr lang="en-US" altLang="ko-KR" sz="800" smtClean="0"/>
              <a:t>1 Hunter DJ (2005) Gene-environment interactions in human diseases. Nat Rev Genet 6: 287–298</a:t>
            </a:r>
          </a:p>
          <a:p>
            <a:pPr algn="l"/>
            <a:r>
              <a:rPr lang="en-US" altLang="ko-KR" sz="800" smtClean="0"/>
              <a:t>2 Behavior of QQ-Plots and Genomic Control in Studies of Gene-Environment Interaction</a:t>
            </a:r>
          </a:p>
        </p:txBody>
      </p:sp>
    </p:spTree>
    <p:extLst>
      <p:ext uri="{BB962C8B-B14F-4D97-AF65-F5344CB8AC3E}">
        <p14:creationId xmlns:p14="http://schemas.microsoft.com/office/powerpoint/2010/main" val="83815759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err="1" smtClean="0"/>
              <a:t>cv.glmnet</a:t>
            </a:r>
            <a:endParaRPr lang="ko-KR" altLang="en-US" dirty="0"/>
          </a:p>
        </p:txBody>
      </p:sp>
      <p:sp>
        <p:nvSpPr>
          <p:cNvPr id="3" name="제목 2"/>
          <p:cNvSpPr>
            <a:spLocks noGrp="1"/>
          </p:cNvSpPr>
          <p:nvPr>
            <p:ph type="title"/>
          </p:nvPr>
        </p:nvSpPr>
        <p:spPr/>
        <p:txBody>
          <a:bodyPr/>
          <a:lstStyle/>
          <a:p>
            <a:r>
              <a:rPr lang="en-US" altLang="ko-KR" dirty="0" smtClean="0"/>
              <a:t>Cross-validation in “</a:t>
            </a:r>
            <a:r>
              <a:rPr lang="en-US" altLang="ko-KR" dirty="0" err="1" smtClean="0"/>
              <a:t>glmnet</a:t>
            </a:r>
            <a:r>
              <a:rPr lang="en-US" altLang="ko-KR" dirty="0" smtClean="0"/>
              <a:t>”</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69</a:t>
            </a:fld>
            <a:endParaRPr lang="ko-KR" altLang="en-US"/>
          </a:p>
        </p:txBody>
      </p:sp>
      <p:grpSp>
        <p:nvGrpSpPr>
          <p:cNvPr id="7" name="그룹 6"/>
          <p:cNvGrpSpPr/>
          <p:nvPr/>
        </p:nvGrpSpPr>
        <p:grpSpPr>
          <a:xfrm>
            <a:off x="503991" y="1600200"/>
            <a:ext cx="8142684" cy="1035696"/>
            <a:chOff x="503991" y="1768869"/>
            <a:chExt cx="8142684" cy="1035696"/>
          </a:xfrm>
        </p:grpSpPr>
        <p:pic>
          <p:nvPicPr>
            <p:cNvPr id="15" name="그림 14"/>
            <p:cNvPicPr>
              <a:picLocks noChangeAspect="1"/>
            </p:cNvPicPr>
            <p:nvPr/>
          </p:nvPicPr>
          <p:blipFill>
            <a:blip r:embed="rId2"/>
            <a:stretch>
              <a:fillRect/>
            </a:stretch>
          </p:blipFill>
          <p:spPr>
            <a:xfrm>
              <a:off x="503991" y="2133600"/>
              <a:ext cx="8136016" cy="670965"/>
            </a:xfrm>
            <a:prstGeom prst="rect">
              <a:avLst/>
            </a:prstGeom>
          </p:spPr>
        </p:pic>
        <p:grpSp>
          <p:nvGrpSpPr>
            <p:cNvPr id="17" name="그룹 16"/>
            <p:cNvGrpSpPr/>
            <p:nvPr/>
          </p:nvGrpSpPr>
          <p:grpSpPr>
            <a:xfrm>
              <a:off x="6827649" y="1768869"/>
              <a:ext cx="1819026" cy="429679"/>
              <a:chOff x="5261299" y="765683"/>
              <a:chExt cx="1998108" cy="686904"/>
            </a:xfrm>
          </p:grpSpPr>
          <p:sp>
            <p:nvSpPr>
              <p:cNvPr id="18" name="TextBox 17"/>
              <p:cNvSpPr txBox="1"/>
              <p:nvPr/>
            </p:nvSpPr>
            <p:spPr>
              <a:xfrm>
                <a:off x="5545743" y="765683"/>
                <a:ext cx="1713664" cy="492026"/>
              </a:xfrm>
              <a:prstGeom prst="rect">
                <a:avLst/>
              </a:prstGeom>
              <a:noFill/>
            </p:spPr>
            <p:txBody>
              <a:bodyPr wrap="square" rtlCol="0" anchor="ctr">
                <a:spAutoFit/>
              </a:bodyPr>
              <a:lstStyle/>
              <a:p>
                <a:r>
                  <a:rPr lang="en-US" altLang="ko-KR" sz="1400" dirty="0" smtClean="0"/>
                  <a:t>Model criterion</a:t>
                </a:r>
                <a:endParaRPr lang="ko-KR" altLang="en-US" sz="1400" dirty="0"/>
              </a:p>
            </p:txBody>
          </p:sp>
          <p:cxnSp>
            <p:nvCxnSpPr>
              <p:cNvPr id="19" name="꺾인 연결선 18"/>
              <p:cNvCxnSpPr>
                <a:stCxn id="18" idx="1"/>
              </p:cNvCxnSpPr>
              <p:nvPr/>
            </p:nvCxnSpPr>
            <p:spPr>
              <a:xfrm rot="10800000" flipV="1">
                <a:off x="5261299" y="1011697"/>
                <a:ext cx="284445" cy="440890"/>
              </a:xfrm>
              <a:prstGeom prst="bentConnector2">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9" name="그룹 8"/>
          <p:cNvGrpSpPr/>
          <p:nvPr/>
        </p:nvGrpSpPr>
        <p:grpSpPr>
          <a:xfrm>
            <a:off x="497326" y="2819969"/>
            <a:ext cx="8322824" cy="3341499"/>
            <a:chOff x="497326" y="2819969"/>
            <a:chExt cx="8322824" cy="3341499"/>
          </a:xfrm>
        </p:grpSpPr>
        <p:grpSp>
          <p:nvGrpSpPr>
            <p:cNvPr id="8" name="그룹 7"/>
            <p:cNvGrpSpPr/>
            <p:nvPr/>
          </p:nvGrpSpPr>
          <p:grpSpPr>
            <a:xfrm>
              <a:off x="497326" y="2819969"/>
              <a:ext cx="8322824" cy="3341499"/>
              <a:chOff x="497326" y="2988638"/>
              <a:chExt cx="8322824" cy="3341499"/>
            </a:xfrm>
          </p:grpSpPr>
          <p:pic>
            <p:nvPicPr>
              <p:cNvPr id="16" name="그림 15"/>
              <p:cNvPicPr>
                <a:picLocks noChangeAspect="1"/>
              </p:cNvPicPr>
              <p:nvPr/>
            </p:nvPicPr>
            <p:blipFill>
              <a:blip r:embed="rId3"/>
              <a:stretch>
                <a:fillRect/>
              </a:stretch>
            </p:blipFill>
            <p:spPr>
              <a:xfrm>
                <a:off x="497326" y="2988638"/>
                <a:ext cx="8149348" cy="3341499"/>
              </a:xfrm>
              <a:prstGeom prst="rect">
                <a:avLst/>
              </a:prstGeom>
            </p:spPr>
          </p:pic>
          <p:sp>
            <p:nvSpPr>
              <p:cNvPr id="26" name="TextBox 25"/>
              <p:cNvSpPr txBox="1"/>
              <p:nvPr/>
            </p:nvSpPr>
            <p:spPr>
              <a:xfrm>
                <a:off x="5943600" y="3457013"/>
                <a:ext cx="2876550" cy="1648387"/>
              </a:xfrm>
              <a:prstGeom prst="rect">
                <a:avLst/>
              </a:prstGeom>
              <a:noFill/>
            </p:spPr>
            <p:txBody>
              <a:bodyPr wrap="square" rtlCol="0" anchor="t">
                <a:noAutofit/>
              </a:bodyPr>
              <a:lstStyle/>
              <a:p>
                <a:pPr>
                  <a:lnSpc>
                    <a:spcPct val="110000"/>
                  </a:lnSpc>
                </a:pPr>
                <a:r>
                  <a:rPr lang="en-US" altLang="ko-KR" sz="1400" dirty="0" err="1" smtClean="0"/>
                  <a:t>cvm</a:t>
                </a:r>
                <a:r>
                  <a:rPr lang="en-US" altLang="ko-KR" sz="1400" dirty="0" smtClean="0"/>
                  <a:t> : averaged </a:t>
                </a:r>
                <a:r>
                  <a:rPr lang="en-US" altLang="ko-KR" sz="1400" dirty="0" err="1" smtClean="0"/>
                  <a:t>mse</a:t>
                </a:r>
                <a:endParaRPr lang="en-US" altLang="ko-KR" sz="1400" dirty="0" smtClean="0"/>
              </a:p>
              <a:p>
                <a:pPr>
                  <a:lnSpc>
                    <a:spcPct val="110000"/>
                  </a:lnSpc>
                </a:pPr>
                <a:r>
                  <a:rPr lang="en-US" altLang="ko-KR" sz="1400" dirty="0" err="1" smtClean="0"/>
                  <a:t>cvsd</a:t>
                </a:r>
                <a:r>
                  <a:rPr lang="en-US" altLang="ko-KR" sz="1400" dirty="0" smtClean="0"/>
                  <a:t> : standard deviation of </a:t>
                </a:r>
                <a:r>
                  <a:rPr lang="en-US" altLang="ko-KR" sz="1400" dirty="0" err="1" smtClean="0"/>
                  <a:t>mse</a:t>
                </a:r>
                <a:endParaRPr lang="en-US" altLang="ko-KR" sz="1400" dirty="0" smtClean="0"/>
              </a:p>
              <a:p>
                <a:pPr>
                  <a:lnSpc>
                    <a:spcPct val="110000"/>
                  </a:lnSpc>
                </a:pPr>
                <a:r>
                  <a:rPr lang="en-US" altLang="ko-KR" sz="1400" dirty="0" err="1" smtClean="0"/>
                  <a:t>cvup</a:t>
                </a:r>
                <a:r>
                  <a:rPr lang="en-US" altLang="ko-KR" sz="1400" dirty="0"/>
                  <a:t> </a:t>
                </a:r>
                <a:r>
                  <a:rPr lang="en-US" altLang="ko-KR" sz="1400" dirty="0" smtClean="0"/>
                  <a:t>: </a:t>
                </a:r>
                <a:r>
                  <a:rPr lang="en-US" altLang="ko-KR" sz="1400" dirty="0" err="1" smtClean="0"/>
                  <a:t>cvm</a:t>
                </a:r>
                <a:r>
                  <a:rPr lang="en-US" altLang="ko-KR" sz="1400" dirty="0" smtClean="0"/>
                  <a:t> + </a:t>
                </a:r>
                <a:r>
                  <a:rPr lang="en-US" altLang="ko-KR" sz="1400" dirty="0" err="1" smtClean="0"/>
                  <a:t>cvsd</a:t>
                </a:r>
                <a:endParaRPr lang="en-US" altLang="ko-KR" sz="1400" dirty="0" smtClean="0"/>
              </a:p>
              <a:p>
                <a:pPr>
                  <a:lnSpc>
                    <a:spcPct val="110000"/>
                  </a:lnSpc>
                </a:pPr>
                <a:r>
                  <a:rPr lang="en-US" altLang="ko-KR" sz="1400" dirty="0" err="1" smtClean="0"/>
                  <a:t>cvlo</a:t>
                </a:r>
                <a:r>
                  <a:rPr lang="en-US" altLang="ko-KR" sz="1400" dirty="0" smtClean="0"/>
                  <a:t> </a:t>
                </a:r>
                <a:r>
                  <a:rPr lang="en-US" altLang="ko-KR" sz="1400" dirty="0"/>
                  <a:t>: </a:t>
                </a:r>
                <a:r>
                  <a:rPr lang="en-US" altLang="ko-KR" sz="1400" dirty="0" err="1"/>
                  <a:t>cvm</a:t>
                </a:r>
                <a:r>
                  <a:rPr lang="en-US" altLang="ko-KR" sz="1400" dirty="0"/>
                  <a:t> </a:t>
                </a:r>
                <a:r>
                  <a:rPr lang="en-US" altLang="ko-KR" sz="1400" dirty="0" smtClean="0"/>
                  <a:t>- </a:t>
                </a:r>
                <a:r>
                  <a:rPr lang="en-US" altLang="ko-KR" sz="1400" dirty="0" err="1"/>
                  <a:t>cvsd</a:t>
                </a:r>
                <a:endParaRPr lang="ko-KR" altLang="en-US" sz="1400" dirty="0"/>
              </a:p>
              <a:p>
                <a:pPr>
                  <a:lnSpc>
                    <a:spcPct val="110000"/>
                  </a:lnSpc>
                </a:pPr>
                <a:r>
                  <a:rPr lang="en-US" altLang="ko-KR" sz="1400" dirty="0" err="1" smtClean="0"/>
                  <a:t>nzero</a:t>
                </a:r>
                <a:r>
                  <a:rPr lang="en-US" altLang="ko-KR" sz="1400" dirty="0" smtClean="0"/>
                  <a:t> : # of </a:t>
                </a:r>
                <a:r>
                  <a:rPr lang="en-US" altLang="ko-KR" sz="1400" dirty="0" err="1" smtClean="0"/>
                  <a:t>nozero</a:t>
                </a:r>
                <a:r>
                  <a:rPr lang="en-US" altLang="ko-KR" sz="1400" dirty="0" smtClean="0"/>
                  <a:t> coefficients</a:t>
                </a:r>
              </a:p>
              <a:p>
                <a:pPr>
                  <a:lnSpc>
                    <a:spcPct val="110000"/>
                  </a:lnSpc>
                </a:pPr>
                <a:r>
                  <a:rPr lang="en-US" altLang="ko-KR" sz="1400" dirty="0" smtClean="0"/>
                  <a:t>name : name of model criterion</a:t>
                </a:r>
              </a:p>
            </p:txBody>
          </p:sp>
          <p:sp>
            <p:nvSpPr>
              <p:cNvPr id="20" name="TextBox 19"/>
              <p:cNvSpPr txBox="1"/>
              <p:nvPr/>
            </p:nvSpPr>
            <p:spPr>
              <a:xfrm>
                <a:off x="2400300" y="5637511"/>
                <a:ext cx="1790700" cy="245023"/>
              </a:xfrm>
              <a:prstGeom prst="rect">
                <a:avLst/>
              </a:prstGeom>
              <a:noFill/>
            </p:spPr>
            <p:txBody>
              <a:bodyPr wrap="square" rtlCol="0" anchor="ctr">
                <a:noAutofit/>
              </a:bodyPr>
              <a:lstStyle/>
              <a:p>
                <a:pPr>
                  <a:lnSpc>
                    <a:spcPct val="110000"/>
                  </a:lnSpc>
                </a:pPr>
                <a:r>
                  <a:rPr lang="en-US" altLang="ko-KR" sz="1000" dirty="0" smtClean="0"/>
                  <a:t>The optimal lambda values</a:t>
                </a:r>
              </a:p>
            </p:txBody>
          </p:sp>
        </p:grpSp>
        <p:sp>
          <p:nvSpPr>
            <p:cNvPr id="31" name="왼쪽 대괄호 30"/>
            <p:cNvSpPr/>
            <p:nvPr/>
          </p:nvSpPr>
          <p:spPr>
            <a:xfrm flipH="1">
              <a:off x="2286000" y="5443530"/>
              <a:ext cx="76200" cy="314876"/>
            </a:xfrm>
            <a:prstGeom prst="leftBracket">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25929216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381000" y="1039291"/>
            <a:ext cx="7886700" cy="5593284"/>
          </a:xfrm>
        </p:spPr>
        <p:txBody>
          <a:bodyPr/>
          <a:lstStyle/>
          <a:p>
            <a:r>
              <a:rPr lang="en-US" altLang="ko-KR" dirty="0" smtClean="0"/>
              <a:t>Cross-validation curve with error bars of SE</a:t>
            </a:r>
          </a:p>
          <a:p>
            <a:endParaRPr lang="en-US" altLang="ko-KR" dirty="0"/>
          </a:p>
          <a:p>
            <a:endParaRPr lang="en-US" altLang="ko-KR" dirty="0" smtClean="0"/>
          </a:p>
          <a:p>
            <a:endParaRPr lang="en-US" altLang="ko-KR" dirty="0"/>
          </a:p>
          <a:p>
            <a:endParaRPr lang="en-US" altLang="ko-KR" dirty="0" smtClean="0"/>
          </a:p>
          <a:p>
            <a:endParaRPr lang="en-US" altLang="ko-KR" dirty="0" smtClean="0"/>
          </a:p>
          <a:p>
            <a:endParaRPr lang="en-US" altLang="ko-KR" sz="1600" dirty="0" smtClean="0"/>
          </a:p>
          <a:p>
            <a:endParaRPr lang="en-US" altLang="ko-KR" sz="1600" dirty="0"/>
          </a:p>
          <a:p>
            <a:pPr marL="285750" indent="-285750">
              <a:lnSpc>
                <a:spcPct val="110000"/>
              </a:lnSpc>
            </a:pPr>
            <a:r>
              <a:rPr lang="en-US" altLang="ko-KR" sz="1200" dirty="0" err="1"/>
              <a:t>lambda.min</a:t>
            </a:r>
            <a:r>
              <a:rPr lang="en-US" altLang="ko-KR" sz="1200" dirty="0"/>
              <a:t>: lambda value which has the </a:t>
            </a:r>
            <a:r>
              <a:rPr lang="en-US" altLang="ko-KR" sz="1200" u="sng" dirty="0">
                <a:solidFill>
                  <a:srgbClr val="C00000"/>
                </a:solidFill>
              </a:rPr>
              <a:t>smallest</a:t>
            </a:r>
            <a:r>
              <a:rPr lang="en-US" altLang="ko-KR" sz="1200" dirty="0"/>
              <a:t> </a:t>
            </a:r>
            <a:r>
              <a:rPr lang="en-US" altLang="ko-KR" sz="1200" dirty="0" smtClean="0"/>
              <a:t>mean-squared error</a:t>
            </a:r>
            <a:endParaRPr lang="en-US" altLang="ko-KR" sz="1200" dirty="0"/>
          </a:p>
          <a:p>
            <a:pPr marL="285750" indent="-285750">
              <a:lnSpc>
                <a:spcPct val="110000"/>
              </a:lnSpc>
            </a:pPr>
            <a:r>
              <a:rPr lang="en-US" altLang="ko-KR" sz="1200" dirty="0"/>
              <a:t>lambda.1se: lambda value which gives the most regularized model such </a:t>
            </a:r>
            <a:r>
              <a:rPr lang="en-US" altLang="ko-KR" sz="1200" dirty="0" smtClean="0"/>
              <a:t/>
            </a:r>
            <a:br>
              <a:rPr lang="en-US" altLang="ko-KR" sz="1200" dirty="0" smtClean="0"/>
            </a:br>
            <a:r>
              <a:rPr lang="en-US" altLang="ko-KR" sz="1200" dirty="0" smtClean="0"/>
              <a:t>	    </a:t>
            </a:r>
            <a:r>
              <a:rPr lang="en-US" altLang="ko-KR" sz="800" dirty="0" smtClean="0"/>
              <a:t> </a:t>
            </a:r>
            <a:r>
              <a:rPr lang="en-US" altLang="ko-KR" sz="1200" dirty="0" smtClean="0"/>
              <a:t>that </a:t>
            </a:r>
            <a:r>
              <a:rPr lang="en-US" altLang="ko-KR" sz="1200" dirty="0"/>
              <a:t>error is </a:t>
            </a:r>
            <a:r>
              <a:rPr lang="en-US" altLang="ko-KR" sz="1200" u="sng" dirty="0">
                <a:solidFill>
                  <a:srgbClr val="AC0F2D"/>
                </a:solidFill>
              </a:rPr>
              <a:t>within one standard error of minimum</a:t>
            </a:r>
          </a:p>
          <a:p>
            <a:pPr marL="0" indent="0">
              <a:buNone/>
            </a:pPr>
            <a:endParaRPr lang="ko-KR" altLang="en-US" dirty="0"/>
          </a:p>
        </p:txBody>
      </p:sp>
      <p:sp>
        <p:nvSpPr>
          <p:cNvPr id="3" name="제목 2"/>
          <p:cNvSpPr>
            <a:spLocks noGrp="1"/>
          </p:cNvSpPr>
          <p:nvPr>
            <p:ph type="title"/>
          </p:nvPr>
        </p:nvSpPr>
        <p:spPr/>
        <p:txBody>
          <a:bodyPr/>
          <a:lstStyle/>
          <a:p>
            <a:r>
              <a:rPr lang="en-US" altLang="ko-KR" dirty="0" smtClean="0"/>
              <a:t>Cross-validation in “</a:t>
            </a:r>
            <a:r>
              <a:rPr lang="en-US" altLang="ko-KR" dirty="0" err="1" smtClean="0"/>
              <a:t>glmnet</a:t>
            </a:r>
            <a:r>
              <a:rPr lang="en-US" altLang="ko-KR" dirty="0" smtClean="0"/>
              <a:t>”</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70</a:t>
            </a:fld>
            <a:endParaRPr lang="ko-KR" altLang="en-US"/>
          </a:p>
        </p:txBody>
      </p:sp>
      <p:pic>
        <p:nvPicPr>
          <p:cNvPr id="7" name="그림 6"/>
          <p:cNvPicPr>
            <a:picLocks noChangeAspect="1"/>
          </p:cNvPicPr>
          <p:nvPr/>
        </p:nvPicPr>
        <p:blipFill>
          <a:blip r:embed="rId2"/>
          <a:stretch>
            <a:fillRect/>
          </a:stretch>
        </p:blipFill>
        <p:spPr>
          <a:xfrm>
            <a:off x="508434" y="1781222"/>
            <a:ext cx="8127130" cy="466566"/>
          </a:xfrm>
          <a:prstGeom prst="rect">
            <a:avLst/>
          </a:prstGeom>
        </p:spPr>
      </p:pic>
      <p:pic>
        <p:nvPicPr>
          <p:cNvPr id="11" name="그림 10"/>
          <p:cNvPicPr>
            <a:picLocks noChangeAspect="1"/>
          </p:cNvPicPr>
          <p:nvPr/>
        </p:nvPicPr>
        <p:blipFill>
          <a:blip r:embed="rId3"/>
          <a:stretch>
            <a:fillRect/>
          </a:stretch>
        </p:blipFill>
        <p:spPr>
          <a:xfrm>
            <a:off x="2010938" y="2339584"/>
            <a:ext cx="5122124" cy="3154873"/>
          </a:xfrm>
          <a:prstGeom prst="rect">
            <a:avLst/>
          </a:prstGeom>
        </p:spPr>
      </p:pic>
      <p:sp>
        <p:nvSpPr>
          <p:cNvPr id="12" name="TextBox 11"/>
          <p:cNvSpPr txBox="1"/>
          <p:nvPr/>
        </p:nvSpPr>
        <p:spPr>
          <a:xfrm>
            <a:off x="6085067" y="3821807"/>
            <a:ext cx="944628" cy="276787"/>
          </a:xfrm>
          <a:prstGeom prst="rect">
            <a:avLst/>
          </a:prstGeom>
          <a:noFill/>
        </p:spPr>
        <p:txBody>
          <a:bodyPr wrap="square" rtlCol="0" anchor="t">
            <a:noAutofit/>
          </a:bodyPr>
          <a:lstStyle/>
          <a:p>
            <a:pPr>
              <a:lnSpc>
                <a:spcPct val="110000"/>
              </a:lnSpc>
            </a:pPr>
            <a:r>
              <a:rPr lang="en-US" altLang="ko-KR" sz="1100" dirty="0" err="1" smtClean="0"/>
              <a:t>lambda.min</a:t>
            </a:r>
            <a:endParaRPr lang="en-US" altLang="ko-KR" sz="1100" dirty="0"/>
          </a:p>
        </p:txBody>
      </p:sp>
      <p:sp>
        <p:nvSpPr>
          <p:cNvPr id="13" name="TextBox 12"/>
          <p:cNvSpPr txBox="1"/>
          <p:nvPr/>
        </p:nvSpPr>
        <p:spPr>
          <a:xfrm>
            <a:off x="6451532" y="3519102"/>
            <a:ext cx="944628" cy="276787"/>
          </a:xfrm>
          <a:prstGeom prst="rect">
            <a:avLst/>
          </a:prstGeom>
          <a:noFill/>
        </p:spPr>
        <p:txBody>
          <a:bodyPr wrap="square" rtlCol="0" anchor="t">
            <a:noAutofit/>
          </a:bodyPr>
          <a:lstStyle/>
          <a:p>
            <a:pPr>
              <a:lnSpc>
                <a:spcPct val="110000"/>
              </a:lnSpc>
            </a:pPr>
            <a:r>
              <a:rPr lang="en-US" altLang="ko-KR" sz="1100" dirty="0" smtClean="0"/>
              <a:t>lambda.1se</a:t>
            </a:r>
            <a:endParaRPr lang="en-US" altLang="ko-KR" sz="1100" dirty="0"/>
          </a:p>
        </p:txBody>
      </p:sp>
    </p:spTree>
    <p:extLst>
      <p:ext uri="{BB962C8B-B14F-4D97-AF65-F5344CB8AC3E}">
        <p14:creationId xmlns:p14="http://schemas.microsoft.com/office/powerpoint/2010/main" val="9218393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Optimal tuning parameter</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71</a:t>
            </a:fld>
            <a:endParaRPr lang="ko-KR" altLang="en-US"/>
          </a:p>
        </p:txBody>
      </p:sp>
      <p:pic>
        <p:nvPicPr>
          <p:cNvPr id="8" name="그림 7"/>
          <p:cNvPicPr>
            <a:picLocks noChangeAspect="1"/>
          </p:cNvPicPr>
          <p:nvPr/>
        </p:nvPicPr>
        <p:blipFill>
          <a:blip r:embed="rId2"/>
          <a:stretch>
            <a:fillRect/>
          </a:stretch>
        </p:blipFill>
        <p:spPr>
          <a:xfrm>
            <a:off x="501771" y="1066800"/>
            <a:ext cx="8136016" cy="1093096"/>
          </a:xfrm>
          <a:prstGeom prst="rect">
            <a:avLst/>
          </a:prstGeom>
        </p:spPr>
      </p:pic>
      <p:grpSp>
        <p:nvGrpSpPr>
          <p:cNvPr id="38" name="그룹 37"/>
          <p:cNvGrpSpPr/>
          <p:nvPr/>
        </p:nvGrpSpPr>
        <p:grpSpPr>
          <a:xfrm>
            <a:off x="503991" y="2328638"/>
            <a:ext cx="8136016" cy="2948873"/>
            <a:chOff x="503991" y="2432931"/>
            <a:chExt cx="8136016" cy="2948873"/>
          </a:xfrm>
        </p:grpSpPr>
        <p:pic>
          <p:nvPicPr>
            <p:cNvPr id="9" name="그림 8"/>
            <p:cNvPicPr>
              <a:picLocks noChangeAspect="1"/>
            </p:cNvPicPr>
            <p:nvPr/>
          </p:nvPicPr>
          <p:blipFill>
            <a:blip r:embed="rId3"/>
            <a:stretch>
              <a:fillRect/>
            </a:stretch>
          </p:blipFill>
          <p:spPr>
            <a:xfrm>
              <a:off x="506213" y="2432931"/>
              <a:ext cx="8131574" cy="1284166"/>
            </a:xfrm>
            <a:prstGeom prst="rect">
              <a:avLst/>
            </a:prstGeom>
          </p:spPr>
        </p:pic>
        <p:pic>
          <p:nvPicPr>
            <p:cNvPr id="10" name="그림 9"/>
            <p:cNvPicPr>
              <a:picLocks noChangeAspect="1"/>
            </p:cNvPicPr>
            <p:nvPr/>
          </p:nvPicPr>
          <p:blipFill>
            <a:blip r:embed="rId4"/>
            <a:stretch>
              <a:fillRect/>
            </a:stretch>
          </p:blipFill>
          <p:spPr>
            <a:xfrm>
              <a:off x="503991" y="3836379"/>
              <a:ext cx="8136016" cy="1288610"/>
            </a:xfrm>
            <a:prstGeom prst="rect">
              <a:avLst/>
            </a:prstGeom>
          </p:spPr>
        </p:pic>
        <p:grpSp>
          <p:nvGrpSpPr>
            <p:cNvPr id="28" name="그룹 27"/>
            <p:cNvGrpSpPr/>
            <p:nvPr/>
          </p:nvGrpSpPr>
          <p:grpSpPr>
            <a:xfrm>
              <a:off x="1093396" y="5002076"/>
              <a:ext cx="1814740" cy="379728"/>
              <a:chOff x="1040204" y="6097942"/>
              <a:chExt cx="1814740" cy="379728"/>
            </a:xfrm>
          </p:grpSpPr>
          <p:sp>
            <p:nvSpPr>
              <p:cNvPr id="25" name="TextBox 24"/>
              <p:cNvSpPr txBox="1"/>
              <p:nvPr/>
            </p:nvSpPr>
            <p:spPr>
              <a:xfrm>
                <a:off x="1343610" y="6169893"/>
                <a:ext cx="1511334" cy="307777"/>
              </a:xfrm>
              <a:prstGeom prst="rect">
                <a:avLst/>
              </a:prstGeom>
              <a:noFill/>
            </p:spPr>
            <p:txBody>
              <a:bodyPr wrap="square" rtlCol="0" anchor="ctr">
                <a:spAutoFit/>
              </a:bodyPr>
              <a:lstStyle/>
              <a:p>
                <a:r>
                  <a:rPr lang="en-US" altLang="ko-KR" sz="1400" dirty="0" smtClean="0"/>
                  <a:t>Too few</a:t>
                </a:r>
                <a:endParaRPr lang="ko-KR" altLang="en-US" sz="1400" dirty="0"/>
              </a:p>
            </p:txBody>
          </p:sp>
          <p:cxnSp>
            <p:nvCxnSpPr>
              <p:cNvPr id="27" name="꺾인 연결선 26"/>
              <p:cNvCxnSpPr/>
              <p:nvPr/>
            </p:nvCxnSpPr>
            <p:spPr>
              <a:xfrm rot="10800000">
                <a:off x="1040204" y="6097942"/>
                <a:ext cx="303406" cy="225839"/>
              </a:xfrm>
              <a:prstGeom prst="bentConnector3">
                <a:avLst>
                  <a:gd name="adj1" fmla="val 103578"/>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 name="그룹 33"/>
            <p:cNvGrpSpPr/>
            <p:nvPr/>
          </p:nvGrpSpPr>
          <p:grpSpPr>
            <a:xfrm>
              <a:off x="1093396" y="3651564"/>
              <a:ext cx="1814740" cy="379728"/>
              <a:chOff x="1040204" y="6097942"/>
              <a:chExt cx="1814740" cy="379728"/>
            </a:xfrm>
          </p:grpSpPr>
          <p:sp>
            <p:nvSpPr>
              <p:cNvPr id="35" name="TextBox 34"/>
              <p:cNvSpPr txBox="1"/>
              <p:nvPr/>
            </p:nvSpPr>
            <p:spPr>
              <a:xfrm>
                <a:off x="1343610" y="6169893"/>
                <a:ext cx="1511334" cy="307777"/>
              </a:xfrm>
              <a:prstGeom prst="rect">
                <a:avLst/>
              </a:prstGeom>
              <a:noFill/>
            </p:spPr>
            <p:txBody>
              <a:bodyPr wrap="square" rtlCol="0" anchor="ctr">
                <a:spAutoFit/>
              </a:bodyPr>
              <a:lstStyle/>
              <a:p>
                <a:r>
                  <a:rPr lang="en-US" altLang="ko-KR" sz="1400" dirty="0"/>
                  <a:t>Recommend !</a:t>
                </a:r>
                <a:endParaRPr lang="ko-KR" altLang="en-US" sz="1400" dirty="0"/>
              </a:p>
            </p:txBody>
          </p:sp>
          <p:cxnSp>
            <p:nvCxnSpPr>
              <p:cNvPr id="36" name="꺾인 연결선 35"/>
              <p:cNvCxnSpPr/>
              <p:nvPr/>
            </p:nvCxnSpPr>
            <p:spPr>
              <a:xfrm rot="10800000">
                <a:off x="1040204" y="6097942"/>
                <a:ext cx="303406" cy="225839"/>
              </a:xfrm>
              <a:prstGeom prst="bentConnector3">
                <a:avLst>
                  <a:gd name="adj1" fmla="val 103578"/>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pic>
        <p:nvPicPr>
          <p:cNvPr id="39" name="그림 38"/>
          <p:cNvPicPr>
            <a:picLocks noChangeAspect="1"/>
          </p:cNvPicPr>
          <p:nvPr/>
        </p:nvPicPr>
        <p:blipFill>
          <a:blip r:embed="rId5"/>
          <a:stretch>
            <a:fillRect/>
          </a:stretch>
        </p:blipFill>
        <p:spPr>
          <a:xfrm>
            <a:off x="501771" y="5395544"/>
            <a:ext cx="5511485" cy="1056165"/>
          </a:xfrm>
          <a:prstGeom prst="rect">
            <a:avLst/>
          </a:prstGeom>
        </p:spPr>
      </p:pic>
    </p:spTree>
    <p:extLst>
      <p:ext uri="{BB962C8B-B14F-4D97-AF65-F5344CB8AC3E}">
        <p14:creationId xmlns:p14="http://schemas.microsoft.com/office/powerpoint/2010/main" val="28652667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p:cNvSpPr>
            <a:spLocks noGrp="1"/>
          </p:cNvSpPr>
          <p:nvPr>
            <p:ph type="ctrTitle"/>
          </p:nvPr>
        </p:nvSpPr>
        <p:spPr>
          <a:xfrm>
            <a:off x="515112" y="2590800"/>
            <a:ext cx="8113776" cy="908688"/>
          </a:xfrm>
        </p:spPr>
        <p:txBody>
          <a:bodyPr>
            <a:normAutofit fontScale="90000"/>
          </a:bodyPr>
          <a:lstStyle/>
          <a:p>
            <a:r>
              <a:rPr lang="en-US" altLang="ko-KR" dirty="0" smtClean="0"/>
              <a:t>Comparison with univariate analysis</a:t>
            </a:r>
            <a:endParaRPr lang="ko-KR" altLang="en-US" dirty="0"/>
          </a:p>
        </p:txBody>
      </p:sp>
      <p:sp>
        <p:nvSpPr>
          <p:cNvPr id="4" name="날짜 개체 틀 3"/>
          <p:cNvSpPr>
            <a:spLocks noGrp="1"/>
          </p:cNvSpPr>
          <p:nvPr>
            <p:ph type="dt" sz="half" idx="10"/>
          </p:nvPr>
        </p:nvSpPr>
        <p:spPr>
          <a:xfrm>
            <a:off x="6115050" y="6635750"/>
            <a:ext cx="3028950" cy="222250"/>
          </a:xfrm>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a:xfrm>
            <a:off x="0" y="6635750"/>
            <a:ext cx="3086100" cy="225425"/>
          </a:xfrm>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a:xfrm>
            <a:off x="7086600" y="6635750"/>
            <a:ext cx="2057400" cy="222250"/>
          </a:xfrm>
        </p:spPr>
        <p:txBody>
          <a:bodyPr/>
          <a:lstStyle/>
          <a:p>
            <a:pPr>
              <a:defRPr/>
            </a:pPr>
            <a:r>
              <a:rPr lang="en-US" altLang="ko-KR" smtClean="0"/>
              <a:t>page </a:t>
            </a:r>
            <a:fld id="{C77A59D6-6D8A-4419-AA9E-5A3EC534CE24}" type="slidenum">
              <a:rPr lang="ko-KR" altLang="en-US" smtClean="0"/>
              <a:pPr>
                <a:defRPr/>
              </a:pPr>
              <a:t>72</a:t>
            </a:fld>
            <a:endParaRPr lang="ko-KR" altLang="en-US"/>
          </a:p>
        </p:txBody>
      </p:sp>
    </p:spTree>
    <p:extLst>
      <p:ext uri="{BB962C8B-B14F-4D97-AF65-F5344CB8AC3E}">
        <p14:creationId xmlns:p14="http://schemas.microsoft.com/office/powerpoint/2010/main" val="15520035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381000" y="1295400"/>
            <a:ext cx="8305800" cy="4576763"/>
          </a:xfrm>
        </p:spPr>
        <p:txBody>
          <a:bodyPr/>
          <a:lstStyle/>
          <a:p>
            <a:r>
              <a:rPr lang="en-US" altLang="ko-KR" dirty="0" smtClean="0"/>
              <a:t>Univariate analysis for each variable</a:t>
            </a:r>
            <a:br>
              <a:rPr lang="en-US" altLang="ko-KR" dirty="0" smtClean="0"/>
            </a:br>
            <a:r>
              <a:rPr lang="en-US" altLang="ko-KR" dirty="0" smtClean="0"/>
              <a:t>(example) </a:t>
            </a:r>
            <a:r>
              <a:rPr lang="en-US" altLang="ko-KR" u="sng" dirty="0" smtClean="0">
                <a:solidFill>
                  <a:srgbClr val="C00000"/>
                </a:solidFill>
              </a:rPr>
              <a:t>Linear regression</a:t>
            </a:r>
            <a:r>
              <a:rPr lang="en-US" altLang="ko-KR" dirty="0" smtClean="0"/>
              <a:t> of the first variant on a trait</a:t>
            </a:r>
            <a:endParaRPr lang="ko-KR" altLang="en-US" dirty="0"/>
          </a:p>
        </p:txBody>
      </p:sp>
      <p:sp>
        <p:nvSpPr>
          <p:cNvPr id="3" name="제목 2"/>
          <p:cNvSpPr>
            <a:spLocks noGrp="1"/>
          </p:cNvSpPr>
          <p:nvPr>
            <p:ph type="title"/>
          </p:nvPr>
        </p:nvSpPr>
        <p:spPr/>
        <p:txBody>
          <a:bodyPr/>
          <a:lstStyle/>
          <a:p>
            <a:r>
              <a:rPr lang="en-US" altLang="ko-KR" dirty="0" smtClean="0"/>
              <a:t>Comparison I</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73</a:t>
            </a:fld>
            <a:endParaRPr lang="ko-KR" altLang="en-US"/>
          </a:p>
        </p:txBody>
      </p:sp>
      <p:grpSp>
        <p:nvGrpSpPr>
          <p:cNvPr id="7" name="그룹 6"/>
          <p:cNvGrpSpPr/>
          <p:nvPr/>
        </p:nvGrpSpPr>
        <p:grpSpPr>
          <a:xfrm>
            <a:off x="483996" y="2500222"/>
            <a:ext cx="8176009" cy="3932485"/>
            <a:chOff x="855633" y="2678971"/>
            <a:chExt cx="7432735" cy="3574986"/>
          </a:xfrm>
        </p:grpSpPr>
        <p:pic>
          <p:nvPicPr>
            <p:cNvPr id="8" name="그림 7"/>
            <p:cNvPicPr>
              <a:picLocks noChangeAspect="1"/>
            </p:cNvPicPr>
            <p:nvPr/>
          </p:nvPicPr>
          <p:blipFill>
            <a:blip r:embed="rId2"/>
            <a:stretch>
              <a:fillRect/>
            </a:stretch>
          </p:blipFill>
          <p:spPr>
            <a:xfrm>
              <a:off x="855633" y="2678971"/>
              <a:ext cx="7432735" cy="3574986"/>
            </a:xfrm>
            <a:prstGeom prst="rect">
              <a:avLst/>
            </a:prstGeom>
          </p:spPr>
        </p:pic>
        <p:sp>
          <p:nvSpPr>
            <p:cNvPr id="9" name="타원 8"/>
            <p:cNvSpPr/>
            <p:nvPr/>
          </p:nvSpPr>
          <p:spPr>
            <a:xfrm>
              <a:off x="3347720" y="4946790"/>
              <a:ext cx="507445" cy="301618"/>
            </a:xfrm>
            <a:prstGeom prst="ellipse">
              <a:avLst/>
            </a:prstGeom>
            <a:noFill/>
            <a:ln w="19050">
              <a:solidFill>
                <a:srgbClr val="FF000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64701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381000" y="1295400"/>
            <a:ext cx="8534400" cy="4576763"/>
          </a:xfrm>
        </p:spPr>
        <p:txBody>
          <a:bodyPr/>
          <a:lstStyle/>
          <a:p>
            <a:r>
              <a:rPr lang="en-US" altLang="ko-KR" sz="2000" dirty="0" smtClean="0"/>
              <a:t>For-loop over all variables to get p-values of univariate analysis</a:t>
            </a:r>
            <a:endParaRPr lang="ko-KR" altLang="en-US" sz="2000" dirty="0"/>
          </a:p>
        </p:txBody>
      </p:sp>
      <p:sp>
        <p:nvSpPr>
          <p:cNvPr id="3" name="제목 2"/>
          <p:cNvSpPr>
            <a:spLocks noGrp="1"/>
          </p:cNvSpPr>
          <p:nvPr>
            <p:ph type="title"/>
          </p:nvPr>
        </p:nvSpPr>
        <p:spPr/>
        <p:txBody>
          <a:bodyPr/>
          <a:lstStyle/>
          <a:p>
            <a:r>
              <a:rPr lang="en-US" altLang="ko-KR" dirty="0" smtClean="0"/>
              <a:t>Comparison II</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74</a:t>
            </a:fld>
            <a:endParaRPr lang="ko-KR" altLang="en-US"/>
          </a:p>
        </p:txBody>
      </p:sp>
      <p:pic>
        <p:nvPicPr>
          <p:cNvPr id="8" name="그림 7"/>
          <p:cNvPicPr>
            <a:picLocks noChangeAspect="1"/>
          </p:cNvPicPr>
          <p:nvPr/>
        </p:nvPicPr>
        <p:blipFill>
          <a:blip r:embed="rId2"/>
          <a:stretch>
            <a:fillRect/>
          </a:stretch>
        </p:blipFill>
        <p:spPr>
          <a:xfrm>
            <a:off x="477329" y="3968596"/>
            <a:ext cx="8189340" cy="937575"/>
          </a:xfrm>
          <a:prstGeom prst="rect">
            <a:avLst/>
          </a:prstGeom>
        </p:spPr>
      </p:pic>
      <p:pic>
        <p:nvPicPr>
          <p:cNvPr id="9" name="그림 8"/>
          <p:cNvPicPr>
            <a:picLocks noChangeAspect="1"/>
          </p:cNvPicPr>
          <p:nvPr/>
        </p:nvPicPr>
        <p:blipFill>
          <a:blip r:embed="rId3"/>
          <a:stretch>
            <a:fillRect/>
          </a:stretch>
        </p:blipFill>
        <p:spPr>
          <a:xfrm>
            <a:off x="490660" y="5025405"/>
            <a:ext cx="8162678" cy="1061994"/>
          </a:xfrm>
          <a:prstGeom prst="rect">
            <a:avLst/>
          </a:prstGeom>
        </p:spPr>
      </p:pic>
      <p:pic>
        <p:nvPicPr>
          <p:cNvPr id="10" name="그림 9"/>
          <p:cNvPicPr>
            <a:picLocks noChangeAspect="1"/>
          </p:cNvPicPr>
          <p:nvPr/>
        </p:nvPicPr>
        <p:blipFill rotWithShape="1">
          <a:blip r:embed="rId4"/>
          <a:srcRect t="48514" b="-1"/>
          <a:stretch/>
        </p:blipFill>
        <p:spPr>
          <a:xfrm>
            <a:off x="472886" y="1940131"/>
            <a:ext cx="8198226" cy="1859986"/>
          </a:xfrm>
          <a:prstGeom prst="rect">
            <a:avLst/>
          </a:prstGeom>
        </p:spPr>
      </p:pic>
      <p:cxnSp>
        <p:nvCxnSpPr>
          <p:cNvPr id="12" name="직선 연결선 11"/>
          <p:cNvCxnSpPr/>
          <p:nvPr/>
        </p:nvCxnSpPr>
        <p:spPr>
          <a:xfrm>
            <a:off x="1116601" y="4790440"/>
            <a:ext cx="331199" cy="0"/>
          </a:xfrm>
          <a:prstGeom prst="line">
            <a:avLst/>
          </a:prstGeom>
          <a:noFill/>
          <a:ln w="190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3" name="타원 12"/>
          <p:cNvSpPr/>
          <p:nvPr/>
        </p:nvSpPr>
        <p:spPr>
          <a:xfrm>
            <a:off x="3703320" y="5501966"/>
            <a:ext cx="533400" cy="542469"/>
          </a:xfrm>
          <a:prstGeom prst="ellipse">
            <a:avLst/>
          </a:prstGeom>
          <a:noFill/>
          <a:ln w="19050">
            <a:solidFill>
              <a:srgbClr val="FF000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4614438" y="5618480"/>
            <a:ext cx="3234162" cy="307777"/>
          </a:xfrm>
          <a:prstGeom prst="rect">
            <a:avLst/>
          </a:prstGeom>
          <a:noFill/>
        </p:spPr>
        <p:txBody>
          <a:bodyPr wrap="square" rtlCol="0">
            <a:spAutoFit/>
          </a:bodyPr>
          <a:lstStyle/>
          <a:p>
            <a:pPr algn="ctr"/>
            <a:r>
              <a:rPr lang="en-US" altLang="ko-KR" sz="1400" dirty="0" smtClean="0"/>
              <a:t>Variables which have only one value</a:t>
            </a:r>
            <a:endParaRPr lang="ko-KR" altLang="en-US" sz="1400" dirty="0"/>
          </a:p>
        </p:txBody>
      </p:sp>
      <p:cxnSp>
        <p:nvCxnSpPr>
          <p:cNvPr id="15" name="꺾인 연결선 14"/>
          <p:cNvCxnSpPr>
            <a:stCxn id="14" idx="1"/>
            <a:endCxn id="13" idx="6"/>
          </p:cNvCxnSpPr>
          <p:nvPr/>
        </p:nvCxnSpPr>
        <p:spPr>
          <a:xfrm rot="10800000" flipV="1">
            <a:off x="4236720" y="5772369"/>
            <a:ext cx="377718" cy="832"/>
          </a:xfrm>
          <a:prstGeom prst="bentConnector3">
            <a:avLst>
              <a:gd name="adj1" fmla="val 50000"/>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7591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err="1"/>
              <a:t>Struct</a:t>
            </a:r>
            <a:r>
              <a:rPr lang="en-US" altLang="ko-KR" dirty="0"/>
              <a:t> a </a:t>
            </a:r>
            <a:r>
              <a:rPr lang="en-US" altLang="ko-KR" dirty="0" err="1"/>
              <a:t>data.frame</a:t>
            </a:r>
            <a:r>
              <a:rPr lang="en-US" altLang="ko-KR" dirty="0"/>
              <a:t> with a reference</a:t>
            </a:r>
            <a:endParaRPr lang="ko-KR" altLang="en-US" dirty="0"/>
          </a:p>
        </p:txBody>
      </p:sp>
      <p:sp>
        <p:nvSpPr>
          <p:cNvPr id="3" name="제목 2"/>
          <p:cNvSpPr>
            <a:spLocks noGrp="1"/>
          </p:cNvSpPr>
          <p:nvPr>
            <p:ph type="title"/>
          </p:nvPr>
        </p:nvSpPr>
        <p:spPr/>
        <p:txBody>
          <a:bodyPr/>
          <a:lstStyle/>
          <a:p>
            <a:r>
              <a:rPr lang="en-US" altLang="ko-KR" dirty="0"/>
              <a:t>Comparison </a:t>
            </a:r>
            <a:r>
              <a:rPr lang="en-US" altLang="ko-KR" dirty="0" smtClean="0"/>
              <a:t>III</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75</a:t>
            </a:fld>
            <a:endParaRPr lang="ko-KR" altLang="en-US"/>
          </a:p>
        </p:txBody>
      </p:sp>
      <p:pic>
        <p:nvPicPr>
          <p:cNvPr id="8" name="그림 7"/>
          <p:cNvPicPr>
            <a:picLocks noChangeAspect="1"/>
          </p:cNvPicPr>
          <p:nvPr/>
        </p:nvPicPr>
        <p:blipFill>
          <a:blip r:embed="rId2"/>
          <a:stretch>
            <a:fillRect/>
          </a:stretch>
        </p:blipFill>
        <p:spPr>
          <a:xfrm>
            <a:off x="477329" y="2062273"/>
            <a:ext cx="8189341" cy="4101335"/>
          </a:xfrm>
          <a:prstGeom prst="rect">
            <a:avLst/>
          </a:prstGeom>
        </p:spPr>
      </p:pic>
    </p:spTree>
    <p:extLst>
      <p:ext uri="{BB962C8B-B14F-4D97-AF65-F5344CB8AC3E}">
        <p14:creationId xmlns:p14="http://schemas.microsoft.com/office/powerpoint/2010/main" val="15583742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381000" y="1066800"/>
            <a:ext cx="7886700" cy="4576763"/>
          </a:xfrm>
        </p:spPr>
        <p:txBody>
          <a:bodyPr/>
          <a:lstStyle/>
          <a:p>
            <a:pPr>
              <a:lnSpc>
                <a:spcPct val="100000"/>
              </a:lnSpc>
              <a:buFontTx/>
              <a:buChar char="-"/>
            </a:pPr>
            <a:endParaRPr lang="en-US" altLang="ko-KR" sz="1800" dirty="0" smtClean="0"/>
          </a:p>
          <a:p>
            <a:pPr>
              <a:lnSpc>
                <a:spcPct val="100000"/>
              </a:lnSpc>
              <a:buFontTx/>
              <a:buChar char="-"/>
            </a:pPr>
            <a:endParaRPr lang="en-US" altLang="ko-KR" sz="1800" dirty="0"/>
          </a:p>
          <a:p>
            <a:pPr>
              <a:lnSpc>
                <a:spcPct val="100000"/>
              </a:lnSpc>
              <a:buFontTx/>
              <a:buChar char="-"/>
            </a:pPr>
            <a:endParaRPr lang="en-US" altLang="ko-KR" sz="1800" dirty="0" smtClean="0"/>
          </a:p>
          <a:p>
            <a:pPr>
              <a:lnSpc>
                <a:spcPct val="100000"/>
              </a:lnSpc>
              <a:buFontTx/>
              <a:buChar char="-"/>
            </a:pPr>
            <a:endParaRPr lang="en-US" altLang="ko-KR" sz="1800" dirty="0"/>
          </a:p>
          <a:p>
            <a:pPr>
              <a:lnSpc>
                <a:spcPct val="100000"/>
              </a:lnSpc>
              <a:buFontTx/>
              <a:buChar char="-"/>
            </a:pPr>
            <a:endParaRPr lang="en-US" altLang="ko-KR" sz="1800" dirty="0" smtClean="0"/>
          </a:p>
          <a:p>
            <a:pPr>
              <a:lnSpc>
                <a:spcPct val="100000"/>
              </a:lnSpc>
              <a:buFontTx/>
              <a:buChar char="-"/>
            </a:pPr>
            <a:endParaRPr lang="en-US" altLang="ko-KR" sz="1800" dirty="0"/>
          </a:p>
          <a:p>
            <a:pPr>
              <a:lnSpc>
                <a:spcPct val="100000"/>
              </a:lnSpc>
              <a:buFontTx/>
              <a:buChar char="-"/>
            </a:pPr>
            <a:endParaRPr lang="en-US" altLang="ko-KR" sz="1800" dirty="0" smtClean="0"/>
          </a:p>
          <a:p>
            <a:pPr>
              <a:lnSpc>
                <a:spcPct val="100000"/>
              </a:lnSpc>
              <a:buFontTx/>
              <a:buChar char="-"/>
            </a:pPr>
            <a:endParaRPr lang="en-US" altLang="ko-KR" sz="1800" dirty="0"/>
          </a:p>
          <a:p>
            <a:pPr>
              <a:lnSpc>
                <a:spcPct val="100000"/>
              </a:lnSpc>
              <a:buFontTx/>
              <a:buChar char="-"/>
            </a:pPr>
            <a:endParaRPr lang="en-US" altLang="ko-KR" sz="1800" dirty="0" smtClean="0"/>
          </a:p>
          <a:p>
            <a:pPr>
              <a:lnSpc>
                <a:spcPct val="100000"/>
              </a:lnSpc>
              <a:buFontTx/>
              <a:buChar char="-"/>
            </a:pPr>
            <a:endParaRPr lang="en-US" altLang="ko-KR" sz="1800" dirty="0"/>
          </a:p>
          <a:p>
            <a:pPr>
              <a:lnSpc>
                <a:spcPct val="100000"/>
              </a:lnSpc>
              <a:buFontTx/>
              <a:buChar char="-"/>
            </a:pPr>
            <a:endParaRPr lang="en-US" altLang="ko-KR" sz="1200" dirty="0" smtClean="0"/>
          </a:p>
          <a:p>
            <a:pPr>
              <a:lnSpc>
                <a:spcPct val="100000"/>
              </a:lnSpc>
              <a:buFontTx/>
              <a:buChar char="-"/>
            </a:pPr>
            <a:r>
              <a:rPr lang="en-US" altLang="ko-KR" sz="1800" dirty="0" smtClean="0"/>
              <a:t>Green dots: variables selected by lasso</a:t>
            </a:r>
          </a:p>
          <a:p>
            <a:pPr>
              <a:lnSpc>
                <a:spcPct val="100000"/>
              </a:lnSpc>
              <a:buFontTx/>
              <a:buChar char="-"/>
            </a:pPr>
            <a:r>
              <a:rPr lang="en-US" altLang="ko-KR" sz="1800" dirty="0" smtClean="0"/>
              <a:t>Red line: genome-wide significant line [=-log10(5.0e-08)]</a:t>
            </a:r>
          </a:p>
          <a:p>
            <a:pPr>
              <a:lnSpc>
                <a:spcPct val="100000"/>
              </a:lnSpc>
              <a:buFontTx/>
              <a:buChar char="-"/>
            </a:pPr>
            <a:r>
              <a:rPr lang="en-US" altLang="ko-KR" sz="1800" dirty="0"/>
              <a:t>B</a:t>
            </a:r>
            <a:r>
              <a:rPr lang="en-US" altLang="ko-KR" sz="1800" dirty="0" smtClean="0"/>
              <a:t>lue </a:t>
            </a:r>
            <a:r>
              <a:rPr lang="en-US" altLang="ko-KR" sz="1800" dirty="0"/>
              <a:t>line: </a:t>
            </a:r>
            <a:r>
              <a:rPr lang="en-US" altLang="ko-KR" sz="1800" dirty="0" err="1" smtClean="0"/>
              <a:t>Bonferroni</a:t>
            </a:r>
            <a:r>
              <a:rPr lang="en-US" altLang="ko-KR" sz="1800" dirty="0" smtClean="0"/>
              <a:t> </a:t>
            </a:r>
            <a:r>
              <a:rPr lang="en-US" altLang="ko-KR" sz="1800" dirty="0"/>
              <a:t>significant </a:t>
            </a:r>
            <a:r>
              <a:rPr lang="en-US" altLang="ko-KR" sz="1800" dirty="0" smtClean="0"/>
              <a:t>line [=-log10(3.3e-06)]</a:t>
            </a:r>
            <a:endParaRPr lang="ko-KR" altLang="en-US" sz="1800" dirty="0"/>
          </a:p>
        </p:txBody>
      </p:sp>
      <p:sp>
        <p:nvSpPr>
          <p:cNvPr id="3" name="제목 2"/>
          <p:cNvSpPr>
            <a:spLocks noGrp="1"/>
          </p:cNvSpPr>
          <p:nvPr>
            <p:ph type="title"/>
          </p:nvPr>
        </p:nvSpPr>
        <p:spPr/>
        <p:txBody>
          <a:bodyPr/>
          <a:lstStyle/>
          <a:p>
            <a:r>
              <a:rPr lang="en-US" altLang="ko-KR" dirty="0" smtClean="0"/>
              <a:t>Manhattan plot</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76</a:t>
            </a:fld>
            <a:endParaRPr lang="ko-KR" altLang="en-US"/>
          </a:p>
        </p:txBody>
      </p:sp>
      <p:pic>
        <p:nvPicPr>
          <p:cNvPr id="7" name="그림 6"/>
          <p:cNvPicPr>
            <a:picLocks noChangeAspect="1"/>
          </p:cNvPicPr>
          <p:nvPr/>
        </p:nvPicPr>
        <p:blipFill rotWithShape="1">
          <a:blip r:embed="rId2"/>
          <a:srcRect b="83696"/>
          <a:stretch/>
        </p:blipFill>
        <p:spPr>
          <a:xfrm>
            <a:off x="368116" y="1063625"/>
            <a:ext cx="8426622" cy="741947"/>
          </a:xfrm>
          <a:prstGeom prst="rect">
            <a:avLst/>
          </a:prstGeom>
        </p:spPr>
      </p:pic>
      <p:grpSp>
        <p:nvGrpSpPr>
          <p:cNvPr id="24" name="그룹 23"/>
          <p:cNvGrpSpPr/>
          <p:nvPr/>
        </p:nvGrpSpPr>
        <p:grpSpPr>
          <a:xfrm>
            <a:off x="1038519" y="1758185"/>
            <a:ext cx="8426622" cy="3489386"/>
            <a:chOff x="358689" y="1808747"/>
            <a:chExt cx="8426622" cy="3489386"/>
          </a:xfrm>
        </p:grpSpPr>
        <p:pic>
          <p:nvPicPr>
            <p:cNvPr id="8" name="그림 7"/>
            <p:cNvPicPr>
              <a:picLocks noChangeAspect="1"/>
            </p:cNvPicPr>
            <p:nvPr/>
          </p:nvPicPr>
          <p:blipFill rotWithShape="1">
            <a:blip r:embed="rId2"/>
            <a:srcRect t="23320"/>
            <a:stretch/>
          </p:blipFill>
          <p:spPr>
            <a:xfrm>
              <a:off x="358689" y="1808747"/>
              <a:ext cx="8426622" cy="3489386"/>
            </a:xfrm>
            <a:prstGeom prst="rect">
              <a:avLst/>
            </a:prstGeom>
          </p:spPr>
        </p:pic>
        <p:sp>
          <p:nvSpPr>
            <p:cNvPr id="9" name="타원 8"/>
            <p:cNvSpPr/>
            <p:nvPr/>
          </p:nvSpPr>
          <p:spPr>
            <a:xfrm>
              <a:off x="6083921" y="2359097"/>
              <a:ext cx="358716" cy="364815"/>
            </a:xfrm>
            <a:prstGeom prst="ellipse">
              <a:avLst/>
            </a:prstGeom>
            <a:noFill/>
            <a:ln w="19050">
              <a:solidFill>
                <a:srgbClr val="FF000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p:cNvSpPr/>
            <p:nvPr/>
          </p:nvSpPr>
          <p:spPr>
            <a:xfrm>
              <a:off x="4870776" y="2569317"/>
              <a:ext cx="245007" cy="249174"/>
            </a:xfrm>
            <a:prstGeom prst="ellipse">
              <a:avLst/>
            </a:prstGeom>
            <a:noFill/>
            <a:ln w="19050">
              <a:solidFill>
                <a:srgbClr val="FF000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p:cNvSpPr/>
            <p:nvPr/>
          </p:nvSpPr>
          <p:spPr>
            <a:xfrm>
              <a:off x="3235016" y="2467717"/>
              <a:ext cx="245007" cy="249174"/>
            </a:xfrm>
            <a:prstGeom prst="ellipse">
              <a:avLst/>
            </a:prstGeom>
            <a:noFill/>
            <a:ln w="19050">
              <a:solidFill>
                <a:srgbClr val="FF000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p:cNvSpPr/>
            <p:nvPr/>
          </p:nvSpPr>
          <p:spPr>
            <a:xfrm>
              <a:off x="1192856" y="2620117"/>
              <a:ext cx="245007" cy="249174"/>
            </a:xfrm>
            <a:prstGeom prst="ellipse">
              <a:avLst/>
            </a:prstGeom>
            <a:noFill/>
            <a:ln w="19050">
              <a:solidFill>
                <a:srgbClr val="FF000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p:cNvSpPr/>
            <p:nvPr/>
          </p:nvSpPr>
          <p:spPr>
            <a:xfrm>
              <a:off x="1965016" y="2620117"/>
              <a:ext cx="245007" cy="249174"/>
            </a:xfrm>
            <a:prstGeom prst="ellipse">
              <a:avLst/>
            </a:prstGeom>
            <a:noFill/>
            <a:ln w="19050">
              <a:solidFill>
                <a:srgbClr val="FF000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p:cNvSpPr/>
            <p:nvPr/>
          </p:nvSpPr>
          <p:spPr>
            <a:xfrm>
              <a:off x="1700856" y="2853797"/>
              <a:ext cx="245007" cy="249174"/>
            </a:xfrm>
            <a:prstGeom prst="ellipse">
              <a:avLst/>
            </a:prstGeom>
            <a:noFill/>
            <a:ln w="19050">
              <a:solidFill>
                <a:srgbClr val="FF000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p:cNvSpPr/>
            <p:nvPr/>
          </p:nvSpPr>
          <p:spPr>
            <a:xfrm>
              <a:off x="3925896" y="2833477"/>
              <a:ext cx="245007" cy="249174"/>
            </a:xfrm>
            <a:prstGeom prst="ellipse">
              <a:avLst/>
            </a:prstGeom>
            <a:noFill/>
            <a:ln w="19050">
              <a:solidFill>
                <a:srgbClr val="FF000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7"/>
            <p:cNvSpPr/>
            <p:nvPr/>
          </p:nvSpPr>
          <p:spPr>
            <a:xfrm>
              <a:off x="4604584" y="3331317"/>
              <a:ext cx="245007" cy="249174"/>
            </a:xfrm>
            <a:prstGeom prst="ellipse">
              <a:avLst/>
            </a:prstGeom>
            <a:noFill/>
            <a:ln w="19050">
              <a:solidFill>
                <a:srgbClr val="FF000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5" name="그룹 24"/>
          <p:cNvGrpSpPr/>
          <p:nvPr/>
        </p:nvGrpSpPr>
        <p:grpSpPr>
          <a:xfrm>
            <a:off x="172038" y="1554379"/>
            <a:ext cx="1447800" cy="688078"/>
            <a:chOff x="228600" y="1563806"/>
            <a:chExt cx="1447800" cy="688078"/>
          </a:xfrm>
        </p:grpSpPr>
        <p:sp>
          <p:nvSpPr>
            <p:cNvPr id="19" name="TextBox 18"/>
            <p:cNvSpPr txBox="1"/>
            <p:nvPr/>
          </p:nvSpPr>
          <p:spPr>
            <a:xfrm>
              <a:off x="228600" y="1990274"/>
              <a:ext cx="1447800" cy="261610"/>
            </a:xfrm>
            <a:prstGeom prst="rect">
              <a:avLst/>
            </a:prstGeom>
            <a:noFill/>
          </p:spPr>
          <p:txBody>
            <a:bodyPr wrap="square" rtlCol="0" anchor="ctr">
              <a:spAutoFit/>
            </a:bodyPr>
            <a:lstStyle/>
            <a:p>
              <a:r>
                <a:rPr lang="en-US" altLang="ko-KR" sz="1100" dirty="0" smtClean="0"/>
                <a:t>R package “</a:t>
              </a:r>
              <a:r>
                <a:rPr lang="en-US" altLang="ko-KR" sz="1100" dirty="0" err="1" smtClean="0"/>
                <a:t>qqman</a:t>
              </a:r>
              <a:r>
                <a:rPr lang="en-US" altLang="ko-KR" sz="1100" dirty="0" smtClean="0"/>
                <a:t>”</a:t>
              </a:r>
              <a:endParaRPr lang="ko-KR" altLang="en-US" sz="1100" dirty="0"/>
            </a:p>
          </p:txBody>
        </p:sp>
        <p:cxnSp>
          <p:nvCxnSpPr>
            <p:cNvPr id="20" name="꺾인 연결선 19"/>
            <p:cNvCxnSpPr>
              <a:stCxn id="19" idx="0"/>
            </p:cNvCxnSpPr>
            <p:nvPr/>
          </p:nvCxnSpPr>
          <p:spPr>
            <a:xfrm rot="16200000" flipV="1">
              <a:off x="644016" y="1681790"/>
              <a:ext cx="426468" cy="190500"/>
            </a:xfrm>
            <a:prstGeom prst="bentConnector3">
              <a:avLst>
                <a:gd name="adj1" fmla="val 50000"/>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TextBox 20"/>
              <p:cNvSpPr txBox="1"/>
              <p:nvPr/>
            </p:nvSpPr>
            <p:spPr>
              <a:xfrm>
                <a:off x="5660230" y="1990274"/>
                <a:ext cx="3413837" cy="261610"/>
              </a:xfrm>
              <a:prstGeom prst="rect">
                <a:avLst/>
              </a:prstGeom>
              <a:noFill/>
            </p:spPr>
            <p:txBody>
              <a:bodyPr wrap="square" rtlCol="0" anchor="ctr">
                <a:spAutoFit/>
              </a:bodyPr>
              <a:lstStyle/>
              <a:p>
                <a:pPr algn="ctr"/>
                <a:r>
                  <a:rPr lang="en-US" altLang="ko-KR" sz="1100" dirty="0" err="1" smtClean="0"/>
                  <a:t>Bonferroni’s</a:t>
                </a:r>
                <a:r>
                  <a:rPr lang="en-US" altLang="ko-KR" sz="1100" dirty="0" smtClean="0"/>
                  <a:t> corrected significance level = </a:t>
                </a:r>
                <a14:m>
                  <m:oMath xmlns:m="http://schemas.openxmlformats.org/officeDocument/2006/math">
                    <m:r>
                      <a:rPr lang="en-US" altLang="ko-KR" sz="1100" b="0" i="1" smtClean="0">
                        <a:latin typeface="Cambria Math" panose="02040503050406030204" pitchFamily="18" charset="0"/>
                      </a:rPr>
                      <m:t>𝛼</m:t>
                    </m:r>
                    <m:r>
                      <a:rPr lang="en-US" altLang="ko-KR" sz="1100" b="0" i="1" smtClean="0">
                        <a:latin typeface="Cambria Math" panose="02040503050406030204" pitchFamily="18" charset="0"/>
                      </a:rPr>
                      <m:t>/</m:t>
                    </m:r>
                    <m:r>
                      <a:rPr lang="en-US" altLang="ko-KR" sz="1100" b="0" i="1" smtClean="0">
                        <a:latin typeface="Cambria Math" panose="02040503050406030204" pitchFamily="18" charset="0"/>
                      </a:rPr>
                      <m:t>𝑝</m:t>
                    </m:r>
                  </m:oMath>
                </a14:m>
                <a:endParaRPr lang="en-US" altLang="ko-KR" sz="1100" dirty="0" smtClean="0"/>
              </a:p>
            </p:txBody>
          </p:sp>
        </mc:Choice>
        <mc:Fallback xmlns="">
          <p:sp>
            <p:nvSpPr>
              <p:cNvPr id="21" name="TextBox 20"/>
              <p:cNvSpPr txBox="1">
                <a:spLocks noRot="1" noChangeAspect="1" noMove="1" noResize="1" noEditPoints="1" noAdjustHandles="1" noChangeArrowheads="1" noChangeShapeType="1" noTextEdit="1"/>
              </p:cNvSpPr>
              <p:nvPr/>
            </p:nvSpPr>
            <p:spPr>
              <a:xfrm>
                <a:off x="5660230" y="1990274"/>
                <a:ext cx="3413837" cy="261610"/>
              </a:xfrm>
              <a:prstGeom prst="rect">
                <a:avLst/>
              </a:prstGeom>
              <a:blipFill rotWithShape="0">
                <a:blip r:embed="rId3"/>
                <a:stretch>
                  <a:fillRect b="-16279"/>
                </a:stretch>
              </a:blipFill>
            </p:spPr>
            <p:txBody>
              <a:bodyPr/>
              <a:lstStyle/>
              <a:p>
                <a:r>
                  <a:rPr lang="ko-KR" altLang="en-US">
                    <a:noFill/>
                  </a:rPr>
                  <a:t> </a:t>
                </a:r>
              </a:p>
            </p:txBody>
          </p:sp>
        </mc:Fallback>
      </mc:AlternateContent>
      <p:cxnSp>
        <p:nvCxnSpPr>
          <p:cNvPr id="22" name="꺾인 연결선 21"/>
          <p:cNvCxnSpPr>
            <a:stCxn id="21" idx="0"/>
          </p:cNvCxnSpPr>
          <p:nvPr/>
        </p:nvCxnSpPr>
        <p:spPr>
          <a:xfrm rot="16200000" flipV="1">
            <a:off x="6894001" y="1517125"/>
            <a:ext cx="426468" cy="519829"/>
          </a:xfrm>
          <a:prstGeom prst="bentConnector3">
            <a:avLst>
              <a:gd name="adj1" fmla="val 50000"/>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꺾인 연결선 22"/>
          <p:cNvCxnSpPr>
            <a:endCxn id="21" idx="2"/>
          </p:cNvCxnSpPr>
          <p:nvPr/>
        </p:nvCxnSpPr>
        <p:spPr>
          <a:xfrm flipV="1">
            <a:off x="7176655" y="2251884"/>
            <a:ext cx="190494" cy="835922"/>
          </a:xfrm>
          <a:prstGeom prst="bentConnector2">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2927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smtClean="0"/>
              <a:t>Splitting training and test set</a:t>
            </a:r>
          </a:p>
          <a:p>
            <a:endParaRPr lang="en-US" altLang="ko-KR" dirty="0" smtClean="0"/>
          </a:p>
          <a:p>
            <a:r>
              <a:rPr lang="en-US" altLang="ko-KR" sz="700" dirty="0" smtClean="0"/>
              <a:t/>
            </a:r>
            <a:br>
              <a:rPr lang="en-US" altLang="ko-KR" sz="700" dirty="0" smtClean="0"/>
            </a:br>
            <a:endParaRPr lang="en-US" altLang="ko-KR" sz="700" dirty="0"/>
          </a:p>
          <a:p>
            <a:r>
              <a:rPr lang="en-US" altLang="ko-KR" dirty="0" smtClean="0"/>
              <a:t>Cross-validation</a:t>
            </a:r>
          </a:p>
          <a:p>
            <a:pPr marL="0" indent="0">
              <a:buNone/>
            </a:pPr>
            <a:r>
              <a:rPr lang="en-US" altLang="ko-KR" dirty="0" smtClean="0"/>
              <a:t/>
            </a:r>
            <a:br>
              <a:rPr lang="en-US" altLang="ko-KR" dirty="0" smtClean="0"/>
            </a:br>
            <a:endParaRPr lang="en-US" altLang="ko-KR" sz="1000" dirty="0"/>
          </a:p>
          <a:p>
            <a:r>
              <a:rPr lang="en-US" altLang="ko-KR" dirty="0" smtClean="0"/>
              <a:t>Fitting lasso with optimal lambda (min &amp; 1se)</a:t>
            </a:r>
          </a:p>
        </p:txBody>
      </p:sp>
      <p:sp>
        <p:nvSpPr>
          <p:cNvPr id="3" name="제목 2"/>
          <p:cNvSpPr>
            <a:spLocks noGrp="1"/>
          </p:cNvSpPr>
          <p:nvPr>
            <p:ph type="title"/>
          </p:nvPr>
        </p:nvSpPr>
        <p:spPr/>
        <p:txBody>
          <a:bodyPr/>
          <a:lstStyle/>
          <a:p>
            <a:r>
              <a:rPr lang="en-US" altLang="ko-KR" dirty="0" smtClean="0"/>
              <a:t>Prediction I</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77</a:t>
            </a:fld>
            <a:endParaRPr lang="ko-KR" altLang="en-US"/>
          </a:p>
        </p:txBody>
      </p:sp>
      <p:pic>
        <p:nvPicPr>
          <p:cNvPr id="8" name="그림 7"/>
          <p:cNvPicPr>
            <a:picLocks noChangeAspect="1"/>
          </p:cNvPicPr>
          <p:nvPr/>
        </p:nvPicPr>
        <p:blipFill>
          <a:blip r:embed="rId2"/>
          <a:stretch>
            <a:fillRect/>
          </a:stretch>
        </p:blipFill>
        <p:spPr>
          <a:xfrm>
            <a:off x="375796" y="1748010"/>
            <a:ext cx="8392406" cy="738062"/>
          </a:xfrm>
          <a:prstGeom prst="rect">
            <a:avLst/>
          </a:prstGeom>
        </p:spPr>
      </p:pic>
      <p:pic>
        <p:nvPicPr>
          <p:cNvPr id="9" name="그림 8"/>
          <p:cNvPicPr>
            <a:picLocks noChangeAspect="1"/>
          </p:cNvPicPr>
          <p:nvPr/>
        </p:nvPicPr>
        <p:blipFill>
          <a:blip r:embed="rId3"/>
          <a:stretch>
            <a:fillRect/>
          </a:stretch>
        </p:blipFill>
        <p:spPr>
          <a:xfrm>
            <a:off x="375796" y="3331285"/>
            <a:ext cx="8392406" cy="405690"/>
          </a:xfrm>
          <a:prstGeom prst="rect">
            <a:avLst/>
          </a:prstGeom>
        </p:spPr>
      </p:pic>
      <p:pic>
        <p:nvPicPr>
          <p:cNvPr id="10" name="그림 9"/>
          <p:cNvPicPr>
            <a:picLocks noChangeAspect="1"/>
          </p:cNvPicPr>
          <p:nvPr/>
        </p:nvPicPr>
        <p:blipFill>
          <a:blip r:embed="rId4"/>
          <a:stretch>
            <a:fillRect/>
          </a:stretch>
        </p:blipFill>
        <p:spPr>
          <a:xfrm>
            <a:off x="375796" y="4775700"/>
            <a:ext cx="8392406" cy="562100"/>
          </a:xfrm>
          <a:prstGeom prst="rect">
            <a:avLst/>
          </a:prstGeom>
        </p:spPr>
      </p:pic>
    </p:spTree>
    <p:extLst>
      <p:ext uri="{BB962C8B-B14F-4D97-AF65-F5344CB8AC3E}">
        <p14:creationId xmlns:p14="http://schemas.microsoft.com/office/powerpoint/2010/main" val="369887175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smtClean="0"/>
              <a:t>Results of the lasso with the optimal lambda values</a:t>
            </a:r>
            <a:endParaRPr lang="ko-KR" altLang="en-US" dirty="0"/>
          </a:p>
        </p:txBody>
      </p:sp>
      <p:sp>
        <p:nvSpPr>
          <p:cNvPr id="3" name="제목 2"/>
          <p:cNvSpPr>
            <a:spLocks noGrp="1"/>
          </p:cNvSpPr>
          <p:nvPr>
            <p:ph type="title"/>
          </p:nvPr>
        </p:nvSpPr>
        <p:spPr/>
        <p:txBody>
          <a:bodyPr/>
          <a:lstStyle/>
          <a:p>
            <a:r>
              <a:rPr lang="en-US" altLang="ko-KR" dirty="0"/>
              <a:t>Prediction </a:t>
            </a:r>
            <a:r>
              <a:rPr lang="en-US" altLang="ko-KR" dirty="0" smtClean="0"/>
              <a:t>II</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78</a:t>
            </a:fld>
            <a:endParaRPr lang="ko-KR" altLang="en-US"/>
          </a:p>
        </p:txBody>
      </p:sp>
      <p:pic>
        <p:nvPicPr>
          <p:cNvPr id="11" name="그림 10"/>
          <p:cNvPicPr>
            <a:picLocks noChangeAspect="1"/>
          </p:cNvPicPr>
          <p:nvPr/>
        </p:nvPicPr>
        <p:blipFill>
          <a:blip r:embed="rId2"/>
          <a:stretch>
            <a:fillRect/>
          </a:stretch>
        </p:blipFill>
        <p:spPr>
          <a:xfrm>
            <a:off x="373353" y="2133600"/>
            <a:ext cx="8397294" cy="1529891"/>
          </a:xfrm>
          <a:prstGeom prst="rect">
            <a:avLst/>
          </a:prstGeom>
        </p:spPr>
      </p:pic>
      <p:pic>
        <p:nvPicPr>
          <p:cNvPr id="12" name="그림 11"/>
          <p:cNvPicPr>
            <a:picLocks noChangeAspect="1"/>
          </p:cNvPicPr>
          <p:nvPr/>
        </p:nvPicPr>
        <p:blipFill>
          <a:blip r:embed="rId3"/>
          <a:stretch>
            <a:fillRect/>
          </a:stretch>
        </p:blipFill>
        <p:spPr>
          <a:xfrm>
            <a:off x="380684" y="4193540"/>
            <a:ext cx="8382631" cy="1515227"/>
          </a:xfrm>
          <a:prstGeom prst="rect">
            <a:avLst/>
          </a:prstGeom>
        </p:spPr>
      </p:pic>
    </p:spTree>
    <p:extLst>
      <p:ext uri="{BB962C8B-B14F-4D97-AF65-F5344CB8AC3E}">
        <p14:creationId xmlns:p14="http://schemas.microsoft.com/office/powerpoint/2010/main" val="26352540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7</a:t>
            </a:fld>
            <a:endParaRPr lang="ko-KR" altLang="en-US"/>
          </a:p>
        </p:txBody>
      </p:sp>
      <p:sp>
        <p:nvSpPr>
          <p:cNvPr id="2" name="내용 개체 틀 1"/>
          <p:cNvSpPr>
            <a:spLocks noGrp="1"/>
          </p:cNvSpPr>
          <p:nvPr>
            <p:ph idx="1"/>
          </p:nvPr>
        </p:nvSpPr>
        <p:spPr>
          <a:xfrm>
            <a:off x="234315" y="990600"/>
            <a:ext cx="8675370" cy="4576763"/>
          </a:xfrm>
        </p:spPr>
        <p:txBody>
          <a:bodyPr/>
          <a:lstStyle/>
          <a:p>
            <a:pPr marL="0" indent="0">
              <a:buNone/>
            </a:pPr>
            <a:r>
              <a:rPr lang="en-US" altLang="ko-KR" b="1"/>
              <a:t>• Concept of fixed &amp; random effect</a:t>
            </a:r>
            <a:endParaRPr lang="ko-KR" altLang="en-US" b="1"/>
          </a:p>
          <a:p>
            <a:pPr marL="0" indent="0">
              <a:buNone/>
            </a:pPr>
            <a:endParaRPr lang="ko-KR" altLang="en-US"/>
          </a:p>
        </p:txBody>
      </p:sp>
      <p:sp>
        <p:nvSpPr>
          <p:cNvPr id="7" name="제목 6"/>
          <p:cNvSpPr>
            <a:spLocks noGrp="1"/>
          </p:cNvSpPr>
          <p:nvPr>
            <p:ph type="title"/>
          </p:nvPr>
        </p:nvSpPr>
        <p:spPr>
          <a:xfrm>
            <a:off x="0" y="201613"/>
            <a:ext cx="5426550" cy="561195"/>
          </a:xfrm>
          <a:prstGeom prst="rect">
            <a:avLst/>
          </a:prstGeom>
        </p:spPr>
        <p:txBody>
          <a:bodyPr wrap="none">
            <a:spAutoFit/>
          </a:bodyPr>
          <a:lstStyle/>
          <a:p>
            <a:r>
              <a:rPr lang="en-US" altLang="ko-KR" sz="2800" b="1" dirty="0"/>
              <a:t>2</a:t>
            </a:r>
            <a:r>
              <a:rPr lang="ko-KR" altLang="en-US" sz="2800" b="1" dirty="0" smtClean="0"/>
              <a:t>. </a:t>
            </a:r>
            <a:r>
              <a:rPr lang="en-US" altLang="ko-KR" sz="2800" b="1" dirty="0" smtClean="0"/>
              <a:t>Statistical </a:t>
            </a:r>
            <a:r>
              <a:rPr lang="en-US" altLang="ko-KR" sz="2800" b="1" dirty="0" smtClean="0"/>
              <a:t>Models </a:t>
            </a:r>
            <a:r>
              <a:rPr lang="en-US" altLang="ko-KR" sz="2800" b="1" dirty="0" smtClean="0"/>
              <a:t>of GAPIT</a:t>
            </a:r>
            <a:endParaRPr lang="ko-KR" altLang="en-US" sz="2800" b="1" dirty="0"/>
          </a:p>
        </p:txBody>
      </p:sp>
      <p:sp>
        <p:nvSpPr>
          <p:cNvPr id="8" name="모서리가 둥근 직사각형 7"/>
          <p:cNvSpPr/>
          <p:nvPr/>
        </p:nvSpPr>
        <p:spPr>
          <a:xfrm>
            <a:off x="457199" y="1620719"/>
            <a:ext cx="2825067" cy="396744"/>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smtClean="0">
                <a:solidFill>
                  <a:schemeClr val="tx1"/>
                </a:solidFill>
              </a:rPr>
              <a:t>fixed effect</a:t>
            </a:r>
            <a:endParaRPr lang="ko-KR" altLang="en-US" sz="1800">
              <a:solidFill>
                <a:schemeClr val="tx1"/>
              </a:solidFill>
            </a:endParaRPr>
          </a:p>
        </p:txBody>
      </p:sp>
      <p:sp>
        <p:nvSpPr>
          <p:cNvPr id="9" name="모서리가 둥근 직사각형 8"/>
          <p:cNvSpPr/>
          <p:nvPr/>
        </p:nvSpPr>
        <p:spPr>
          <a:xfrm>
            <a:off x="457199" y="4100037"/>
            <a:ext cx="2825067" cy="396744"/>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smtClean="0">
                <a:solidFill>
                  <a:schemeClr val="tx1"/>
                </a:solidFill>
              </a:rPr>
              <a:t>random effect</a:t>
            </a:r>
            <a:endParaRPr lang="ko-KR" altLang="en-US" sz="1800">
              <a:solidFill>
                <a:schemeClr val="tx1"/>
              </a:solidFill>
            </a:endParaRPr>
          </a:p>
        </p:txBody>
      </p:sp>
      <p:sp>
        <p:nvSpPr>
          <p:cNvPr id="10" name="직사각형 9"/>
          <p:cNvSpPr/>
          <p:nvPr/>
        </p:nvSpPr>
        <p:spPr>
          <a:xfrm>
            <a:off x="301942" y="2121912"/>
            <a:ext cx="8686800" cy="1823576"/>
          </a:xfrm>
          <a:prstGeom prst="rect">
            <a:avLst/>
          </a:prstGeom>
        </p:spPr>
        <p:txBody>
          <a:bodyPr wrap="square">
            <a:spAutoFit/>
          </a:bodyPr>
          <a:lstStyle/>
          <a:p>
            <a:pPr>
              <a:lnSpc>
                <a:spcPts val="2700"/>
              </a:lnSpc>
            </a:pPr>
            <a:r>
              <a:rPr lang="en-US" altLang="ko-KR" sz="1600" dirty="0"/>
              <a:t>A fixed effect is a factor </a:t>
            </a:r>
            <a:r>
              <a:rPr lang="en-US" altLang="ko-KR" sz="1600" dirty="0">
                <a:solidFill>
                  <a:schemeClr val="accent2"/>
                </a:solidFill>
              </a:rPr>
              <a:t>whose level is selected </a:t>
            </a:r>
            <a:r>
              <a:rPr lang="en-US" altLang="ko-KR" sz="1600" dirty="0"/>
              <a:t>by a procedure that is not random, or is made up of </a:t>
            </a:r>
            <a:r>
              <a:rPr lang="en-US" altLang="ko-KR" sz="1600" dirty="0">
                <a:solidFill>
                  <a:schemeClr val="accent2"/>
                </a:solidFill>
              </a:rPr>
              <a:t>possible levels </a:t>
            </a:r>
            <a:r>
              <a:rPr lang="en-US" altLang="ko-KR" sz="1600" dirty="0"/>
              <a:t>in the entire population.</a:t>
            </a:r>
          </a:p>
          <a:p>
            <a:pPr>
              <a:lnSpc>
                <a:spcPts val="2700"/>
              </a:lnSpc>
            </a:pPr>
            <a:r>
              <a:rPr lang="en-US" altLang="ko-KR" sz="1600" dirty="0"/>
              <a:t>Researchers are interested in comparing the effects of factors only for the levels of response variables included in the study.</a:t>
            </a:r>
          </a:p>
          <a:p>
            <a:pPr algn="ctr">
              <a:lnSpc>
                <a:spcPts val="2700"/>
              </a:lnSpc>
            </a:pPr>
            <a:r>
              <a:rPr lang="en-US" altLang="ko-KR" sz="1800" dirty="0"/>
              <a:t>“FIXED EFFECT MODEL”</a:t>
            </a:r>
            <a:endParaRPr lang="ko-KR" altLang="en-US" sz="1800" dirty="0"/>
          </a:p>
        </p:txBody>
      </p:sp>
      <p:sp>
        <p:nvSpPr>
          <p:cNvPr id="11" name="직사각형 10"/>
          <p:cNvSpPr/>
          <p:nvPr/>
        </p:nvSpPr>
        <p:spPr>
          <a:xfrm>
            <a:off x="356176" y="4591065"/>
            <a:ext cx="8711623" cy="1443344"/>
          </a:xfrm>
          <a:prstGeom prst="rect">
            <a:avLst/>
          </a:prstGeom>
        </p:spPr>
        <p:txBody>
          <a:bodyPr wrap="square">
            <a:spAutoFit/>
          </a:bodyPr>
          <a:lstStyle/>
          <a:p>
            <a:pPr>
              <a:lnSpc>
                <a:spcPts val="2700"/>
              </a:lnSpc>
            </a:pPr>
            <a:r>
              <a:rPr lang="ko-KR" altLang="en-US" sz="1800" dirty="0"/>
              <a:t>Factor levels are often </a:t>
            </a:r>
            <a:r>
              <a:rPr lang="en-US" altLang="ko-KR" sz="1800" dirty="0"/>
              <a:t>various</a:t>
            </a:r>
            <a:r>
              <a:rPr lang="ko-KR" altLang="en-US" sz="1800" dirty="0"/>
              <a:t> and researchers or data analysts </a:t>
            </a:r>
            <a:r>
              <a:rPr lang="ko-KR" altLang="en-US" sz="1800" dirty="0">
                <a:solidFill>
                  <a:schemeClr val="accent2"/>
                </a:solidFill>
              </a:rPr>
              <a:t>choose subset levels</a:t>
            </a:r>
            <a:r>
              <a:rPr lang="ko-KR" altLang="en-US" sz="1800" dirty="0"/>
              <a:t> to include in the study.</a:t>
            </a:r>
            <a:endParaRPr lang="en-US" altLang="ko-KR" sz="1800" dirty="0"/>
          </a:p>
          <a:p>
            <a:pPr>
              <a:lnSpc>
                <a:spcPts val="2700"/>
              </a:lnSpc>
            </a:pPr>
            <a:r>
              <a:rPr lang="en-US" altLang="ko-KR" sz="1800" dirty="0"/>
              <a:t>This effect is called “random effect</a:t>
            </a:r>
            <a:r>
              <a:rPr lang="en-US" altLang="ko-KR" sz="1800" dirty="0" smtClean="0"/>
              <a:t>”.</a:t>
            </a:r>
            <a:endParaRPr lang="en-US" altLang="ko-KR" sz="1800" dirty="0"/>
          </a:p>
          <a:p>
            <a:pPr algn="ctr">
              <a:lnSpc>
                <a:spcPts val="2700"/>
              </a:lnSpc>
            </a:pPr>
            <a:r>
              <a:rPr lang="en-US" altLang="ko-KR" sz="1800" dirty="0"/>
              <a:t>“RANDOM EFFECT MODEL</a:t>
            </a:r>
            <a:r>
              <a:rPr lang="en-US" altLang="ko-KR" sz="1800" dirty="0" smtClean="0"/>
              <a:t>”</a:t>
            </a:r>
            <a:endParaRPr lang="ko-KR" altLang="en-US" sz="1800" dirty="0"/>
          </a:p>
        </p:txBody>
      </p:sp>
    </p:spTree>
    <p:extLst>
      <p:ext uri="{BB962C8B-B14F-4D97-AF65-F5344CB8AC3E}">
        <p14:creationId xmlns:p14="http://schemas.microsoft.com/office/powerpoint/2010/main" val="192099361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380999" y="1295400"/>
            <a:ext cx="8389647" cy="4576763"/>
          </a:xfrm>
        </p:spPr>
        <p:txBody>
          <a:bodyPr/>
          <a:lstStyle/>
          <a:p>
            <a:r>
              <a:rPr lang="en-US" altLang="ko-KR" dirty="0" smtClean="0"/>
              <a:t>Predicting a new dataset with the lasso-trained model.</a:t>
            </a:r>
            <a:endParaRPr lang="ko-KR" altLang="en-US" dirty="0"/>
          </a:p>
        </p:txBody>
      </p:sp>
      <p:sp>
        <p:nvSpPr>
          <p:cNvPr id="3" name="제목 2"/>
          <p:cNvSpPr>
            <a:spLocks noGrp="1"/>
          </p:cNvSpPr>
          <p:nvPr>
            <p:ph type="title"/>
          </p:nvPr>
        </p:nvSpPr>
        <p:spPr/>
        <p:txBody>
          <a:bodyPr/>
          <a:lstStyle/>
          <a:p>
            <a:r>
              <a:rPr lang="en-US" altLang="ko-KR" dirty="0"/>
              <a:t>Prediction </a:t>
            </a:r>
            <a:r>
              <a:rPr lang="en-US" altLang="ko-KR" dirty="0" smtClean="0"/>
              <a:t>III</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79</a:t>
            </a:fld>
            <a:endParaRPr lang="ko-KR" altLang="en-US"/>
          </a:p>
        </p:txBody>
      </p:sp>
      <p:pic>
        <p:nvPicPr>
          <p:cNvPr id="7" name="그림 6"/>
          <p:cNvPicPr>
            <a:picLocks noChangeAspect="1"/>
          </p:cNvPicPr>
          <p:nvPr/>
        </p:nvPicPr>
        <p:blipFill>
          <a:blip r:embed="rId2"/>
          <a:stretch>
            <a:fillRect/>
          </a:stretch>
        </p:blipFill>
        <p:spPr>
          <a:xfrm>
            <a:off x="370908" y="2063665"/>
            <a:ext cx="8402182" cy="3040232"/>
          </a:xfrm>
          <a:prstGeom prst="rect">
            <a:avLst/>
          </a:prstGeom>
        </p:spPr>
      </p:pic>
      <p:sp>
        <p:nvSpPr>
          <p:cNvPr id="8" name="TextBox 7"/>
          <p:cNvSpPr txBox="1"/>
          <p:nvPr/>
        </p:nvSpPr>
        <p:spPr>
          <a:xfrm>
            <a:off x="393244" y="5381833"/>
            <a:ext cx="4117848"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ko-KR" sz="1600" dirty="0" smtClean="0">
                <a:latin typeface="맑은 고딕" panose="020B0503020000020004" pitchFamily="50" charset="-127"/>
                <a:ea typeface="맑은 고딕" panose="020B0503020000020004" pitchFamily="50" charset="-127"/>
              </a:rPr>
              <a:t>※ </a:t>
            </a:r>
            <a:r>
              <a:rPr lang="en-US" altLang="ko-KR" sz="1600" dirty="0" smtClean="0"/>
              <a:t>Notification</a:t>
            </a:r>
            <a:br>
              <a:rPr lang="en-US" altLang="ko-KR" sz="1600" dirty="0" smtClean="0"/>
            </a:br>
            <a:r>
              <a:rPr lang="en-US" altLang="ko-KR" sz="1600" dirty="0" smtClean="0"/>
              <a:t>Since the lasso is not a prediction model, so the </a:t>
            </a:r>
            <a:r>
              <a:rPr lang="en-US" altLang="ko-KR" sz="1600" dirty="0"/>
              <a:t>prediction </a:t>
            </a:r>
            <a:r>
              <a:rPr lang="en-US" altLang="ko-KR" sz="1600" dirty="0" smtClean="0"/>
              <a:t>results is not good</a:t>
            </a:r>
          </a:p>
        </p:txBody>
      </p:sp>
    </p:spTree>
    <p:extLst>
      <p:ext uri="{BB962C8B-B14F-4D97-AF65-F5344CB8AC3E}">
        <p14:creationId xmlns:p14="http://schemas.microsoft.com/office/powerpoint/2010/main" val="24015850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p:cNvSpPr>
            <a:spLocks noGrp="1"/>
          </p:cNvSpPr>
          <p:nvPr>
            <p:ph type="ctrTitle"/>
          </p:nvPr>
        </p:nvSpPr>
        <p:spPr/>
        <p:txBody>
          <a:bodyPr/>
          <a:lstStyle/>
          <a:p>
            <a:r>
              <a:rPr lang="en-US" altLang="ko-KR" dirty="0" smtClean="0"/>
              <a:t>Elastic-net</a:t>
            </a:r>
            <a:endParaRPr lang="ko-KR" altLang="en-US" dirty="0"/>
          </a:p>
        </p:txBody>
      </p:sp>
      <p:sp>
        <p:nvSpPr>
          <p:cNvPr id="4" name="날짜 개체 틀 3"/>
          <p:cNvSpPr>
            <a:spLocks noGrp="1"/>
          </p:cNvSpPr>
          <p:nvPr>
            <p:ph type="dt" sz="half" idx="10"/>
          </p:nvPr>
        </p:nvSpPr>
        <p:spPr>
          <a:xfrm>
            <a:off x="6115050" y="6635750"/>
            <a:ext cx="3028950" cy="222250"/>
          </a:xfrm>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a:xfrm>
            <a:off x="0" y="6635750"/>
            <a:ext cx="3086100" cy="225425"/>
          </a:xfrm>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a:xfrm>
            <a:off x="7086600" y="6635750"/>
            <a:ext cx="2057400" cy="222250"/>
          </a:xfrm>
        </p:spPr>
        <p:txBody>
          <a:bodyPr/>
          <a:lstStyle/>
          <a:p>
            <a:pPr>
              <a:defRPr/>
            </a:pPr>
            <a:r>
              <a:rPr lang="en-US" altLang="ko-KR" smtClean="0"/>
              <a:t>page </a:t>
            </a:r>
            <a:fld id="{C77A59D6-6D8A-4419-AA9E-5A3EC534CE24}" type="slidenum">
              <a:rPr lang="ko-KR" altLang="en-US" smtClean="0"/>
              <a:pPr>
                <a:defRPr/>
              </a:pPr>
              <a:t>80</a:t>
            </a:fld>
            <a:endParaRPr lang="ko-KR" altLang="en-US"/>
          </a:p>
        </p:txBody>
      </p:sp>
    </p:spTree>
    <p:extLst>
      <p:ext uri="{BB962C8B-B14F-4D97-AF65-F5344CB8AC3E}">
        <p14:creationId xmlns:p14="http://schemas.microsoft.com/office/powerpoint/2010/main" val="25509115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381000" y="1083523"/>
            <a:ext cx="7886700" cy="4576763"/>
          </a:xfrm>
        </p:spPr>
        <p:txBody>
          <a:bodyPr/>
          <a:lstStyle/>
          <a:p>
            <a:r>
              <a:rPr lang="en-US" altLang="ko-KR" sz="2000" dirty="0" smtClean="0"/>
              <a:t>Transform “y” into binary data based on median value</a:t>
            </a:r>
            <a:endParaRPr lang="ko-KR" altLang="en-US" sz="2000" dirty="0"/>
          </a:p>
        </p:txBody>
      </p:sp>
      <p:sp>
        <p:nvSpPr>
          <p:cNvPr id="3" name="제목 2"/>
          <p:cNvSpPr>
            <a:spLocks noGrp="1"/>
          </p:cNvSpPr>
          <p:nvPr>
            <p:ph type="title"/>
          </p:nvPr>
        </p:nvSpPr>
        <p:spPr/>
        <p:txBody>
          <a:bodyPr/>
          <a:lstStyle/>
          <a:p>
            <a:r>
              <a:rPr lang="en-US" altLang="ko-KR" dirty="0" smtClean="0"/>
              <a:t>Elastic-net for binary response</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81</a:t>
            </a:fld>
            <a:endParaRPr lang="ko-KR" altLang="en-US"/>
          </a:p>
        </p:txBody>
      </p:sp>
      <p:pic>
        <p:nvPicPr>
          <p:cNvPr id="7" name="그림 6"/>
          <p:cNvPicPr>
            <a:picLocks noChangeAspect="1"/>
          </p:cNvPicPr>
          <p:nvPr/>
        </p:nvPicPr>
        <p:blipFill>
          <a:blip r:embed="rId2"/>
          <a:stretch>
            <a:fillRect/>
          </a:stretch>
        </p:blipFill>
        <p:spPr>
          <a:xfrm>
            <a:off x="481772" y="1676400"/>
            <a:ext cx="5010441" cy="1277442"/>
          </a:xfrm>
          <a:prstGeom prst="rect">
            <a:avLst/>
          </a:prstGeom>
        </p:spPr>
      </p:pic>
      <p:pic>
        <p:nvPicPr>
          <p:cNvPr id="8" name="그림 7"/>
          <p:cNvPicPr>
            <a:picLocks noChangeAspect="1"/>
          </p:cNvPicPr>
          <p:nvPr/>
        </p:nvPicPr>
        <p:blipFill>
          <a:blip r:embed="rId3"/>
          <a:stretch>
            <a:fillRect/>
          </a:stretch>
        </p:blipFill>
        <p:spPr>
          <a:xfrm>
            <a:off x="481772" y="3051845"/>
            <a:ext cx="8180454" cy="3399265"/>
          </a:xfrm>
          <a:prstGeom prst="rect">
            <a:avLst/>
          </a:prstGeom>
        </p:spPr>
      </p:pic>
      <p:sp>
        <p:nvSpPr>
          <p:cNvPr id="9" name="TextBox 8"/>
          <p:cNvSpPr txBox="1"/>
          <p:nvPr/>
        </p:nvSpPr>
        <p:spPr>
          <a:xfrm>
            <a:off x="4648200" y="3493442"/>
            <a:ext cx="3619500" cy="461665"/>
          </a:xfrm>
          <a:prstGeom prst="rect">
            <a:avLst/>
          </a:prstGeom>
          <a:noFill/>
        </p:spPr>
        <p:txBody>
          <a:bodyPr wrap="square" rtlCol="0" anchor="ctr">
            <a:spAutoFit/>
          </a:bodyPr>
          <a:lstStyle/>
          <a:p>
            <a:r>
              <a:rPr lang="en-US" altLang="ko-KR" sz="1200" dirty="0" smtClean="0"/>
              <a:t>In the case of binary response, family=“</a:t>
            </a:r>
            <a:r>
              <a:rPr lang="en-US" altLang="ko-KR" sz="1200" dirty="0" smtClean="0">
                <a:solidFill>
                  <a:srgbClr val="C00000"/>
                </a:solidFill>
              </a:rPr>
              <a:t>binomial</a:t>
            </a:r>
            <a:r>
              <a:rPr lang="en-US" altLang="ko-KR" sz="1200" dirty="0" smtClean="0"/>
              <a:t>” (</a:t>
            </a:r>
            <a:r>
              <a:rPr lang="en-US" altLang="ko-KR" sz="1200" dirty="0" smtClean="0">
                <a:solidFill>
                  <a:srgbClr val="C00000"/>
                </a:solidFill>
              </a:rPr>
              <a:t>logistic</a:t>
            </a:r>
            <a:r>
              <a:rPr lang="en-US" altLang="ko-KR" sz="1200" dirty="0" smtClean="0"/>
              <a:t> regression model)</a:t>
            </a:r>
            <a:endParaRPr lang="ko-KR" altLang="en-US" sz="1200" dirty="0"/>
          </a:p>
        </p:txBody>
      </p:sp>
      <p:cxnSp>
        <p:nvCxnSpPr>
          <p:cNvPr id="10" name="꺾인 연결선 9"/>
          <p:cNvCxnSpPr>
            <a:stCxn id="9" idx="1"/>
          </p:cNvCxnSpPr>
          <p:nvPr/>
        </p:nvCxnSpPr>
        <p:spPr>
          <a:xfrm rot="10800000">
            <a:off x="4412104" y="3407975"/>
            <a:ext cx="236096" cy="316300"/>
          </a:xfrm>
          <a:prstGeom prst="bentConnector2">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15974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p:cNvPicPr>
            <a:picLocks noChangeAspect="1"/>
          </p:cNvPicPr>
          <p:nvPr/>
        </p:nvPicPr>
        <p:blipFill rotWithShape="1">
          <a:blip r:embed="rId2"/>
          <a:srcRect b="17553"/>
          <a:stretch/>
        </p:blipFill>
        <p:spPr>
          <a:xfrm>
            <a:off x="481772" y="1735975"/>
            <a:ext cx="8180454" cy="1359170"/>
          </a:xfrm>
          <a:prstGeom prst="rect">
            <a:avLst/>
          </a:prstGeom>
        </p:spPr>
      </p:pic>
      <p:sp>
        <p:nvSpPr>
          <p:cNvPr id="3" name="제목 2"/>
          <p:cNvSpPr>
            <a:spLocks noGrp="1"/>
          </p:cNvSpPr>
          <p:nvPr>
            <p:ph type="title"/>
          </p:nvPr>
        </p:nvSpPr>
        <p:spPr/>
        <p:txBody>
          <a:bodyPr/>
          <a:lstStyle/>
          <a:p>
            <a:r>
              <a:rPr lang="en-US" altLang="ko-KR" sz="3600" dirty="0" smtClean="0"/>
              <a:t>Selecting the optimal tuning parameters</a:t>
            </a:r>
            <a:endParaRPr lang="ko-KR" altLang="en-US" sz="36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82</a:t>
            </a:fld>
            <a:endParaRPr lang="ko-KR" altLang="en-US"/>
          </a:p>
        </p:txBody>
      </p:sp>
      <p:grpSp>
        <p:nvGrpSpPr>
          <p:cNvPr id="14" name="그룹 13"/>
          <p:cNvGrpSpPr/>
          <p:nvPr/>
        </p:nvGrpSpPr>
        <p:grpSpPr>
          <a:xfrm>
            <a:off x="486217" y="990600"/>
            <a:ext cx="8626859" cy="1486547"/>
            <a:chOff x="486217" y="1396019"/>
            <a:chExt cx="8626859" cy="1486547"/>
          </a:xfrm>
        </p:grpSpPr>
        <p:pic>
          <p:nvPicPr>
            <p:cNvPr id="12" name="그림 11"/>
            <p:cNvPicPr>
              <a:picLocks noChangeAspect="1"/>
            </p:cNvPicPr>
            <p:nvPr/>
          </p:nvPicPr>
          <p:blipFill>
            <a:blip r:embed="rId3"/>
            <a:stretch>
              <a:fillRect/>
            </a:stretch>
          </p:blipFill>
          <p:spPr>
            <a:xfrm>
              <a:off x="486217" y="1396019"/>
              <a:ext cx="8171565" cy="590984"/>
            </a:xfrm>
            <a:prstGeom prst="rect">
              <a:avLst/>
            </a:prstGeom>
          </p:spPr>
        </p:pic>
        <p:grpSp>
          <p:nvGrpSpPr>
            <p:cNvPr id="11" name="그룹 10"/>
            <p:cNvGrpSpPr/>
            <p:nvPr/>
          </p:nvGrpSpPr>
          <p:grpSpPr>
            <a:xfrm>
              <a:off x="3945115" y="1462118"/>
              <a:ext cx="3733799" cy="461665"/>
              <a:chOff x="4114801" y="1490399"/>
              <a:chExt cx="3733799" cy="461665"/>
            </a:xfrm>
          </p:grpSpPr>
          <p:sp>
            <p:nvSpPr>
              <p:cNvPr id="10" name="TextBox 9"/>
              <p:cNvSpPr txBox="1"/>
              <p:nvPr/>
            </p:nvSpPr>
            <p:spPr>
              <a:xfrm>
                <a:off x="4570095" y="1490399"/>
                <a:ext cx="3278505" cy="461665"/>
              </a:xfrm>
              <a:prstGeom prst="rect">
                <a:avLst/>
              </a:prstGeom>
              <a:noFill/>
            </p:spPr>
            <p:txBody>
              <a:bodyPr wrap="square" rtlCol="0" anchor="ctr">
                <a:spAutoFit/>
              </a:bodyPr>
              <a:lstStyle/>
              <a:p>
                <a:r>
                  <a:rPr lang="en-US" altLang="ko-KR" sz="1200" dirty="0" smtClean="0"/>
                  <a:t>To compare the measurement for each alpha with the same dataset.</a:t>
                </a:r>
                <a:endParaRPr lang="ko-KR" altLang="en-US" sz="1200" dirty="0"/>
              </a:p>
            </p:txBody>
          </p:sp>
          <p:cxnSp>
            <p:nvCxnSpPr>
              <p:cNvPr id="16" name="직선 연결선 15"/>
              <p:cNvCxnSpPr>
                <a:stCxn id="10" idx="1"/>
              </p:cNvCxnSpPr>
              <p:nvPr/>
            </p:nvCxnSpPr>
            <p:spPr>
              <a:xfrm flipH="1">
                <a:off x="4114801" y="1721232"/>
                <a:ext cx="455294" cy="0"/>
              </a:xfrm>
              <a:prstGeom prst="line">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7" name="그룹 36"/>
            <p:cNvGrpSpPr/>
            <p:nvPr/>
          </p:nvGrpSpPr>
          <p:grpSpPr>
            <a:xfrm>
              <a:off x="7787731" y="1396019"/>
              <a:ext cx="1325345" cy="1486547"/>
              <a:chOff x="1748286" y="2895600"/>
              <a:chExt cx="2840994" cy="3186545"/>
            </a:xfrm>
          </p:grpSpPr>
          <p:pic>
            <p:nvPicPr>
              <p:cNvPr id="31" name="그림 30"/>
              <p:cNvPicPr>
                <a:picLocks noChangeAspect="1"/>
              </p:cNvPicPr>
              <p:nvPr/>
            </p:nvPicPr>
            <p:blipFill rotWithShape="1">
              <a:blip r:embed="rId4" cstate="print">
                <a:extLst>
                  <a:ext uri="{28A0092B-C50C-407E-A947-70E740481C1C}">
                    <a14:useLocalDpi xmlns:a14="http://schemas.microsoft.com/office/drawing/2010/main" val="0"/>
                  </a:ext>
                </a:extLst>
              </a:blip>
              <a:srcRect l="34381" t="3208" b="10407"/>
              <a:stretch/>
            </p:blipFill>
            <p:spPr>
              <a:xfrm>
                <a:off x="1748286" y="2895600"/>
                <a:ext cx="2840994" cy="3186545"/>
              </a:xfrm>
              <a:prstGeom prst="rect">
                <a:avLst/>
              </a:prstGeom>
            </p:spPr>
          </p:pic>
          <p:sp>
            <p:nvSpPr>
              <p:cNvPr id="32" name="직사각형 31"/>
              <p:cNvSpPr/>
              <p:nvPr/>
            </p:nvSpPr>
            <p:spPr>
              <a:xfrm>
                <a:off x="1812124" y="3456604"/>
                <a:ext cx="515252" cy="415636"/>
              </a:xfrm>
              <a:prstGeom prst="rect">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3" name="직사각형 32"/>
              <p:cNvSpPr/>
              <p:nvPr/>
            </p:nvSpPr>
            <p:spPr>
              <a:xfrm>
                <a:off x="2324894" y="3985071"/>
                <a:ext cx="515252" cy="415636"/>
              </a:xfrm>
              <a:prstGeom prst="rect">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직사각형 33"/>
              <p:cNvSpPr/>
              <p:nvPr/>
            </p:nvSpPr>
            <p:spPr>
              <a:xfrm>
                <a:off x="2844344" y="4520096"/>
                <a:ext cx="515252" cy="415636"/>
              </a:xfrm>
              <a:prstGeom prst="rect">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 name="직사각형 34"/>
              <p:cNvSpPr/>
              <p:nvPr/>
            </p:nvSpPr>
            <p:spPr>
              <a:xfrm>
                <a:off x="3370664" y="5047253"/>
                <a:ext cx="515252" cy="415636"/>
              </a:xfrm>
              <a:prstGeom prst="rect">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직사각형 35"/>
              <p:cNvSpPr/>
              <p:nvPr/>
            </p:nvSpPr>
            <p:spPr>
              <a:xfrm>
                <a:off x="3885916" y="5574538"/>
                <a:ext cx="515252" cy="415636"/>
              </a:xfrm>
              <a:prstGeom prst="rect">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20" name="그룹 19"/>
          <p:cNvGrpSpPr/>
          <p:nvPr/>
        </p:nvGrpSpPr>
        <p:grpSpPr>
          <a:xfrm>
            <a:off x="481774" y="3230519"/>
            <a:ext cx="8180451" cy="3302125"/>
            <a:chOff x="481774" y="3474177"/>
            <a:chExt cx="8180451" cy="3302125"/>
          </a:xfrm>
        </p:grpSpPr>
        <p:pic>
          <p:nvPicPr>
            <p:cNvPr id="18" name="그림 17"/>
            <p:cNvPicPr>
              <a:picLocks noChangeAspect="1"/>
            </p:cNvPicPr>
            <p:nvPr/>
          </p:nvPicPr>
          <p:blipFill>
            <a:blip r:embed="rId5"/>
            <a:stretch>
              <a:fillRect/>
            </a:stretch>
          </p:blipFill>
          <p:spPr>
            <a:xfrm>
              <a:off x="481774" y="3474177"/>
              <a:ext cx="8180451" cy="2497237"/>
            </a:xfrm>
            <a:prstGeom prst="rect">
              <a:avLst/>
            </a:prstGeom>
          </p:spPr>
        </p:pic>
        <p:pic>
          <p:nvPicPr>
            <p:cNvPr id="19" name="그림 18"/>
            <p:cNvPicPr>
              <a:picLocks noChangeAspect="1"/>
            </p:cNvPicPr>
            <p:nvPr/>
          </p:nvPicPr>
          <p:blipFill rotWithShape="1">
            <a:blip r:embed="rId6"/>
            <a:srcRect t="16436" b="13666"/>
            <a:stretch/>
          </p:blipFill>
          <p:spPr>
            <a:xfrm>
              <a:off x="481774" y="5030772"/>
              <a:ext cx="8180451" cy="1745530"/>
            </a:xfrm>
            <a:prstGeom prst="rect">
              <a:avLst/>
            </a:prstGeom>
          </p:spPr>
        </p:pic>
      </p:grpSp>
    </p:spTree>
    <p:extLst>
      <p:ext uri="{BB962C8B-B14F-4D97-AF65-F5344CB8AC3E}">
        <p14:creationId xmlns:p14="http://schemas.microsoft.com/office/powerpoint/2010/main" val="34500243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p:cNvGrpSpPr/>
          <p:nvPr/>
        </p:nvGrpSpPr>
        <p:grpSpPr>
          <a:xfrm>
            <a:off x="477330" y="2790745"/>
            <a:ext cx="8176008" cy="2602402"/>
            <a:chOff x="466221" y="169984"/>
            <a:chExt cx="8176008" cy="2602402"/>
          </a:xfrm>
        </p:grpSpPr>
        <p:pic>
          <p:nvPicPr>
            <p:cNvPr id="10" name="그림 9"/>
            <p:cNvPicPr>
              <a:picLocks noChangeAspect="1"/>
            </p:cNvPicPr>
            <p:nvPr/>
          </p:nvPicPr>
          <p:blipFill rotWithShape="1">
            <a:blip r:embed="rId2"/>
            <a:srcRect b="58372"/>
            <a:stretch/>
          </p:blipFill>
          <p:spPr>
            <a:xfrm>
              <a:off x="466221" y="169984"/>
              <a:ext cx="8176008" cy="1537122"/>
            </a:xfrm>
            <a:prstGeom prst="rect">
              <a:avLst/>
            </a:prstGeom>
          </p:spPr>
        </p:pic>
        <p:pic>
          <p:nvPicPr>
            <p:cNvPr id="21" name="그림 20"/>
            <p:cNvPicPr>
              <a:picLocks noChangeAspect="1"/>
            </p:cNvPicPr>
            <p:nvPr/>
          </p:nvPicPr>
          <p:blipFill rotWithShape="1">
            <a:blip r:embed="rId2"/>
            <a:srcRect t="71128" b="-194"/>
            <a:stretch/>
          </p:blipFill>
          <p:spPr>
            <a:xfrm>
              <a:off x="466221" y="1699151"/>
              <a:ext cx="8176008" cy="1073235"/>
            </a:xfrm>
            <a:prstGeom prst="rect">
              <a:avLst/>
            </a:prstGeom>
          </p:spPr>
        </p:pic>
      </p:grpSp>
      <p:sp>
        <p:nvSpPr>
          <p:cNvPr id="3" name="제목 2"/>
          <p:cNvSpPr>
            <a:spLocks noGrp="1"/>
          </p:cNvSpPr>
          <p:nvPr>
            <p:ph type="title"/>
          </p:nvPr>
        </p:nvSpPr>
        <p:spPr/>
        <p:txBody>
          <a:bodyPr/>
          <a:lstStyle/>
          <a:p>
            <a:r>
              <a:rPr lang="en-US" altLang="ko-KR" dirty="0" smtClean="0"/>
              <a:t>Additional grid search for alpha</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dirty="0"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83</a:t>
            </a:fld>
            <a:endParaRPr lang="ko-KR" altLang="en-US"/>
          </a:p>
        </p:txBody>
      </p:sp>
      <p:pic>
        <p:nvPicPr>
          <p:cNvPr id="9" name="그림 8"/>
          <p:cNvPicPr>
            <a:picLocks noChangeAspect="1"/>
          </p:cNvPicPr>
          <p:nvPr/>
        </p:nvPicPr>
        <p:blipFill>
          <a:blip r:embed="rId3"/>
          <a:stretch>
            <a:fillRect/>
          </a:stretch>
        </p:blipFill>
        <p:spPr>
          <a:xfrm>
            <a:off x="490660" y="996719"/>
            <a:ext cx="8162678" cy="1652976"/>
          </a:xfrm>
          <a:prstGeom prst="rect">
            <a:avLst/>
          </a:prstGeom>
        </p:spPr>
      </p:pic>
      <p:pic>
        <p:nvPicPr>
          <p:cNvPr id="25" name="그림 24"/>
          <p:cNvPicPr>
            <a:picLocks noChangeAspect="1"/>
          </p:cNvPicPr>
          <p:nvPr/>
        </p:nvPicPr>
        <p:blipFill>
          <a:blip r:embed="rId4"/>
          <a:stretch>
            <a:fillRect/>
          </a:stretch>
        </p:blipFill>
        <p:spPr>
          <a:xfrm>
            <a:off x="488439" y="5643167"/>
            <a:ext cx="8167122" cy="582095"/>
          </a:xfrm>
          <a:prstGeom prst="rect">
            <a:avLst/>
          </a:prstGeom>
        </p:spPr>
      </p:pic>
      <p:sp>
        <p:nvSpPr>
          <p:cNvPr id="18" name="TextBox 17"/>
          <p:cNvSpPr txBox="1"/>
          <p:nvPr/>
        </p:nvSpPr>
        <p:spPr>
          <a:xfrm>
            <a:off x="4524066" y="5602320"/>
            <a:ext cx="3705534" cy="646331"/>
          </a:xfrm>
          <a:prstGeom prst="rect">
            <a:avLst/>
          </a:prstGeom>
          <a:noFill/>
        </p:spPr>
        <p:txBody>
          <a:bodyPr wrap="square" rtlCol="0" anchor="ctr">
            <a:spAutoFit/>
          </a:bodyPr>
          <a:lstStyle/>
          <a:p>
            <a:r>
              <a:rPr lang="en-US" altLang="ko-KR" sz="1200" dirty="0" smtClean="0"/>
              <a:t>The optimal alpha may be in [0, 0.01),</a:t>
            </a:r>
            <a:br>
              <a:rPr lang="en-US" altLang="ko-KR" sz="1200" dirty="0" smtClean="0"/>
            </a:br>
            <a:r>
              <a:rPr lang="en-US" altLang="ko-KR" sz="1200" dirty="0" smtClean="0"/>
              <a:t>but we do not investigate the alpha range, in which the models have too many variables.</a:t>
            </a:r>
            <a:endParaRPr lang="ko-KR" altLang="en-US" sz="1200" dirty="0"/>
          </a:p>
        </p:txBody>
      </p:sp>
      <p:cxnSp>
        <p:nvCxnSpPr>
          <p:cNvPr id="19" name="꺾인 연결선 18"/>
          <p:cNvCxnSpPr>
            <a:stCxn id="18" idx="1"/>
          </p:cNvCxnSpPr>
          <p:nvPr/>
        </p:nvCxnSpPr>
        <p:spPr>
          <a:xfrm rot="10800000" flipV="1">
            <a:off x="3985110" y="5925486"/>
            <a:ext cx="538957" cy="334"/>
          </a:xfrm>
          <a:prstGeom prst="bentConnector3">
            <a:avLst>
              <a:gd name="adj1" fmla="val 50000"/>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3775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Our final model selection</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84</a:t>
            </a:fld>
            <a:endParaRPr lang="ko-KR" altLang="en-US"/>
          </a:p>
        </p:txBody>
      </p:sp>
      <p:pic>
        <p:nvPicPr>
          <p:cNvPr id="7" name="그림 6"/>
          <p:cNvPicPr>
            <a:picLocks noChangeAspect="1"/>
          </p:cNvPicPr>
          <p:nvPr/>
        </p:nvPicPr>
        <p:blipFill rotWithShape="1">
          <a:blip r:embed="rId2"/>
          <a:srcRect b="32432"/>
          <a:stretch/>
        </p:blipFill>
        <p:spPr>
          <a:xfrm>
            <a:off x="481774" y="967510"/>
            <a:ext cx="8180451" cy="966770"/>
          </a:xfrm>
          <a:prstGeom prst="rect">
            <a:avLst/>
          </a:prstGeom>
        </p:spPr>
      </p:pic>
      <p:grpSp>
        <p:nvGrpSpPr>
          <p:cNvPr id="18" name="그룹 17"/>
          <p:cNvGrpSpPr/>
          <p:nvPr/>
        </p:nvGrpSpPr>
        <p:grpSpPr>
          <a:xfrm>
            <a:off x="481774" y="2320084"/>
            <a:ext cx="8180451" cy="1637424"/>
            <a:chOff x="481774" y="1791577"/>
            <a:chExt cx="8180451" cy="1637424"/>
          </a:xfrm>
        </p:grpSpPr>
        <p:pic>
          <p:nvPicPr>
            <p:cNvPr id="14" name="그림 13"/>
            <p:cNvPicPr>
              <a:picLocks noChangeAspect="1"/>
            </p:cNvPicPr>
            <p:nvPr/>
          </p:nvPicPr>
          <p:blipFill rotWithShape="1">
            <a:blip r:embed="rId3"/>
            <a:srcRect b="50000"/>
            <a:stretch/>
          </p:blipFill>
          <p:spPr>
            <a:xfrm>
              <a:off x="481774" y="1791577"/>
              <a:ext cx="8180451" cy="1637424"/>
            </a:xfrm>
            <a:prstGeom prst="rect">
              <a:avLst/>
            </a:prstGeom>
          </p:spPr>
        </p:pic>
        <p:grpSp>
          <p:nvGrpSpPr>
            <p:cNvPr id="19" name="그룹 18"/>
            <p:cNvGrpSpPr/>
            <p:nvPr/>
          </p:nvGrpSpPr>
          <p:grpSpPr>
            <a:xfrm>
              <a:off x="2819400" y="2864860"/>
              <a:ext cx="4184954" cy="319446"/>
              <a:chOff x="3404039" y="543348"/>
              <a:chExt cx="4596961" cy="510679"/>
            </a:xfrm>
          </p:grpSpPr>
          <p:sp>
            <p:nvSpPr>
              <p:cNvPr id="20" name="TextBox 19"/>
              <p:cNvSpPr txBox="1"/>
              <p:nvPr/>
            </p:nvSpPr>
            <p:spPr>
              <a:xfrm>
                <a:off x="3905053" y="543348"/>
                <a:ext cx="4095947" cy="510679"/>
              </a:xfrm>
              <a:prstGeom prst="rect">
                <a:avLst/>
              </a:prstGeom>
              <a:noFill/>
            </p:spPr>
            <p:txBody>
              <a:bodyPr wrap="square" rtlCol="0" anchor="ctr">
                <a:spAutoFit/>
              </a:bodyPr>
              <a:lstStyle/>
              <a:p>
                <a:r>
                  <a:rPr lang="en-US" altLang="ko-KR" sz="1400" dirty="0" smtClean="0"/>
                  <a:t>We select this as our final model.</a:t>
                </a:r>
                <a:endParaRPr lang="ko-KR" altLang="en-US" sz="1400" dirty="0"/>
              </a:p>
            </p:txBody>
          </p:sp>
          <p:cxnSp>
            <p:nvCxnSpPr>
              <p:cNvPr id="21" name="꺾인 연결선 20"/>
              <p:cNvCxnSpPr/>
              <p:nvPr/>
            </p:nvCxnSpPr>
            <p:spPr>
              <a:xfrm rot="10800000">
                <a:off x="3404039" y="798604"/>
                <a:ext cx="523746" cy="85"/>
              </a:xfrm>
              <a:prstGeom prst="bentConnector3">
                <a:avLst>
                  <a:gd name="adj1" fmla="val 50000"/>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6" name="그룹 15"/>
          <p:cNvGrpSpPr/>
          <p:nvPr/>
        </p:nvGrpSpPr>
        <p:grpSpPr>
          <a:xfrm>
            <a:off x="504114" y="4325896"/>
            <a:ext cx="8171565" cy="2029118"/>
            <a:chOff x="504114" y="4325896"/>
            <a:chExt cx="8171565" cy="2029118"/>
          </a:xfrm>
        </p:grpSpPr>
        <p:pic>
          <p:nvPicPr>
            <p:cNvPr id="15" name="그림 14"/>
            <p:cNvPicPr>
              <a:picLocks noChangeAspect="1"/>
            </p:cNvPicPr>
            <p:nvPr/>
          </p:nvPicPr>
          <p:blipFill rotWithShape="1">
            <a:blip r:embed="rId4"/>
            <a:srcRect b="51137"/>
            <a:stretch/>
          </p:blipFill>
          <p:spPr>
            <a:xfrm>
              <a:off x="504114" y="4325896"/>
              <a:ext cx="8171565" cy="1600200"/>
            </a:xfrm>
            <a:prstGeom prst="rect">
              <a:avLst/>
            </a:prstGeom>
          </p:spPr>
        </p:pic>
        <p:grpSp>
          <p:nvGrpSpPr>
            <p:cNvPr id="11" name="그룹 10"/>
            <p:cNvGrpSpPr/>
            <p:nvPr/>
          </p:nvGrpSpPr>
          <p:grpSpPr>
            <a:xfrm>
              <a:off x="2051550" y="5820617"/>
              <a:ext cx="4063500" cy="534397"/>
              <a:chOff x="3537450" y="199719"/>
              <a:chExt cx="4463550" cy="854308"/>
            </a:xfrm>
          </p:grpSpPr>
          <p:sp>
            <p:nvSpPr>
              <p:cNvPr id="12" name="TextBox 11"/>
              <p:cNvSpPr txBox="1"/>
              <p:nvPr/>
            </p:nvSpPr>
            <p:spPr>
              <a:xfrm>
                <a:off x="3905053" y="543348"/>
                <a:ext cx="4095947" cy="510679"/>
              </a:xfrm>
              <a:prstGeom prst="rect">
                <a:avLst/>
              </a:prstGeom>
              <a:noFill/>
            </p:spPr>
            <p:txBody>
              <a:bodyPr wrap="square" rtlCol="0" anchor="ctr">
                <a:spAutoFit/>
              </a:bodyPr>
              <a:lstStyle/>
              <a:p>
                <a:r>
                  <a:rPr lang="en-US" altLang="ko-KR" sz="1400" dirty="0" smtClean="0"/>
                  <a:t>Too many.</a:t>
                </a:r>
                <a:endParaRPr lang="ko-KR" altLang="en-US" sz="1400" dirty="0"/>
              </a:p>
            </p:txBody>
          </p:sp>
          <p:cxnSp>
            <p:nvCxnSpPr>
              <p:cNvPr id="13" name="꺾인 연결선 12"/>
              <p:cNvCxnSpPr>
                <a:stCxn id="12" idx="1"/>
              </p:cNvCxnSpPr>
              <p:nvPr/>
            </p:nvCxnSpPr>
            <p:spPr>
              <a:xfrm rot="10800000">
                <a:off x="3537450" y="199719"/>
                <a:ext cx="367603" cy="598969"/>
              </a:xfrm>
              <a:prstGeom prst="bentConnector2">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7" name="TextBox 16"/>
          <p:cNvSpPr txBox="1"/>
          <p:nvPr/>
        </p:nvSpPr>
        <p:spPr>
          <a:xfrm>
            <a:off x="4757876" y="5530412"/>
            <a:ext cx="4039690" cy="954107"/>
          </a:xfrm>
          <a:prstGeom prst="rect">
            <a:avLst/>
          </a:prstGeom>
          <a:solidFill>
            <a:schemeClr val="bg1"/>
          </a:solidFill>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p>
            <a:r>
              <a:rPr lang="en-US" altLang="ko-KR" sz="1400" dirty="0" smtClean="0">
                <a:latin typeface="Arial Unicode MS" panose="020B0604020202020204" pitchFamily="50" charset="-127"/>
                <a:ea typeface="Arial Unicode MS" panose="020B0604020202020204" pitchFamily="50" charset="-127"/>
                <a:cs typeface="Arial Unicode MS" panose="020B0604020202020204" pitchFamily="50" charset="-127"/>
              </a:rPr>
              <a:t>Remember that </a:t>
            </a:r>
          </a:p>
          <a:p>
            <a:r>
              <a:rPr lang="en-US" altLang="ko-KR" sz="1400" dirty="0" smtClean="0">
                <a:latin typeface="Arial Unicode MS" panose="020B0604020202020204" pitchFamily="50" charset="-127"/>
                <a:ea typeface="Arial Unicode MS" panose="020B0604020202020204" pitchFamily="50" charset="-127"/>
                <a:cs typeface="Arial Unicode MS" panose="020B0604020202020204" pitchFamily="50" charset="-127"/>
              </a:rPr>
              <a:t>choosing lambda for the goal of reducing MSE, for the sake of variable selection, is somewhat of a different task.</a:t>
            </a:r>
            <a:endParaRPr lang="ko-KR" altLang="en-US" sz="1400" dirty="0">
              <a:latin typeface="Arial Unicode MS" panose="020B0604020202020204" pitchFamily="50" charset="-127"/>
              <a:ea typeface="Arial Unicode MS" panose="020B0604020202020204" pitchFamily="50" charset="-127"/>
              <a:cs typeface="Arial Unicode MS" panose="020B0604020202020204" pitchFamily="50" charset="-127"/>
            </a:endParaRPr>
          </a:p>
        </p:txBody>
      </p:sp>
    </p:spTree>
    <p:extLst>
      <p:ext uri="{BB962C8B-B14F-4D97-AF65-F5344CB8AC3E}">
        <p14:creationId xmlns:p14="http://schemas.microsoft.com/office/powerpoint/2010/main" val="38209110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pPr>
              <a:lnSpc>
                <a:spcPct val="100000"/>
              </a:lnSpc>
              <a:buFontTx/>
              <a:buChar char="-"/>
            </a:pPr>
            <a:endParaRPr lang="en-US" altLang="ko-KR" sz="1600" dirty="0"/>
          </a:p>
          <a:p>
            <a:pPr>
              <a:lnSpc>
                <a:spcPct val="100000"/>
              </a:lnSpc>
              <a:buFontTx/>
              <a:buChar char="-"/>
            </a:pPr>
            <a:endParaRPr lang="en-US" altLang="ko-KR" sz="1600" dirty="0"/>
          </a:p>
          <a:p>
            <a:pPr>
              <a:lnSpc>
                <a:spcPct val="100000"/>
              </a:lnSpc>
              <a:buFontTx/>
              <a:buChar char="-"/>
            </a:pPr>
            <a:endParaRPr lang="en-US" altLang="ko-KR" sz="1600" dirty="0"/>
          </a:p>
          <a:p>
            <a:pPr>
              <a:lnSpc>
                <a:spcPct val="100000"/>
              </a:lnSpc>
              <a:buFontTx/>
              <a:buChar char="-"/>
            </a:pPr>
            <a:endParaRPr lang="en-US" altLang="ko-KR" sz="1600" dirty="0" smtClean="0"/>
          </a:p>
          <a:p>
            <a:pPr>
              <a:lnSpc>
                <a:spcPct val="100000"/>
              </a:lnSpc>
              <a:buFontTx/>
              <a:buChar char="-"/>
            </a:pPr>
            <a:endParaRPr lang="en-US" altLang="ko-KR" sz="1600" dirty="0"/>
          </a:p>
          <a:p>
            <a:pPr>
              <a:lnSpc>
                <a:spcPct val="100000"/>
              </a:lnSpc>
              <a:buFontTx/>
              <a:buChar char="-"/>
            </a:pPr>
            <a:endParaRPr lang="en-US" altLang="ko-KR" sz="1600" dirty="0"/>
          </a:p>
          <a:p>
            <a:pPr>
              <a:lnSpc>
                <a:spcPct val="100000"/>
              </a:lnSpc>
              <a:buFontTx/>
              <a:buChar char="-"/>
            </a:pPr>
            <a:endParaRPr lang="en-US" altLang="ko-KR" sz="1600" dirty="0"/>
          </a:p>
          <a:p>
            <a:pPr>
              <a:lnSpc>
                <a:spcPct val="100000"/>
              </a:lnSpc>
              <a:buFontTx/>
              <a:buChar char="-"/>
            </a:pPr>
            <a:endParaRPr lang="en-US" altLang="ko-KR" sz="1600" dirty="0"/>
          </a:p>
          <a:p>
            <a:pPr>
              <a:lnSpc>
                <a:spcPct val="100000"/>
              </a:lnSpc>
              <a:buFontTx/>
              <a:buChar char="-"/>
            </a:pPr>
            <a:endParaRPr lang="en-US" altLang="ko-KR" sz="1600" dirty="0"/>
          </a:p>
          <a:p>
            <a:pPr>
              <a:lnSpc>
                <a:spcPct val="100000"/>
              </a:lnSpc>
              <a:buFontTx/>
              <a:buChar char="-"/>
            </a:pPr>
            <a:endParaRPr lang="en-US" altLang="ko-KR" sz="1600" dirty="0"/>
          </a:p>
          <a:p>
            <a:pPr>
              <a:lnSpc>
                <a:spcPct val="100000"/>
              </a:lnSpc>
              <a:buFontTx/>
              <a:buChar char="-"/>
            </a:pPr>
            <a:endParaRPr lang="en-US" altLang="ko-KR" sz="2800" dirty="0"/>
          </a:p>
          <a:p>
            <a:pPr>
              <a:lnSpc>
                <a:spcPct val="100000"/>
              </a:lnSpc>
              <a:buFontTx/>
              <a:buChar char="-"/>
            </a:pPr>
            <a:r>
              <a:rPr lang="en-US" altLang="ko-KR" sz="1600" dirty="0"/>
              <a:t>Green dots: variables selected by </a:t>
            </a:r>
            <a:r>
              <a:rPr lang="en-US" altLang="ko-KR" sz="1600" dirty="0" smtClean="0"/>
              <a:t>elastic-net</a:t>
            </a:r>
            <a:endParaRPr lang="en-US" altLang="ko-KR" sz="1600" dirty="0"/>
          </a:p>
          <a:p>
            <a:pPr>
              <a:lnSpc>
                <a:spcPct val="100000"/>
              </a:lnSpc>
              <a:buFontTx/>
              <a:buChar char="-"/>
            </a:pPr>
            <a:r>
              <a:rPr lang="en-US" altLang="ko-KR" sz="1600" dirty="0"/>
              <a:t>Red line: genome-wide significant line [=-log10(5.0e-08)]</a:t>
            </a:r>
          </a:p>
          <a:p>
            <a:pPr>
              <a:lnSpc>
                <a:spcPct val="100000"/>
              </a:lnSpc>
              <a:buFontTx/>
              <a:buChar char="-"/>
            </a:pPr>
            <a:r>
              <a:rPr lang="en-US" altLang="ko-KR" sz="1600" dirty="0"/>
              <a:t>Blue line: </a:t>
            </a:r>
            <a:r>
              <a:rPr lang="en-US" altLang="ko-KR" sz="1600" dirty="0" err="1"/>
              <a:t>Bonferroni</a:t>
            </a:r>
            <a:r>
              <a:rPr lang="en-US" altLang="ko-KR" sz="1600" dirty="0"/>
              <a:t> significant line [=-log10(3.3e-06</a:t>
            </a:r>
            <a:r>
              <a:rPr lang="en-US" altLang="ko-KR" sz="1600" dirty="0" smtClean="0"/>
              <a:t>)]</a:t>
            </a:r>
            <a:endParaRPr lang="ko-KR" altLang="en-US" sz="1600" dirty="0"/>
          </a:p>
        </p:txBody>
      </p:sp>
      <p:sp>
        <p:nvSpPr>
          <p:cNvPr id="3" name="제목 2"/>
          <p:cNvSpPr>
            <a:spLocks noGrp="1"/>
          </p:cNvSpPr>
          <p:nvPr>
            <p:ph type="title"/>
          </p:nvPr>
        </p:nvSpPr>
        <p:spPr/>
        <p:txBody>
          <a:bodyPr/>
          <a:lstStyle/>
          <a:p>
            <a:r>
              <a:rPr lang="en-US" altLang="ko-KR" dirty="0" smtClean="0"/>
              <a:t>Comparison in </a:t>
            </a:r>
            <a:r>
              <a:rPr lang="en-US" altLang="ko-KR" dirty="0" err="1" smtClean="0"/>
              <a:t>manhattan</a:t>
            </a:r>
            <a:r>
              <a:rPr lang="en-US" altLang="ko-KR" dirty="0" smtClean="0"/>
              <a:t> plot</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85</a:t>
            </a:fld>
            <a:endParaRPr lang="ko-KR" altLang="en-US"/>
          </a:p>
        </p:txBody>
      </p:sp>
      <p:pic>
        <p:nvPicPr>
          <p:cNvPr id="9" name="그림 8"/>
          <p:cNvPicPr>
            <a:picLocks noChangeAspect="1"/>
          </p:cNvPicPr>
          <p:nvPr/>
        </p:nvPicPr>
        <p:blipFill>
          <a:blip r:embed="rId2"/>
          <a:stretch>
            <a:fillRect/>
          </a:stretch>
        </p:blipFill>
        <p:spPr>
          <a:xfrm>
            <a:off x="477329" y="958720"/>
            <a:ext cx="8189341" cy="1479680"/>
          </a:xfrm>
          <a:prstGeom prst="rect">
            <a:avLst/>
          </a:prstGeom>
        </p:spPr>
      </p:pic>
      <p:pic>
        <p:nvPicPr>
          <p:cNvPr id="8" name="그림 7"/>
          <p:cNvPicPr>
            <a:picLocks noChangeAspect="1"/>
          </p:cNvPicPr>
          <p:nvPr/>
        </p:nvPicPr>
        <p:blipFill>
          <a:blip r:embed="rId3"/>
          <a:stretch>
            <a:fillRect/>
          </a:stretch>
        </p:blipFill>
        <p:spPr>
          <a:xfrm>
            <a:off x="2094867" y="2525203"/>
            <a:ext cx="4954266" cy="2837686"/>
          </a:xfrm>
          <a:prstGeom prst="rect">
            <a:avLst/>
          </a:prstGeom>
        </p:spPr>
      </p:pic>
    </p:spTree>
    <p:extLst>
      <p:ext uri="{BB962C8B-B14F-4D97-AF65-F5344CB8AC3E}">
        <p14:creationId xmlns:p14="http://schemas.microsoft.com/office/powerpoint/2010/main" val="35607603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p:cNvSpPr>
            <a:spLocks noGrp="1"/>
          </p:cNvSpPr>
          <p:nvPr>
            <p:ph type="ctrTitle"/>
          </p:nvPr>
        </p:nvSpPr>
        <p:spPr/>
        <p:txBody>
          <a:bodyPr/>
          <a:lstStyle/>
          <a:p>
            <a:r>
              <a:rPr lang="en-US" altLang="ko-KR" dirty="0" smtClean="0"/>
              <a:t>Covariate-adjusted model</a:t>
            </a:r>
            <a:endParaRPr lang="ko-KR" altLang="en-US" dirty="0"/>
          </a:p>
        </p:txBody>
      </p:sp>
      <p:sp>
        <p:nvSpPr>
          <p:cNvPr id="4" name="날짜 개체 틀 3"/>
          <p:cNvSpPr>
            <a:spLocks noGrp="1"/>
          </p:cNvSpPr>
          <p:nvPr>
            <p:ph type="dt" sz="half" idx="10"/>
          </p:nvPr>
        </p:nvSpPr>
        <p:spPr>
          <a:xfrm>
            <a:off x="6115050" y="6635750"/>
            <a:ext cx="3028950" cy="222250"/>
          </a:xfrm>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a:xfrm>
            <a:off x="0" y="6635750"/>
            <a:ext cx="3086100" cy="225425"/>
          </a:xfrm>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a:xfrm>
            <a:off x="7086600" y="6635750"/>
            <a:ext cx="2057400" cy="222250"/>
          </a:xfrm>
        </p:spPr>
        <p:txBody>
          <a:bodyPr/>
          <a:lstStyle/>
          <a:p>
            <a:pPr>
              <a:defRPr/>
            </a:pPr>
            <a:r>
              <a:rPr lang="en-US" altLang="ko-KR" smtClean="0"/>
              <a:t>page </a:t>
            </a:r>
            <a:fld id="{C77A59D6-6D8A-4419-AA9E-5A3EC534CE24}" type="slidenum">
              <a:rPr lang="ko-KR" altLang="en-US" smtClean="0"/>
              <a:pPr>
                <a:defRPr/>
              </a:pPr>
              <a:t>86</a:t>
            </a:fld>
            <a:endParaRPr lang="ko-KR" altLang="en-US"/>
          </a:p>
        </p:txBody>
      </p:sp>
    </p:spTree>
    <p:extLst>
      <p:ext uri="{BB962C8B-B14F-4D97-AF65-F5344CB8AC3E}">
        <p14:creationId xmlns:p14="http://schemas.microsoft.com/office/powerpoint/2010/main" val="15895132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sz="2000" dirty="0" smtClean="0"/>
              <a:t>Generating arbitrary covariates from probability distribution</a:t>
            </a:r>
            <a:endParaRPr lang="ko-KR" altLang="en-US" sz="2000" dirty="0"/>
          </a:p>
        </p:txBody>
      </p:sp>
      <p:sp>
        <p:nvSpPr>
          <p:cNvPr id="3" name="제목 2"/>
          <p:cNvSpPr>
            <a:spLocks noGrp="1"/>
          </p:cNvSpPr>
          <p:nvPr>
            <p:ph type="title"/>
          </p:nvPr>
        </p:nvSpPr>
        <p:spPr/>
        <p:txBody>
          <a:bodyPr/>
          <a:lstStyle/>
          <a:p>
            <a:r>
              <a:rPr lang="en-US" altLang="ko-KR" dirty="0" smtClean="0"/>
              <a:t>Arbitrary covariates related with “y2”</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87</a:t>
            </a:fld>
            <a:endParaRPr lang="ko-KR" altLang="en-US"/>
          </a:p>
        </p:txBody>
      </p:sp>
      <p:pic>
        <p:nvPicPr>
          <p:cNvPr id="9" name="그림 8"/>
          <p:cNvPicPr>
            <a:picLocks noChangeAspect="1"/>
          </p:cNvPicPr>
          <p:nvPr/>
        </p:nvPicPr>
        <p:blipFill>
          <a:blip r:embed="rId2"/>
          <a:stretch>
            <a:fillRect/>
          </a:stretch>
        </p:blipFill>
        <p:spPr>
          <a:xfrm>
            <a:off x="859672" y="1678172"/>
            <a:ext cx="7424656" cy="1785473"/>
          </a:xfrm>
          <a:prstGeom prst="rect">
            <a:avLst/>
          </a:prstGeom>
        </p:spPr>
      </p:pic>
      <p:pic>
        <p:nvPicPr>
          <p:cNvPr id="14" name="그림 13"/>
          <p:cNvPicPr>
            <a:picLocks noChangeAspect="1"/>
          </p:cNvPicPr>
          <p:nvPr/>
        </p:nvPicPr>
        <p:blipFill>
          <a:blip r:embed="rId3"/>
          <a:stretch>
            <a:fillRect/>
          </a:stretch>
        </p:blipFill>
        <p:spPr>
          <a:xfrm>
            <a:off x="857652" y="3609024"/>
            <a:ext cx="7428695" cy="852341"/>
          </a:xfrm>
          <a:prstGeom prst="rect">
            <a:avLst/>
          </a:prstGeom>
        </p:spPr>
      </p:pic>
      <p:pic>
        <p:nvPicPr>
          <p:cNvPr id="15" name="그림 14"/>
          <p:cNvPicPr>
            <a:picLocks noChangeAspect="1"/>
          </p:cNvPicPr>
          <p:nvPr/>
        </p:nvPicPr>
        <p:blipFill>
          <a:blip r:embed="rId4"/>
          <a:stretch>
            <a:fillRect/>
          </a:stretch>
        </p:blipFill>
        <p:spPr>
          <a:xfrm>
            <a:off x="2878493" y="4627064"/>
            <a:ext cx="3387014" cy="1726892"/>
          </a:xfrm>
          <a:prstGeom prst="rect">
            <a:avLst/>
          </a:prstGeom>
        </p:spPr>
      </p:pic>
      <p:grpSp>
        <p:nvGrpSpPr>
          <p:cNvPr id="11" name="그룹 10"/>
          <p:cNvGrpSpPr/>
          <p:nvPr/>
        </p:nvGrpSpPr>
        <p:grpSpPr>
          <a:xfrm>
            <a:off x="3665220" y="1904483"/>
            <a:ext cx="3124200" cy="261610"/>
            <a:chOff x="3481099" y="589575"/>
            <a:chExt cx="3431775" cy="418220"/>
          </a:xfrm>
        </p:grpSpPr>
        <p:sp>
          <p:nvSpPr>
            <p:cNvPr id="12" name="TextBox 11"/>
            <p:cNvSpPr txBox="1"/>
            <p:nvPr/>
          </p:nvSpPr>
          <p:spPr>
            <a:xfrm>
              <a:off x="3905052" y="589575"/>
              <a:ext cx="3007822" cy="418220"/>
            </a:xfrm>
            <a:prstGeom prst="rect">
              <a:avLst/>
            </a:prstGeom>
            <a:noFill/>
          </p:spPr>
          <p:txBody>
            <a:bodyPr wrap="square" rtlCol="0" anchor="ctr">
              <a:spAutoFit/>
            </a:bodyPr>
            <a:lstStyle/>
            <a:p>
              <a:r>
                <a:rPr lang="en-US" altLang="ko-KR" sz="1100" dirty="0" smtClean="0"/>
                <a:t>probability of getting “1” = 0.8</a:t>
              </a:r>
              <a:endParaRPr lang="ko-KR" altLang="en-US" sz="1100" dirty="0"/>
            </a:p>
          </p:txBody>
        </p:sp>
        <p:cxnSp>
          <p:nvCxnSpPr>
            <p:cNvPr id="13" name="꺾인 연결선 12"/>
            <p:cNvCxnSpPr/>
            <p:nvPr/>
          </p:nvCxnSpPr>
          <p:spPr>
            <a:xfrm rot="10800000" flipV="1">
              <a:off x="3481099" y="798686"/>
              <a:ext cx="428301" cy="481"/>
            </a:xfrm>
            <a:prstGeom prst="bentConnector3">
              <a:avLst>
                <a:gd name="adj1" fmla="val 50000"/>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8" name="그룹 27"/>
          <p:cNvGrpSpPr/>
          <p:nvPr/>
        </p:nvGrpSpPr>
        <p:grpSpPr>
          <a:xfrm>
            <a:off x="3505200" y="3813045"/>
            <a:ext cx="3124200" cy="261610"/>
            <a:chOff x="3481099" y="589575"/>
            <a:chExt cx="3431775" cy="418220"/>
          </a:xfrm>
        </p:grpSpPr>
        <p:sp>
          <p:nvSpPr>
            <p:cNvPr id="29" name="TextBox 28"/>
            <p:cNvSpPr txBox="1"/>
            <p:nvPr/>
          </p:nvSpPr>
          <p:spPr>
            <a:xfrm>
              <a:off x="3905052" y="589575"/>
              <a:ext cx="3007822" cy="418220"/>
            </a:xfrm>
            <a:prstGeom prst="rect">
              <a:avLst/>
            </a:prstGeom>
            <a:noFill/>
          </p:spPr>
          <p:txBody>
            <a:bodyPr wrap="square" rtlCol="0" anchor="ctr">
              <a:spAutoFit/>
            </a:bodyPr>
            <a:lstStyle/>
            <a:p>
              <a:r>
                <a:rPr lang="en-US" altLang="ko-KR" sz="1100" dirty="0" smtClean="0"/>
                <a:t>Poisson </a:t>
              </a:r>
              <a:r>
                <a:rPr lang="en-US" altLang="ko-KR" sz="1100" dirty="0"/>
                <a:t>d</a:t>
              </a:r>
              <a:r>
                <a:rPr lang="en-US" altLang="ko-KR" sz="1100" dirty="0" smtClean="0"/>
                <a:t>istribution with mean of 40</a:t>
              </a:r>
              <a:endParaRPr lang="ko-KR" altLang="en-US" sz="1100" dirty="0"/>
            </a:p>
          </p:txBody>
        </p:sp>
        <p:cxnSp>
          <p:nvCxnSpPr>
            <p:cNvPr id="30" name="꺾인 연결선 29"/>
            <p:cNvCxnSpPr/>
            <p:nvPr/>
          </p:nvCxnSpPr>
          <p:spPr>
            <a:xfrm rot="10800000" flipV="1">
              <a:off x="3481099" y="798686"/>
              <a:ext cx="428301" cy="481"/>
            </a:xfrm>
            <a:prstGeom prst="bentConnector3">
              <a:avLst>
                <a:gd name="adj1" fmla="val 50000"/>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48053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381000" y="920983"/>
            <a:ext cx="8439150" cy="4576763"/>
          </a:xfrm>
        </p:spPr>
        <p:txBody>
          <a:bodyPr/>
          <a:lstStyle/>
          <a:p>
            <a:r>
              <a:rPr lang="en-US" altLang="ko-KR" sz="1800" dirty="0" smtClean="0"/>
              <a:t>The variables with </a:t>
            </a:r>
            <a:r>
              <a:rPr lang="en-US" altLang="ko-KR" sz="1800" dirty="0" err="1" smtClean="0"/>
              <a:t>penalty.factor</a:t>
            </a:r>
            <a:r>
              <a:rPr lang="en-US" altLang="ko-KR" sz="1800" dirty="0" smtClean="0"/>
              <a:t>=0 are always included.</a:t>
            </a:r>
            <a:endParaRPr lang="ko-KR" altLang="en-US" sz="1800" dirty="0"/>
          </a:p>
        </p:txBody>
      </p:sp>
      <p:sp>
        <p:nvSpPr>
          <p:cNvPr id="3" name="제목 2"/>
          <p:cNvSpPr>
            <a:spLocks noGrp="1"/>
          </p:cNvSpPr>
          <p:nvPr>
            <p:ph type="title"/>
          </p:nvPr>
        </p:nvSpPr>
        <p:spPr/>
        <p:txBody>
          <a:bodyPr/>
          <a:lstStyle/>
          <a:p>
            <a:r>
              <a:rPr lang="en-US" altLang="ko-KR" sz="3600" dirty="0" smtClean="0"/>
              <a:t>Including covariates in “</a:t>
            </a:r>
            <a:r>
              <a:rPr lang="en-US" altLang="ko-KR" sz="3600" dirty="0" err="1" smtClean="0"/>
              <a:t>glmnet</a:t>
            </a:r>
            <a:r>
              <a:rPr lang="en-US" altLang="ko-KR" sz="3600" dirty="0" smtClean="0"/>
              <a:t>”</a:t>
            </a:r>
            <a:endParaRPr lang="ko-KR" altLang="en-US" sz="36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88</a:t>
            </a:fld>
            <a:endParaRPr lang="ko-KR" altLang="en-US"/>
          </a:p>
        </p:txBody>
      </p:sp>
      <p:pic>
        <p:nvPicPr>
          <p:cNvPr id="8" name="그림 7"/>
          <p:cNvPicPr>
            <a:picLocks noChangeAspect="1"/>
          </p:cNvPicPr>
          <p:nvPr/>
        </p:nvPicPr>
        <p:blipFill>
          <a:blip r:embed="rId2"/>
          <a:stretch>
            <a:fillRect/>
          </a:stretch>
        </p:blipFill>
        <p:spPr>
          <a:xfrm>
            <a:off x="490660" y="3221112"/>
            <a:ext cx="8162678" cy="3372604"/>
          </a:xfrm>
          <a:prstGeom prst="rect">
            <a:avLst/>
          </a:prstGeom>
        </p:spPr>
      </p:pic>
      <p:pic>
        <p:nvPicPr>
          <p:cNvPr id="9" name="그림 8"/>
          <p:cNvPicPr>
            <a:picLocks noChangeAspect="1"/>
          </p:cNvPicPr>
          <p:nvPr/>
        </p:nvPicPr>
        <p:blipFill>
          <a:blip r:embed="rId3"/>
          <a:stretch>
            <a:fillRect/>
          </a:stretch>
        </p:blipFill>
        <p:spPr>
          <a:xfrm>
            <a:off x="483996" y="1369277"/>
            <a:ext cx="8176009" cy="1777393"/>
          </a:xfrm>
          <a:prstGeom prst="rect">
            <a:avLst/>
          </a:prstGeom>
        </p:spPr>
      </p:pic>
      <p:grpSp>
        <p:nvGrpSpPr>
          <p:cNvPr id="10" name="그룹 9"/>
          <p:cNvGrpSpPr/>
          <p:nvPr/>
        </p:nvGrpSpPr>
        <p:grpSpPr>
          <a:xfrm>
            <a:off x="2628901" y="1827803"/>
            <a:ext cx="3808094" cy="276999"/>
            <a:chOff x="3438553" y="577274"/>
            <a:chExt cx="4182999" cy="442822"/>
          </a:xfrm>
        </p:grpSpPr>
        <p:sp>
          <p:nvSpPr>
            <p:cNvPr id="11" name="TextBox 10"/>
            <p:cNvSpPr txBox="1"/>
            <p:nvPr/>
          </p:nvSpPr>
          <p:spPr>
            <a:xfrm>
              <a:off x="3905053" y="577274"/>
              <a:ext cx="3716499" cy="442822"/>
            </a:xfrm>
            <a:prstGeom prst="rect">
              <a:avLst/>
            </a:prstGeom>
            <a:noFill/>
          </p:spPr>
          <p:txBody>
            <a:bodyPr wrap="square" rtlCol="0" anchor="ctr">
              <a:spAutoFit/>
            </a:bodyPr>
            <a:lstStyle/>
            <a:p>
              <a:r>
                <a:rPr lang="en-US" altLang="ko-KR" sz="1200" dirty="0" smtClean="0"/>
                <a:t>Set the first two elements of </a:t>
              </a:r>
              <a:r>
                <a:rPr lang="en-US" altLang="ko-KR" sz="1200" dirty="0" err="1" smtClean="0"/>
                <a:t>penalty.factor</a:t>
              </a:r>
              <a:r>
                <a:rPr lang="en-US" altLang="ko-KR" sz="1200" dirty="0" smtClean="0"/>
                <a:t> to 0</a:t>
              </a:r>
              <a:endParaRPr lang="ko-KR" altLang="en-US" sz="1200" dirty="0"/>
            </a:p>
          </p:txBody>
        </p:sp>
        <p:cxnSp>
          <p:nvCxnSpPr>
            <p:cNvPr id="12" name="꺾인 연결선 11"/>
            <p:cNvCxnSpPr>
              <a:stCxn id="11" idx="1"/>
            </p:cNvCxnSpPr>
            <p:nvPr/>
          </p:nvCxnSpPr>
          <p:spPr>
            <a:xfrm rot="10800000">
              <a:off x="3438553" y="798139"/>
              <a:ext cx="466501" cy="548"/>
            </a:xfrm>
            <a:prstGeom prst="bentConnector3">
              <a:avLst>
                <a:gd name="adj1" fmla="val 50000"/>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그룹 14"/>
          <p:cNvGrpSpPr/>
          <p:nvPr/>
        </p:nvGrpSpPr>
        <p:grpSpPr>
          <a:xfrm>
            <a:off x="2514600" y="4656817"/>
            <a:ext cx="3922394" cy="276999"/>
            <a:chOff x="3313000" y="577274"/>
            <a:chExt cx="4308552" cy="442822"/>
          </a:xfrm>
        </p:grpSpPr>
        <p:sp>
          <p:nvSpPr>
            <p:cNvPr id="16" name="TextBox 15"/>
            <p:cNvSpPr txBox="1"/>
            <p:nvPr/>
          </p:nvSpPr>
          <p:spPr>
            <a:xfrm>
              <a:off x="3905053" y="577274"/>
              <a:ext cx="3716499" cy="442822"/>
            </a:xfrm>
            <a:prstGeom prst="rect">
              <a:avLst/>
            </a:prstGeom>
            <a:noFill/>
          </p:spPr>
          <p:txBody>
            <a:bodyPr wrap="square" rtlCol="0" anchor="ctr">
              <a:spAutoFit/>
            </a:bodyPr>
            <a:lstStyle/>
            <a:p>
              <a:r>
                <a:rPr lang="en-US" altLang="ko-KR" sz="1200" dirty="0" smtClean="0"/>
                <a:t>Two variables are always included.</a:t>
              </a:r>
              <a:endParaRPr lang="ko-KR" altLang="en-US" sz="1200" dirty="0"/>
            </a:p>
          </p:txBody>
        </p:sp>
        <p:cxnSp>
          <p:nvCxnSpPr>
            <p:cNvPr id="17" name="꺾인 연결선 16"/>
            <p:cNvCxnSpPr>
              <a:stCxn id="16" idx="1"/>
            </p:cNvCxnSpPr>
            <p:nvPr/>
          </p:nvCxnSpPr>
          <p:spPr>
            <a:xfrm rot="10800000" flipV="1">
              <a:off x="3313000" y="798684"/>
              <a:ext cx="592054" cy="536"/>
            </a:xfrm>
            <a:prstGeom prst="bentConnector3">
              <a:avLst>
                <a:gd name="adj1" fmla="val 50000"/>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1725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800" b="1"/>
              <a:t>Concept of fixed &amp; random </a:t>
            </a:r>
            <a:r>
              <a:rPr lang="en-US" altLang="ko-KR" sz="2800" b="1" smtClean="0"/>
              <a:t>effect</a:t>
            </a:r>
            <a:endParaRPr lang="ko-KR" altLang="en-US" sz="28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8</a:t>
            </a:fld>
            <a:endParaRPr lang="ko-KR" altLang="en-US"/>
          </a:p>
        </p:txBody>
      </p:sp>
      <p:sp>
        <p:nvSpPr>
          <p:cNvPr id="7" name="TextBox 6"/>
          <p:cNvSpPr txBox="1"/>
          <p:nvPr/>
        </p:nvSpPr>
        <p:spPr>
          <a:xfrm>
            <a:off x="533401" y="1219200"/>
            <a:ext cx="7924800" cy="4339650"/>
          </a:xfrm>
          <a:prstGeom prst="rect">
            <a:avLst/>
          </a:prstGeom>
          <a:noFill/>
        </p:spPr>
        <p:txBody>
          <a:bodyPr wrap="square" rtlCol="0">
            <a:spAutoFit/>
          </a:bodyPr>
          <a:lstStyle/>
          <a:p>
            <a:pPr>
              <a:lnSpc>
                <a:spcPct val="150000"/>
              </a:lnSpc>
            </a:pPr>
            <a:r>
              <a:rPr lang="en-US" altLang="ko-KR" sz="1600"/>
              <a:t>ex) In all schools in a school district</a:t>
            </a:r>
            <a:r>
              <a:rPr lang="en-US" altLang="ko-KR" sz="1600" smtClean="0"/>
              <a:t>, test </a:t>
            </a:r>
            <a:r>
              <a:rPr lang="en-US" altLang="ko-KR" sz="1600"/>
              <a:t>scores, gender and </a:t>
            </a:r>
            <a:r>
              <a:rPr lang="en-US" altLang="ko-KR" sz="1600" smtClean="0"/>
              <a:t>ethnicities of </a:t>
            </a:r>
            <a:r>
              <a:rPr lang="en-US" altLang="ko-KR" sz="1600"/>
              <a:t>4-th grade </a:t>
            </a:r>
            <a:r>
              <a:rPr lang="en-US" altLang="ko-KR" sz="1600" smtClean="0"/>
              <a:t>students, </a:t>
            </a:r>
            <a:r>
              <a:rPr lang="en-US" altLang="ko-KR" sz="1600"/>
              <a:t>and teacher identification were recorded. The main purpose of this data set was </a:t>
            </a:r>
            <a:endParaRPr lang="en-US" altLang="ko-KR" sz="1600" smtClean="0"/>
          </a:p>
          <a:p>
            <a:pPr marL="342900" indent="-342900">
              <a:lnSpc>
                <a:spcPct val="150000"/>
              </a:lnSpc>
              <a:buAutoNum type="arabicPeriod"/>
            </a:pPr>
            <a:r>
              <a:rPr lang="en-US" altLang="ko-KR" sz="1600" smtClean="0"/>
              <a:t>to </a:t>
            </a:r>
            <a:r>
              <a:rPr lang="en-US" altLang="ko-KR" sz="1600"/>
              <a:t>assess the school with a test score </a:t>
            </a:r>
          </a:p>
          <a:p>
            <a:pPr marL="342900" indent="-342900">
              <a:lnSpc>
                <a:spcPct val="150000"/>
              </a:lnSpc>
              <a:buAutoNum type="arabicPeriod"/>
            </a:pPr>
            <a:r>
              <a:rPr lang="en-US" altLang="ko-KR" sz="1600" smtClean="0"/>
              <a:t>to </a:t>
            </a:r>
            <a:r>
              <a:rPr lang="en-US" altLang="ko-KR" sz="1600"/>
              <a:t>assess gender and ethnicity</a:t>
            </a:r>
            <a:r>
              <a:rPr lang="en-US" altLang="ko-KR" sz="1600" smtClean="0"/>
              <a:t>.</a:t>
            </a:r>
          </a:p>
          <a:p>
            <a:pPr marL="342900" indent="-342900">
              <a:lnSpc>
                <a:spcPct val="150000"/>
              </a:lnSpc>
              <a:buAutoNum type="arabicPeriod"/>
            </a:pPr>
            <a:endParaRPr lang="en-US" altLang="ko-KR" sz="1600"/>
          </a:p>
          <a:p>
            <a:pPr marL="342900" indent="-342900">
              <a:lnSpc>
                <a:spcPct val="150000"/>
              </a:lnSpc>
              <a:buAutoNum type="arabicPeriod"/>
            </a:pPr>
            <a:endParaRPr lang="en-US" altLang="ko-KR" sz="1600" smtClean="0"/>
          </a:p>
          <a:p>
            <a:pPr marL="342900" indent="-342900">
              <a:lnSpc>
                <a:spcPct val="150000"/>
              </a:lnSpc>
              <a:buAutoNum type="arabicPeriod"/>
            </a:pPr>
            <a:endParaRPr lang="en-US" altLang="ko-KR" sz="1600"/>
          </a:p>
          <a:p>
            <a:pPr marL="342900" indent="-342900">
              <a:lnSpc>
                <a:spcPct val="150000"/>
              </a:lnSpc>
              <a:buAutoNum type="arabicPeriod"/>
            </a:pPr>
            <a:endParaRPr lang="en-US" altLang="ko-KR" sz="1600"/>
          </a:p>
          <a:p>
            <a:pPr algn="ctr">
              <a:lnSpc>
                <a:spcPct val="150000"/>
              </a:lnSpc>
            </a:pPr>
            <a:r>
              <a:rPr lang="en-US" altLang="ko-KR" sz="1600" smtClean="0"/>
              <a:t> </a:t>
            </a:r>
            <a:r>
              <a:rPr lang="en-US" altLang="ko-KR" sz="2000" smtClean="0"/>
              <a:t>Schools, Gender, Ethnicity : fixed effect   </a:t>
            </a:r>
          </a:p>
          <a:p>
            <a:pPr algn="ctr">
              <a:lnSpc>
                <a:spcPct val="150000"/>
              </a:lnSpc>
            </a:pPr>
            <a:r>
              <a:rPr lang="en-US" altLang="ko-KR" sz="2000"/>
              <a:t> </a:t>
            </a:r>
            <a:r>
              <a:rPr lang="en-US" altLang="ko-KR" sz="2000" smtClean="0"/>
              <a:t>   Teacher : random effect</a:t>
            </a:r>
            <a:endParaRPr lang="ko-KR" altLang="en-US" sz="2000"/>
          </a:p>
        </p:txBody>
      </p:sp>
      <p:pic>
        <p:nvPicPr>
          <p:cNvPr id="8" name="그림 7"/>
          <p:cNvPicPr>
            <a:picLocks noChangeAspect="1"/>
          </p:cNvPicPr>
          <p:nvPr/>
        </p:nvPicPr>
        <p:blipFill>
          <a:blip r:embed="rId2"/>
          <a:stretch>
            <a:fillRect/>
          </a:stretch>
        </p:blipFill>
        <p:spPr>
          <a:xfrm>
            <a:off x="5562600" y="2209800"/>
            <a:ext cx="2716106" cy="1800449"/>
          </a:xfrm>
          <a:prstGeom prst="rect">
            <a:avLst/>
          </a:prstGeom>
        </p:spPr>
      </p:pic>
    </p:spTree>
    <p:extLst>
      <p:ext uri="{BB962C8B-B14F-4D97-AF65-F5344CB8AC3E}">
        <p14:creationId xmlns:p14="http://schemas.microsoft.com/office/powerpoint/2010/main" val="115169861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34314" y="1295400"/>
            <a:ext cx="8909685" cy="4576763"/>
          </a:xfrm>
        </p:spPr>
        <p:txBody>
          <a:bodyPr/>
          <a:lstStyle/>
          <a:p>
            <a:r>
              <a:rPr lang="en-US" altLang="ko-KR" sz="2000" dirty="0" smtClean="0"/>
              <a:t>By adding the covariates in a model, </a:t>
            </a:r>
            <a:br>
              <a:rPr lang="en-US" altLang="ko-KR" sz="2000" dirty="0" smtClean="0"/>
            </a:br>
            <a:r>
              <a:rPr lang="en-US" altLang="ko-KR" sz="2000" dirty="0" smtClean="0"/>
              <a:t>we </a:t>
            </a:r>
            <a:r>
              <a:rPr lang="en-US" altLang="ko-KR" sz="2000" dirty="0" smtClean="0">
                <a:solidFill>
                  <a:srgbClr val="C00000"/>
                </a:solidFill>
              </a:rPr>
              <a:t>adjust</a:t>
            </a:r>
            <a:r>
              <a:rPr lang="en-US" altLang="ko-KR" sz="2000" dirty="0" smtClean="0"/>
              <a:t> the effects of the covariates on the phenotype of interest.</a:t>
            </a:r>
          </a:p>
          <a:p>
            <a:r>
              <a:rPr lang="en-US" altLang="ko-KR" dirty="0"/>
              <a:t>We can also adjust the effects of </a:t>
            </a:r>
            <a:r>
              <a:rPr lang="en-US" altLang="ko-KR" dirty="0" smtClean="0"/>
              <a:t>stratification </a:t>
            </a:r>
            <a:r>
              <a:rPr lang="en-US" altLang="ko-KR" dirty="0"/>
              <a:t>such as </a:t>
            </a:r>
            <a:r>
              <a:rPr lang="en-US" altLang="ko-KR" dirty="0" smtClean="0"/>
              <a:t>race or species</a:t>
            </a:r>
            <a:r>
              <a:rPr lang="en-US" altLang="ko-KR" dirty="0"/>
              <a:t> </a:t>
            </a:r>
            <a:r>
              <a:rPr lang="en-US" altLang="ko-KR" dirty="0" smtClean="0"/>
              <a:t>using the </a:t>
            </a:r>
            <a:r>
              <a:rPr lang="en-US" altLang="ko-KR" dirty="0" err="1" smtClean="0"/>
              <a:t>eigen</a:t>
            </a:r>
            <a:r>
              <a:rPr lang="en-US" altLang="ko-KR" dirty="0" smtClean="0"/>
              <a:t> vectors or the principal components</a:t>
            </a:r>
            <a:endParaRPr lang="ko-KR" altLang="en-US" dirty="0"/>
          </a:p>
          <a:p>
            <a:endParaRPr lang="en-US" altLang="ko-KR" sz="2000" dirty="0" smtClean="0"/>
          </a:p>
          <a:p>
            <a:r>
              <a:rPr lang="en-US" altLang="ko-KR" sz="2000" dirty="0" smtClean="0"/>
              <a:t>Therefore, we can </a:t>
            </a:r>
            <a:r>
              <a:rPr lang="en-US" altLang="ko-KR" sz="2000" dirty="0" smtClean="0">
                <a:solidFill>
                  <a:srgbClr val="C00000"/>
                </a:solidFill>
              </a:rPr>
              <a:t>only</a:t>
            </a:r>
            <a:r>
              <a:rPr lang="en-US" altLang="ko-KR" sz="2000" dirty="0" smtClean="0"/>
              <a:t> focus on the effects of genetic variants.</a:t>
            </a:r>
          </a:p>
        </p:txBody>
      </p:sp>
      <p:sp>
        <p:nvSpPr>
          <p:cNvPr id="3" name="제목 2"/>
          <p:cNvSpPr>
            <a:spLocks noGrp="1"/>
          </p:cNvSpPr>
          <p:nvPr>
            <p:ph type="title"/>
          </p:nvPr>
        </p:nvSpPr>
        <p:spPr/>
        <p:txBody>
          <a:bodyPr/>
          <a:lstStyle/>
          <a:p>
            <a:r>
              <a:rPr lang="en-US" altLang="ko-KR" dirty="0" smtClean="0"/>
              <a:t>What are benefits of covariate?</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89</a:t>
            </a:fld>
            <a:endParaRPr lang="ko-KR" altLang="en-US"/>
          </a:p>
        </p:txBody>
      </p:sp>
    </p:spTree>
    <p:extLst>
      <p:ext uri="{BB962C8B-B14F-4D97-AF65-F5344CB8AC3E}">
        <p14:creationId xmlns:p14="http://schemas.microsoft.com/office/powerpoint/2010/main" val="3741159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en-US" altLang="ko-KR" dirty="0"/>
              <a:t>Part 3. Stability selection</a:t>
            </a:r>
            <a:endParaRPr lang="ko-KR" altLang="en-US" dirty="0"/>
          </a:p>
        </p:txBody>
      </p:sp>
      <p:sp>
        <p:nvSpPr>
          <p:cNvPr id="3" name="날짜 개체 틀 2"/>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4" name="바닥글 개체 틀 3"/>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5" name="슬라이드 번호 개체 틀 4"/>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90</a:t>
            </a:fld>
            <a:endParaRPr lang="ko-KR" altLang="en-US"/>
          </a:p>
        </p:txBody>
      </p:sp>
    </p:spTree>
    <p:extLst>
      <p:ext uri="{BB962C8B-B14F-4D97-AF65-F5344CB8AC3E}">
        <p14:creationId xmlns:p14="http://schemas.microsoft.com/office/powerpoint/2010/main" val="4163165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sz="2000" dirty="0" smtClean="0"/>
              <a:t>Regularization procedures such as elastic-net outperform univariate analysis in terms of variable selection in many studies.</a:t>
            </a:r>
          </a:p>
          <a:p>
            <a:r>
              <a:rPr lang="en-US" altLang="ko-KR" sz="2000" dirty="0" smtClean="0"/>
              <a:t>However, its results depend on how to select the optimal tuning parameters.</a:t>
            </a:r>
          </a:p>
          <a:p>
            <a:r>
              <a:rPr lang="en-US" altLang="ko-KR" sz="2000" dirty="0" smtClean="0"/>
              <a:t>To address this issue, stability selection (</a:t>
            </a:r>
            <a:r>
              <a:rPr lang="en-US" altLang="ko-KR" sz="2000" dirty="0" err="1" smtClean="0"/>
              <a:t>Meinshausen</a:t>
            </a:r>
            <a:r>
              <a:rPr lang="en-US" altLang="ko-KR" sz="2000" dirty="0" smtClean="0"/>
              <a:t> and </a:t>
            </a:r>
            <a:r>
              <a:rPr lang="en-US" altLang="ko-KR" sz="2000" dirty="0" err="1" smtClean="0"/>
              <a:t>Buhlmann</a:t>
            </a:r>
            <a:r>
              <a:rPr lang="en-US" altLang="ko-KR" sz="2000" dirty="0" smtClean="0"/>
              <a:t>, 2010) was proposed.</a:t>
            </a:r>
            <a:endParaRPr lang="ko-KR" altLang="en-US" sz="2000" dirty="0"/>
          </a:p>
        </p:txBody>
      </p:sp>
      <p:sp>
        <p:nvSpPr>
          <p:cNvPr id="3" name="제목 2"/>
          <p:cNvSpPr>
            <a:spLocks noGrp="1"/>
          </p:cNvSpPr>
          <p:nvPr>
            <p:ph type="title"/>
          </p:nvPr>
        </p:nvSpPr>
        <p:spPr/>
        <p:txBody>
          <a:bodyPr/>
          <a:lstStyle/>
          <a:p>
            <a:r>
              <a:rPr lang="en-US" altLang="ko-KR" dirty="0" smtClean="0"/>
              <a:t>Stability selection</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91</a:t>
            </a:fld>
            <a:endParaRPr lang="ko-KR" altLang="en-US"/>
          </a:p>
        </p:txBody>
      </p:sp>
    </p:spTree>
    <p:extLst>
      <p:ext uri="{BB962C8B-B14F-4D97-AF65-F5344CB8AC3E}">
        <p14:creationId xmlns:p14="http://schemas.microsoft.com/office/powerpoint/2010/main" val="16945287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Definition (Selection probabilities)</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92</a:t>
            </a:fld>
            <a:endParaRPr lang="ko-KR" altLang="en-US"/>
          </a:p>
        </p:txBody>
      </p:sp>
      <mc:AlternateContent xmlns:mc="http://schemas.openxmlformats.org/markup-compatibility/2006" xmlns:a14="http://schemas.microsoft.com/office/drawing/2010/main">
        <mc:Choice Requires="a14">
          <p:graphicFrame>
            <p:nvGraphicFramePr>
              <p:cNvPr id="8" name="표 7"/>
              <p:cNvGraphicFramePr>
                <a:graphicFrameLocks noGrp="1"/>
              </p:cNvGraphicFramePr>
              <p:nvPr>
                <p:extLst>
                  <p:ext uri="{D42A27DB-BD31-4B8C-83A1-F6EECF244321}">
                    <p14:modId xmlns:p14="http://schemas.microsoft.com/office/powerpoint/2010/main" val="2512523897"/>
                  </p:ext>
                </p:extLst>
              </p:nvPr>
            </p:nvGraphicFramePr>
            <p:xfrm>
              <a:off x="1502460" y="1143000"/>
              <a:ext cx="7124089" cy="5181599"/>
            </p:xfrm>
            <a:graphic>
              <a:graphicData uri="http://schemas.openxmlformats.org/drawingml/2006/table">
                <a:tbl>
                  <a:tblPr firstRow="1" bandRow="1">
                    <a:tableStyleId>{5940675A-B579-460E-94D1-54222C63F5DA}</a:tableStyleId>
                  </a:tblPr>
                  <a:tblGrid>
                    <a:gridCol w="624647">
                      <a:extLst>
                        <a:ext uri="{9D8B030D-6E8A-4147-A177-3AD203B41FA5}">
                          <a16:colId xmlns:a16="http://schemas.microsoft.com/office/drawing/2014/main" xmlns="" val="20000"/>
                        </a:ext>
                      </a:extLst>
                    </a:gridCol>
                    <a:gridCol w="6499442">
                      <a:extLst>
                        <a:ext uri="{9D8B030D-6E8A-4147-A177-3AD203B41FA5}">
                          <a16:colId xmlns:a16="http://schemas.microsoft.com/office/drawing/2014/main" xmlns="" val="20001"/>
                        </a:ext>
                      </a:extLst>
                    </a:gridCol>
                  </a:tblGrid>
                  <a:tr h="494829">
                    <a:tc gridSpan="2">
                      <a:txBody>
                        <a:bodyPr/>
                        <a:lstStyle/>
                        <a:p>
                          <a:pPr algn="l" latinLnBrk="1"/>
                          <a:r>
                            <a:rPr lang="en-US" altLang="ko-KR" sz="1600" b="1" dirty="0" smtClean="0"/>
                            <a:t>  Algorithm</a:t>
                          </a:r>
                          <a:r>
                            <a:rPr lang="en-US" altLang="ko-KR" sz="1600" dirty="0" smtClean="0"/>
                            <a:t> Selection Probability with Elastic-net</a:t>
                          </a:r>
                          <a:endParaRPr lang="ko-KR" altLang="en-US" sz="1600" dirty="0"/>
                        </a:p>
                      </a:txBody>
                      <a:tcPr marL="91744" marR="91744" marT="45873" marB="45873" anchor="ct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dirty="0"/>
                        </a:p>
                      </a:txBody>
                      <a:tcPr/>
                    </a:tc>
                    <a:extLst>
                      <a:ext uri="{0D108BD9-81ED-4DB2-BD59-A6C34878D82A}">
                        <a16:rowId xmlns:a16="http://schemas.microsoft.com/office/drawing/2014/main" xmlns="" val="10000"/>
                      </a:ext>
                    </a:extLst>
                  </a:tr>
                  <a:tr h="483708">
                    <a:tc>
                      <a:txBody>
                        <a:bodyPr/>
                        <a:lstStyle/>
                        <a:p>
                          <a:pPr algn="r" latinLnBrk="1"/>
                          <a:r>
                            <a:rPr lang="en-US" altLang="ko-KR" sz="1600" dirty="0" smtClean="0"/>
                            <a:t>0:</a:t>
                          </a:r>
                          <a:endParaRPr lang="ko-KR" altLang="en-US" sz="1600" dirty="0"/>
                        </a:p>
                      </a:txBody>
                      <a:tcPr marL="91744" marR="91744" marT="45873" marB="45873" anchor="ctr">
                        <a:lnL w="12700" cmpd="sng">
                          <a:noFill/>
                        </a:lnL>
                        <a:lnR w="12700" cap="flat" cmpd="sng" algn="ctr">
                          <a:no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latinLnBrk="1"/>
                          <a:r>
                            <a:rPr lang="en-US" altLang="ko-KR" sz="1600" kern="1200" baseline="0" dirty="0" smtClean="0">
                              <a:solidFill>
                                <a:schemeClr val="tx1"/>
                              </a:solidFill>
                              <a:latin typeface="+mn-lt"/>
                              <a:ea typeface="+mn-ea"/>
                              <a:cs typeface="+mn-cs"/>
                            </a:rPr>
                            <a:t>Let us assume that SNP data has </a:t>
                          </a:r>
                          <a14:m>
                            <m:oMath xmlns:m="http://schemas.openxmlformats.org/officeDocument/2006/math">
                              <m:r>
                                <a:rPr lang="en-US" altLang="ko-KR" sz="1600" b="0" i="1" kern="1200" baseline="0" smtClean="0">
                                  <a:solidFill>
                                    <a:schemeClr val="tx1"/>
                                  </a:solidFill>
                                  <a:latin typeface="Cambria Math" panose="02040503050406030204" pitchFamily="18" charset="0"/>
                                  <a:ea typeface="+mn-ea"/>
                                  <a:cs typeface="+mn-cs"/>
                                </a:rPr>
                                <m:t>𝑛</m:t>
                              </m:r>
                            </m:oMath>
                          </a14:m>
                          <a:r>
                            <a:rPr lang="en-US" altLang="ko-KR" sz="1600" kern="1200" baseline="0" dirty="0" smtClean="0">
                              <a:solidFill>
                                <a:schemeClr val="tx1"/>
                              </a:solidFill>
                              <a:latin typeface="+mn-lt"/>
                              <a:ea typeface="+mn-ea"/>
                              <a:cs typeface="+mn-cs"/>
                            </a:rPr>
                            <a:t> samples and </a:t>
                          </a:r>
                          <a14:m>
                            <m:oMath xmlns:m="http://schemas.openxmlformats.org/officeDocument/2006/math">
                              <m:r>
                                <a:rPr lang="en-US" altLang="ko-KR" sz="1600" b="0" i="1" kern="1200" baseline="0" smtClean="0">
                                  <a:solidFill>
                                    <a:schemeClr val="tx1"/>
                                  </a:solidFill>
                                  <a:latin typeface="Cambria Math" panose="02040503050406030204" pitchFamily="18" charset="0"/>
                                  <a:ea typeface="+mn-ea"/>
                                  <a:cs typeface="+mn-cs"/>
                                </a:rPr>
                                <m:t>𝑝</m:t>
                              </m:r>
                            </m:oMath>
                          </a14:m>
                          <a:r>
                            <a:rPr lang="en-US" altLang="ko-KR" sz="1600" kern="1200" baseline="0" dirty="0" smtClean="0">
                              <a:solidFill>
                                <a:schemeClr val="tx1"/>
                              </a:solidFill>
                              <a:latin typeface="+mn-lt"/>
                              <a:ea typeface="+mn-ea"/>
                              <a:cs typeface="+mn-cs"/>
                            </a:rPr>
                            <a:t> variables.</a:t>
                          </a:r>
                        </a:p>
                      </a:txBody>
                      <a:tcPr marL="91744" marR="91744" marT="45873" marB="45873" anchor="ctr">
                        <a:lnL w="12700" cap="flat" cmpd="sng" algn="ctr">
                          <a:noFill/>
                          <a:prstDash val="sysDash"/>
                          <a:round/>
                          <a:headEnd type="none" w="med" len="med"/>
                          <a:tailEnd type="none" w="med" len="med"/>
                        </a:lnL>
                        <a:lnR w="12700" cmpd="sng">
                          <a:noFill/>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483708">
                    <a:tc>
                      <a:txBody>
                        <a:bodyPr/>
                        <a:lstStyle/>
                        <a:p>
                          <a:pPr algn="r" latinLnBrk="1"/>
                          <a:r>
                            <a:rPr lang="en-US" altLang="ko-KR" sz="1600" dirty="0" smtClean="0"/>
                            <a:t>1:</a:t>
                          </a:r>
                          <a:endParaRPr lang="ko-KR" altLang="en-US" sz="1600" dirty="0"/>
                        </a:p>
                      </a:txBody>
                      <a:tcPr marL="91744" marR="91744" marT="45873" marB="45873" anchor="ctr">
                        <a:lnL w="12700" cmpd="sng">
                          <a:noFill/>
                        </a:lnL>
                        <a:lnR w="12700" cap="flat" cmpd="sng" algn="ctr">
                          <a:noFill/>
                          <a:prstDash val="sys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l" latinLnBrk="1"/>
                          <a:r>
                            <a:rPr lang="en-US" altLang="ko-KR" sz="1600" kern="1200" dirty="0" smtClean="0">
                              <a:solidFill>
                                <a:schemeClr val="tx1"/>
                              </a:solidFill>
                              <a:ea typeface="+mn-ea"/>
                              <a:cs typeface="+mn-cs"/>
                            </a:rPr>
                            <a:t>For</a:t>
                          </a:r>
                          <a:r>
                            <a:rPr lang="en-US" altLang="ko-KR" sz="1600" kern="1200" baseline="0" dirty="0" smtClean="0">
                              <a:solidFill>
                                <a:schemeClr val="tx1"/>
                              </a:solidFill>
                              <a:ea typeface="+mn-ea"/>
                              <a:cs typeface="+mn-cs"/>
                            </a:rPr>
                            <a:t> all  </a:t>
                          </a:r>
                          <a14:m>
                            <m:oMath xmlns:m="http://schemas.openxmlformats.org/officeDocument/2006/math">
                              <m:r>
                                <m:rPr>
                                  <m:sty m:val="p"/>
                                </m:rPr>
                                <a:rPr lang="en-US" altLang="ko-KR" sz="1600" i="0" kern="1200" smtClean="0">
                                  <a:solidFill>
                                    <a:schemeClr val="tx1"/>
                                  </a:solidFill>
                                  <a:latin typeface="Cambria Math" panose="02040503050406030204" pitchFamily="18" charset="0"/>
                                  <a:ea typeface="+mn-ea"/>
                                  <a:cs typeface="+mn-cs"/>
                                </a:rPr>
                                <m:t>Λ</m:t>
                              </m:r>
                              <m:r>
                                <a:rPr lang="en-US" altLang="ko-KR" sz="1600" b="0" i="1" kern="1200" smtClean="0">
                                  <a:solidFill>
                                    <a:schemeClr val="tx1"/>
                                  </a:solidFill>
                                  <a:latin typeface="Cambria Math" panose="02040503050406030204" pitchFamily="18" charset="0"/>
                                  <a:ea typeface="+mn-ea"/>
                                  <a:cs typeface="+mn-cs"/>
                                </a:rPr>
                                <m:t>=</m:t>
                              </m:r>
                              <m:d>
                                <m:dPr>
                                  <m:ctrlPr>
                                    <a:rPr lang="en-US" altLang="ko-KR" sz="1600" b="0" i="1" kern="1200" smtClean="0">
                                      <a:solidFill>
                                        <a:schemeClr val="tx1"/>
                                      </a:solidFill>
                                      <a:latin typeface="Cambria Math" panose="02040503050406030204" pitchFamily="18" charset="0"/>
                                      <a:ea typeface="+mn-ea"/>
                                      <a:cs typeface="+mn-cs"/>
                                    </a:rPr>
                                  </m:ctrlPr>
                                </m:dPr>
                                <m:e>
                                  <m:r>
                                    <a:rPr lang="en-US" altLang="ko-KR" sz="1600" b="0" i="1" kern="1200" smtClean="0">
                                      <a:solidFill>
                                        <a:schemeClr val="tx1"/>
                                      </a:solidFill>
                                      <a:latin typeface="Cambria Math" panose="02040503050406030204" pitchFamily="18" charset="0"/>
                                      <a:ea typeface="+mn-ea"/>
                                      <a:cs typeface="+mn-cs"/>
                                    </a:rPr>
                                    <m:t>𝛼</m:t>
                                  </m:r>
                                  <m:r>
                                    <a:rPr lang="en-US" altLang="ko-KR" sz="1600" b="0" i="1" kern="1200" smtClean="0">
                                      <a:solidFill>
                                        <a:schemeClr val="tx1"/>
                                      </a:solidFill>
                                      <a:latin typeface="Cambria Math" panose="02040503050406030204" pitchFamily="18" charset="0"/>
                                      <a:ea typeface="+mn-ea"/>
                                      <a:cs typeface="+mn-cs"/>
                                    </a:rPr>
                                    <m:t>, </m:t>
                                  </m:r>
                                  <m:r>
                                    <a:rPr lang="en-US" altLang="ko-KR" sz="1600" b="0" i="1" kern="1200" smtClean="0">
                                      <a:solidFill>
                                        <a:schemeClr val="tx1"/>
                                      </a:solidFill>
                                      <a:latin typeface="Cambria Math" panose="02040503050406030204" pitchFamily="18" charset="0"/>
                                      <a:ea typeface="+mn-ea"/>
                                      <a:cs typeface="+mn-cs"/>
                                    </a:rPr>
                                    <m:t>𝜆</m:t>
                                  </m:r>
                                </m:e>
                              </m:d>
                            </m:oMath>
                          </a14:m>
                          <a:r>
                            <a:rPr lang="en-US" altLang="ko-KR" sz="1600" kern="1200" dirty="0" smtClean="0">
                              <a:solidFill>
                                <a:schemeClr val="tx1"/>
                              </a:solidFill>
                              <a:latin typeface="+mn-lt"/>
                              <a:ea typeface="+mn-ea"/>
                              <a:cs typeface="+mn-cs"/>
                            </a:rPr>
                            <a:t>,  where</a:t>
                          </a:r>
                          <a:r>
                            <a:rPr lang="en-US" altLang="ko-KR" sz="1600" kern="1200" baseline="0" dirty="0" smtClean="0">
                              <a:solidFill>
                                <a:schemeClr val="tx1"/>
                              </a:solidFill>
                              <a:latin typeface="+mn-lt"/>
                              <a:ea typeface="+mn-ea"/>
                              <a:cs typeface="+mn-cs"/>
                            </a:rPr>
                            <a:t> </a:t>
                          </a:r>
                          <a14:m>
                            <m:oMath xmlns:m="http://schemas.openxmlformats.org/officeDocument/2006/math">
                              <m:r>
                                <a:rPr lang="en-US" altLang="ko-KR" sz="1600" b="0" i="1" kern="1200" baseline="0" smtClean="0">
                                  <a:solidFill>
                                    <a:schemeClr val="tx1"/>
                                  </a:solidFill>
                                  <a:latin typeface="Cambria Math" panose="02040503050406030204" pitchFamily="18" charset="0"/>
                                  <a:ea typeface="+mn-ea"/>
                                  <a:cs typeface="+mn-cs"/>
                                </a:rPr>
                                <m:t>𝛼</m:t>
                              </m:r>
                              <m:r>
                                <a:rPr lang="en-US" altLang="ko-KR" sz="1600" b="0" i="1" kern="1200" baseline="0" smtClean="0">
                                  <a:solidFill>
                                    <a:schemeClr val="tx1"/>
                                  </a:solidFill>
                                  <a:latin typeface="Cambria Math" panose="02040503050406030204" pitchFamily="18" charset="0"/>
                                  <a:ea typeface="+mn-ea"/>
                                  <a:cs typeface="+mn-cs"/>
                                </a:rPr>
                                <m:t>∈</m:t>
                              </m:r>
                              <m:d>
                                <m:dPr>
                                  <m:begChr m:val="["/>
                                  <m:endChr m:val="]"/>
                                  <m:ctrlPr>
                                    <a:rPr lang="en-US" altLang="ko-KR" sz="1600" b="0" i="1" kern="1200" baseline="0" smtClean="0">
                                      <a:solidFill>
                                        <a:schemeClr val="tx1"/>
                                      </a:solidFill>
                                      <a:latin typeface="Cambria Math" panose="02040503050406030204" pitchFamily="18" charset="0"/>
                                      <a:ea typeface="+mn-ea"/>
                                      <a:cs typeface="+mn-cs"/>
                                    </a:rPr>
                                  </m:ctrlPr>
                                </m:dPr>
                                <m:e>
                                  <m:r>
                                    <a:rPr lang="en-US" altLang="ko-KR" sz="1600" b="0" i="1" kern="1200" baseline="0" smtClean="0">
                                      <a:solidFill>
                                        <a:schemeClr val="tx1"/>
                                      </a:solidFill>
                                      <a:latin typeface="Cambria Math" panose="02040503050406030204" pitchFamily="18" charset="0"/>
                                      <a:ea typeface="+mn-ea"/>
                                      <a:cs typeface="+mn-cs"/>
                                    </a:rPr>
                                    <m:t>0,1</m:t>
                                  </m:r>
                                </m:e>
                              </m:d>
                              <m:r>
                                <a:rPr lang="en-US" altLang="ko-KR" sz="1600" b="0" i="1" kern="1200" baseline="0" smtClean="0">
                                  <a:solidFill>
                                    <a:schemeClr val="tx1"/>
                                  </a:solidFill>
                                  <a:latin typeface="Cambria Math" panose="02040503050406030204" pitchFamily="18" charset="0"/>
                                  <a:ea typeface="+mn-ea"/>
                                  <a:cs typeface="+mn-cs"/>
                                </a:rPr>
                                <m:t>,  </m:t>
                              </m:r>
                              <m:r>
                                <a:rPr lang="en-US" altLang="ko-KR" sz="1600" b="0" i="1" kern="1200" baseline="0" smtClean="0">
                                  <a:solidFill>
                                    <a:schemeClr val="tx1"/>
                                  </a:solidFill>
                                  <a:latin typeface="Cambria Math" panose="02040503050406030204" pitchFamily="18" charset="0"/>
                                  <a:ea typeface="+mn-ea"/>
                                  <a:cs typeface="+mn-cs"/>
                                </a:rPr>
                                <m:t>𝜆</m:t>
                              </m:r>
                              <m:r>
                                <a:rPr lang="en-US" altLang="ko-KR" sz="1600" b="0" i="1" kern="1200" baseline="0" smtClean="0">
                                  <a:solidFill>
                                    <a:schemeClr val="tx1"/>
                                  </a:solidFill>
                                  <a:latin typeface="Cambria Math" panose="02040503050406030204" pitchFamily="18" charset="0"/>
                                  <a:ea typeface="+mn-ea"/>
                                  <a:cs typeface="+mn-cs"/>
                                </a:rPr>
                                <m:t>&gt;0</m:t>
                              </m:r>
                            </m:oMath>
                          </a14:m>
                          <a:endParaRPr lang="en-US" altLang="ko-KR" sz="1600" kern="1200" baseline="0" dirty="0" smtClean="0">
                            <a:solidFill>
                              <a:schemeClr val="tx1"/>
                            </a:solidFill>
                            <a:latin typeface="+mn-lt"/>
                            <a:ea typeface="+mn-ea"/>
                            <a:cs typeface="+mn-cs"/>
                          </a:endParaRPr>
                        </a:p>
                      </a:txBody>
                      <a:tcPr marL="91744" marR="91744" marT="45873" marB="45873" anchor="ctr">
                        <a:lnL w="12700" cap="flat" cmpd="sng" algn="ctr">
                          <a:noFill/>
                          <a:prstDash val="sysDash"/>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0"/>
                      </a:ext>
                    </a:extLst>
                  </a:tr>
                  <a:tr h="471000">
                    <a:tc>
                      <a:txBody>
                        <a:bodyPr/>
                        <a:lstStyle/>
                        <a:p>
                          <a:pPr algn="r" latinLnBrk="1"/>
                          <a:r>
                            <a:rPr lang="en-US" altLang="ko-KR" sz="1600" dirty="0" smtClean="0"/>
                            <a:t>2:</a:t>
                          </a:r>
                          <a:endParaRPr lang="ko-KR" altLang="en-US" sz="1600" dirty="0"/>
                        </a:p>
                      </a:txBody>
                      <a:tcPr marL="91744" marR="91744" marT="45873" marB="45873" anchor="ctr">
                        <a:lnL w="12700" cmpd="sng">
                          <a:noFill/>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l" latinLnBrk="1"/>
                          <a:r>
                            <a:rPr lang="en-US" altLang="ko-KR" sz="1600" b="1" dirty="0" smtClean="0"/>
                            <a:t>for</a:t>
                          </a:r>
                          <a:r>
                            <a:rPr lang="en-US" altLang="ko-KR" sz="1600" b="1" baseline="0" dirty="0" smtClean="0"/>
                            <a:t> </a:t>
                          </a:r>
                          <a:r>
                            <a:rPr lang="en-US" altLang="ko-KR" sz="1600" baseline="0" dirty="0" smtClean="0"/>
                            <a:t>k=1 to K </a:t>
                          </a:r>
                          <a:r>
                            <a:rPr lang="en-US" altLang="ko-KR" sz="1600" b="1" baseline="0" dirty="0" smtClean="0"/>
                            <a:t>do</a:t>
                          </a:r>
                          <a:endParaRPr lang="ko-KR" altLang="en-US" sz="1600" b="1" dirty="0"/>
                        </a:p>
                      </a:txBody>
                      <a:tcPr marL="91744" marR="91744" marT="45873" marB="45873" anchor="ctr">
                        <a:lnL w="12700" cap="flat" cmpd="sng" algn="ctr">
                          <a:noFill/>
                          <a:prstDash val="sysDash"/>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1"/>
                      </a:ext>
                    </a:extLst>
                  </a:tr>
                  <a:tr h="471000">
                    <a:tc>
                      <a:txBody>
                        <a:bodyPr/>
                        <a:lstStyle/>
                        <a:p>
                          <a:pPr algn="r" latinLnBrk="1"/>
                          <a:r>
                            <a:rPr lang="en-US" altLang="ko-KR" sz="1600" dirty="0" smtClean="0"/>
                            <a:t>3:</a:t>
                          </a:r>
                          <a:endParaRPr lang="ko-KR" altLang="en-US" sz="1600" dirty="0"/>
                        </a:p>
                      </a:txBody>
                      <a:tcPr marL="91744" marR="91744" marT="45873" marB="45873" anchor="ctr">
                        <a:lnL w="12700" cmpd="sng">
                          <a:noFill/>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l" latinLnBrk="1"/>
                          <a:r>
                            <a:rPr lang="en-US" altLang="ko-KR" sz="1600" dirty="0" smtClean="0"/>
                            <a:t>      Subsample </a:t>
                          </a:r>
                          <a14:m>
                            <m:oMath xmlns:m="http://schemas.openxmlformats.org/officeDocument/2006/math">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𝐼</m:t>
                                  </m:r>
                                </m:e>
                                <m:sub>
                                  <m:r>
                                    <a:rPr lang="en-US" altLang="ko-KR" sz="1600" b="0" i="1" smtClean="0">
                                      <a:latin typeface="Cambria Math" panose="02040503050406030204" pitchFamily="18" charset="0"/>
                                    </a:rPr>
                                    <m:t>𝑘</m:t>
                                  </m:r>
                                </m:sub>
                              </m:sSub>
                            </m:oMath>
                          </a14:m>
                          <a:r>
                            <a:rPr lang="ko-KR" altLang="en-US" sz="1600" dirty="0" smtClean="0"/>
                            <a:t> </a:t>
                          </a:r>
                          <a:r>
                            <a:rPr lang="en-US" altLang="ko-KR" sz="1600" dirty="0" smtClean="0"/>
                            <a:t>with size </a:t>
                          </a:r>
                          <a14:m>
                            <m:oMath xmlns:m="http://schemas.openxmlformats.org/officeDocument/2006/math">
                              <m:d>
                                <m:dPr>
                                  <m:begChr m:val="⌊"/>
                                  <m:endChr m:val=""/>
                                  <m:ctrlPr>
                                    <a:rPr lang="en-US" altLang="ko-KR" sz="1600" i="1" smtClean="0">
                                      <a:latin typeface="Cambria Math" panose="02040503050406030204" pitchFamily="18" charset="0"/>
                                    </a:rPr>
                                  </m:ctrlPr>
                                </m:dPr>
                                <m:e>
                                  <m:d>
                                    <m:dPr>
                                      <m:begChr m:val=""/>
                                      <m:endChr m:val="⌋"/>
                                      <m:ctrlPr>
                                        <a:rPr lang="en-US" altLang="ko-KR" sz="1600" i="1" dirty="0" smtClean="0">
                                          <a:latin typeface="Cambria Math" panose="02040503050406030204" pitchFamily="18" charset="0"/>
                                        </a:rPr>
                                      </m:ctrlPr>
                                    </m:dPr>
                                    <m:e>
                                      <m:r>
                                        <m:rPr>
                                          <m:nor/>
                                        </m:rPr>
                                        <a:rPr lang="en-US" altLang="ko-KR" sz="1600" dirty="0" smtClean="0"/>
                                        <m:t>n</m:t>
                                      </m:r>
                                      <m:r>
                                        <m:rPr>
                                          <m:nor/>
                                        </m:rPr>
                                        <a:rPr lang="en-US" altLang="ko-KR" sz="1600" dirty="0" smtClean="0"/>
                                        <m:t>/2</m:t>
                                      </m:r>
                                    </m:e>
                                  </m:d>
                                </m:e>
                              </m:d>
                            </m:oMath>
                          </a14:m>
                          <a:endParaRPr lang="ko-KR" altLang="en-US" sz="1600" dirty="0"/>
                        </a:p>
                      </a:txBody>
                      <a:tcPr marL="91744" marR="91744" marT="45873" marB="45873" anchor="ctr">
                        <a:lnL w="12700" cap="flat" cmpd="sng" algn="ctr">
                          <a:noFill/>
                          <a:prstDash val="sysDash"/>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2"/>
                      </a:ext>
                    </a:extLst>
                  </a:tr>
                  <a:tr h="540005">
                    <a:tc>
                      <a:txBody>
                        <a:bodyPr/>
                        <a:lstStyle/>
                        <a:p>
                          <a:pPr algn="r" latinLnBrk="1"/>
                          <a:r>
                            <a:rPr lang="en-US" altLang="ko-KR" sz="1600" dirty="0" smtClean="0"/>
                            <a:t>4:</a:t>
                          </a:r>
                          <a:endParaRPr lang="ko-KR" altLang="en-US" sz="1600" dirty="0"/>
                        </a:p>
                      </a:txBody>
                      <a:tcPr marL="91744" marR="91744" marT="45873" marB="45873" anchor="ctr">
                        <a:lnL w="12700" cmpd="sng">
                          <a:noFill/>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l" latinLnBrk="1"/>
                          <a:r>
                            <a:rPr lang="en-US" altLang="ko-KR" sz="1600" dirty="0" smtClean="0"/>
                            <a:t>      Compute </a:t>
                          </a:r>
                          <a14:m>
                            <m:oMath xmlns:m="http://schemas.openxmlformats.org/officeDocument/2006/math">
                              <m:sSubSup>
                                <m:sSubSupPr>
                                  <m:ctrlPr>
                                    <a:rPr lang="en-US" altLang="ko-KR" sz="1600" b="0" i="1" dirty="0" smtClean="0">
                                      <a:latin typeface="Cambria Math" panose="02040503050406030204" pitchFamily="18" charset="0"/>
                                    </a:rPr>
                                  </m:ctrlPr>
                                </m:sSubSupPr>
                                <m:e>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𝛽</m:t>
                                      </m:r>
                                    </m:e>
                                  </m:acc>
                                </m:e>
                                <m:sub>
                                  <m:r>
                                    <a:rPr lang="en-US" altLang="ko-KR" sz="1600" b="0" i="1" dirty="0" smtClean="0">
                                      <a:latin typeface="Cambria Math" panose="02040503050406030204" pitchFamily="18" charset="0"/>
                                    </a:rPr>
                                    <m:t>𝑗</m:t>
                                  </m:r>
                                </m:sub>
                                <m:sup>
                                  <m:r>
                                    <m:rPr>
                                      <m:sty m:val="p"/>
                                    </m:rPr>
                                    <a:rPr lang="en-US" altLang="ko-KR" sz="1600" b="0" i="0" dirty="0" smtClean="0">
                                      <a:latin typeface="Cambria Math" panose="02040503050406030204" pitchFamily="18" charset="0"/>
                                    </a:rPr>
                                    <m:t>Λ</m:t>
                                  </m:r>
                                </m:sup>
                              </m:sSubSup>
                              <m:r>
                                <a:rPr lang="en-US" altLang="ko-KR" sz="1600" b="0" i="1" dirty="0" smtClean="0">
                                  <a:latin typeface="Cambria Math" panose="02040503050406030204" pitchFamily="18" charset="0"/>
                                </a:rPr>
                                <m:t>(</m:t>
                              </m:r>
                              <m:sSub>
                                <m:sSubPr>
                                  <m:ctrlPr>
                                    <a:rPr lang="en-US" altLang="ko-KR" sz="1600" b="0" i="1" dirty="0" smtClean="0">
                                      <a:latin typeface="Cambria Math" panose="02040503050406030204" pitchFamily="18" charset="0"/>
                                    </a:rPr>
                                  </m:ctrlPr>
                                </m:sSubPr>
                                <m:e>
                                  <m:r>
                                    <a:rPr lang="en-US" altLang="ko-KR" sz="1600" b="0" i="1" dirty="0" smtClean="0">
                                      <a:latin typeface="Cambria Math" panose="02040503050406030204" pitchFamily="18" charset="0"/>
                                    </a:rPr>
                                    <m:t>𝐼</m:t>
                                  </m:r>
                                </m:e>
                                <m:sub>
                                  <m:r>
                                    <a:rPr lang="en-US" altLang="ko-KR" sz="1600" b="0" i="1" dirty="0" smtClean="0">
                                      <a:latin typeface="Cambria Math" panose="02040503050406030204" pitchFamily="18" charset="0"/>
                                    </a:rPr>
                                    <m:t>𝑘</m:t>
                                  </m:r>
                                </m:sub>
                              </m:sSub>
                              <m:r>
                                <a:rPr lang="en-US" altLang="ko-KR" sz="1600" b="0" i="1" dirty="0" smtClean="0">
                                  <a:latin typeface="Cambria Math" panose="02040503050406030204" pitchFamily="18" charset="0"/>
                                </a:rPr>
                                <m:t>)</m:t>
                              </m:r>
                            </m:oMath>
                          </a14:m>
                          <a:r>
                            <a:rPr lang="ko-KR" altLang="en-US" sz="1600" dirty="0" smtClean="0"/>
                            <a:t> </a:t>
                          </a:r>
                          <a:r>
                            <a:rPr lang="en-US" altLang="ko-KR" sz="1600" dirty="0" smtClean="0"/>
                            <a:t>with</a:t>
                          </a:r>
                          <a:r>
                            <a:rPr lang="en-US" altLang="ko-KR" sz="1600" baseline="0" dirty="0" smtClean="0"/>
                            <a:t> regularization model</a:t>
                          </a:r>
                          <a:endParaRPr lang="ko-KR" altLang="en-US" sz="1600" dirty="0"/>
                        </a:p>
                      </a:txBody>
                      <a:tcPr marL="91744" marR="91744" marT="45873" marB="45873" anchor="ctr">
                        <a:lnL w="12700" cap="flat" cmpd="sng" algn="ctr">
                          <a:noFill/>
                          <a:prstDash val="sysDash"/>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471000">
                    <a:tc>
                      <a:txBody>
                        <a:bodyPr/>
                        <a:lstStyle/>
                        <a:p>
                          <a:pPr algn="r" latinLnBrk="1"/>
                          <a:r>
                            <a:rPr lang="en-US" altLang="ko-KR" sz="1600" dirty="0" smtClean="0"/>
                            <a:t>5:</a:t>
                          </a:r>
                          <a:endParaRPr lang="ko-KR" altLang="en-US" sz="1600" dirty="0"/>
                        </a:p>
                      </a:txBody>
                      <a:tcPr marL="91744" marR="91744" marT="45873" marB="45873" anchor="ctr">
                        <a:lnL w="12700" cmpd="sng">
                          <a:noFill/>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l" latinLnBrk="1"/>
                          <a:r>
                            <a:rPr lang="en-US" altLang="ko-KR" sz="1600" b="1" dirty="0" smtClean="0"/>
                            <a:t>end for</a:t>
                          </a:r>
                          <a:endParaRPr lang="ko-KR" altLang="en-US" sz="1600" b="1" dirty="0"/>
                        </a:p>
                      </a:txBody>
                      <a:tcPr marL="91744" marR="91744" marT="45873" marB="45873" anchor="ctr">
                        <a:lnL w="12700" cap="flat" cmpd="sng" algn="ctr">
                          <a:noFill/>
                          <a:prstDash val="sysDash"/>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598684">
                    <a:tc>
                      <a:txBody>
                        <a:bodyPr/>
                        <a:lstStyle/>
                        <a:p>
                          <a:pPr algn="r" latinLnBrk="1"/>
                          <a:r>
                            <a:rPr lang="en-US" altLang="ko-KR" sz="1600" dirty="0" smtClean="0"/>
                            <a:t>6:</a:t>
                          </a:r>
                          <a:endParaRPr lang="ko-KR" altLang="en-US" sz="1600" dirty="0"/>
                        </a:p>
                      </a:txBody>
                      <a:tcPr marL="91744" marR="91744" marT="45873" marB="45873" anchor="ctr">
                        <a:lnL w="12700" cmpd="sng">
                          <a:noFill/>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l" latinLnBrk="1"/>
                          <a14:m>
                            <m:oMath xmlns:m="http://schemas.openxmlformats.org/officeDocument/2006/math">
                              <m:r>
                                <a:rPr lang="en-US" altLang="ko-KR" sz="1600" b="0" i="1" smtClean="0">
                                  <a:latin typeface="Cambria Math" panose="02040503050406030204" pitchFamily="18" charset="0"/>
                                </a:rPr>
                                <m:t>𝑆</m:t>
                              </m:r>
                              <m:sSubSup>
                                <m:sSubSupPr>
                                  <m:ctrlPr>
                                    <a:rPr lang="en-US" altLang="ko-KR" sz="1600" b="0" i="1" smtClean="0">
                                      <a:latin typeface="Cambria Math" panose="02040503050406030204" pitchFamily="18" charset="0"/>
                                    </a:rPr>
                                  </m:ctrlPr>
                                </m:sSubSupPr>
                                <m:e>
                                  <m:r>
                                    <a:rPr lang="en-US" altLang="ko-KR" sz="1600" b="0" i="1" smtClean="0">
                                      <a:latin typeface="Cambria Math" panose="02040503050406030204" pitchFamily="18" charset="0"/>
                                    </a:rPr>
                                    <m:t>𝑃</m:t>
                                  </m:r>
                                </m:e>
                                <m:sub>
                                  <m:r>
                                    <a:rPr lang="en-US" altLang="ko-KR" sz="1600" b="0" i="1" smtClean="0">
                                      <a:latin typeface="Cambria Math" panose="02040503050406030204" pitchFamily="18" charset="0"/>
                                    </a:rPr>
                                    <m:t>𝑗</m:t>
                                  </m:r>
                                </m:sub>
                                <m:sup>
                                  <m:r>
                                    <m:rPr>
                                      <m:sty m:val="p"/>
                                    </m:rPr>
                                    <a:rPr lang="en-US" altLang="ko-KR" sz="1600" b="0" i="0" smtClean="0">
                                      <a:latin typeface="Cambria Math" panose="02040503050406030204" pitchFamily="18" charset="0"/>
                                    </a:rPr>
                                    <m:t>Λ</m:t>
                                  </m:r>
                                </m:sup>
                              </m:sSubSup>
                              <m:r>
                                <a:rPr lang="en-US" altLang="ko-KR" sz="1600" b="0" i="1" smtClean="0">
                                  <a:latin typeface="Cambria Math" panose="02040503050406030204" pitchFamily="18" charset="0"/>
                                </a:rPr>
                                <m:t>=</m:t>
                              </m:r>
                              <m:f>
                                <m:fPr>
                                  <m:ctrlPr>
                                    <a:rPr lang="en-US" altLang="ko-KR" sz="1600" b="0" i="1" smtClean="0">
                                      <a:latin typeface="Cambria Math" panose="02040503050406030204" pitchFamily="18" charset="0"/>
                                    </a:rPr>
                                  </m:ctrlPr>
                                </m:fPr>
                                <m:num>
                                  <m:r>
                                    <a:rPr lang="en-US" altLang="ko-KR" sz="1600" b="0" i="1" smtClean="0">
                                      <a:latin typeface="Cambria Math" panose="02040503050406030204" pitchFamily="18" charset="0"/>
                                    </a:rPr>
                                    <m:t>1</m:t>
                                  </m:r>
                                </m:num>
                                <m:den>
                                  <m:r>
                                    <a:rPr lang="en-US" altLang="ko-KR" sz="1600" b="0" i="1" smtClean="0">
                                      <a:latin typeface="Cambria Math" panose="02040503050406030204" pitchFamily="18" charset="0"/>
                                    </a:rPr>
                                    <m:t>𝐾</m:t>
                                  </m:r>
                                </m:den>
                              </m:f>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𝑘</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𝐾</m:t>
                              </m:r>
                              <m:r>
                                <a:rPr lang="en-US" altLang="ko-KR" sz="1600" b="0" i="1" smtClean="0">
                                  <a:latin typeface="Cambria Math" panose="02040503050406030204" pitchFamily="18" charset="0"/>
                                </a:rPr>
                                <m:t>:</m:t>
                              </m:r>
                              <m:sSubSup>
                                <m:sSubSupPr>
                                  <m:ctrlPr>
                                    <a:rPr lang="en-US" altLang="ko-KR" sz="1600" b="0" i="1" smtClean="0">
                                      <a:latin typeface="Cambria Math" panose="02040503050406030204" pitchFamily="18" charset="0"/>
                                    </a:rPr>
                                  </m:ctrlPr>
                                </m:sSubSupPr>
                                <m:e>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𝛽</m:t>
                                      </m:r>
                                    </m:e>
                                  </m:acc>
                                </m:e>
                                <m:sub>
                                  <m:r>
                                    <a:rPr lang="en-US" altLang="ko-KR" sz="1600" b="0" i="1" smtClean="0">
                                      <a:latin typeface="Cambria Math" panose="02040503050406030204" pitchFamily="18" charset="0"/>
                                    </a:rPr>
                                    <m:t>𝑗</m:t>
                                  </m:r>
                                </m:sub>
                                <m:sup>
                                  <m:r>
                                    <m:rPr>
                                      <m:sty m:val="p"/>
                                    </m:rPr>
                                    <a:rPr lang="en-US" altLang="ko-KR" sz="1600" b="0" i="0" smtClean="0">
                                      <a:latin typeface="Cambria Math" panose="02040503050406030204" pitchFamily="18" charset="0"/>
                                    </a:rPr>
                                    <m:t>Λ</m:t>
                                  </m:r>
                                </m:sup>
                              </m:sSubSup>
                              <m:d>
                                <m:dPr>
                                  <m:ctrlPr>
                                    <a:rPr lang="en-US" altLang="ko-KR" sz="1600" b="0" i="1" smtClean="0">
                                      <a:latin typeface="Cambria Math" panose="02040503050406030204" pitchFamily="18" charset="0"/>
                                    </a:rPr>
                                  </m:ctrlPr>
                                </m:dPr>
                                <m:e>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𝐼</m:t>
                                      </m:r>
                                    </m:e>
                                    <m:sub>
                                      <m:r>
                                        <a:rPr lang="en-US" altLang="ko-KR" sz="1600" b="0" i="1" smtClean="0">
                                          <a:latin typeface="Cambria Math" panose="02040503050406030204" pitchFamily="18" charset="0"/>
                                        </a:rPr>
                                        <m:t>𝑘</m:t>
                                      </m:r>
                                    </m:sub>
                                  </m:sSub>
                                </m:e>
                              </m:d>
                              <m:r>
                                <a:rPr lang="en-US" altLang="ko-KR" sz="1600" b="0" i="1" smtClean="0">
                                  <a:latin typeface="Cambria Math" panose="02040503050406030204" pitchFamily="18" charset="0"/>
                                </a:rPr>
                                <m:t>≠0}</m:t>
                              </m:r>
                            </m:oMath>
                          </a14:m>
                          <a:r>
                            <a:rPr lang="ko-KR" altLang="en-US" sz="1600" dirty="0" smtClean="0"/>
                            <a:t> </a:t>
                          </a:r>
                          <a:endParaRPr lang="ko-KR" altLang="en-US" sz="1600" dirty="0"/>
                        </a:p>
                      </a:txBody>
                      <a:tcPr marL="91744" marR="91744" marT="45873" marB="45873" anchor="ctr">
                        <a:lnL w="12700" cap="flat" cmpd="sng" algn="ctr">
                          <a:noFill/>
                          <a:prstDash val="sysDash"/>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5"/>
                      </a:ext>
                    </a:extLst>
                  </a:tr>
                  <a:tr h="568285">
                    <a:tc>
                      <a:txBody>
                        <a:bodyPr/>
                        <a:lstStyle/>
                        <a:p>
                          <a:pPr algn="r" latinLnBrk="1"/>
                          <a:r>
                            <a:rPr lang="en-US" altLang="ko-KR" sz="1600" dirty="0" smtClean="0"/>
                            <a:t>7:</a:t>
                          </a:r>
                          <a:endParaRPr lang="ko-KR" altLang="en-US" sz="1600" dirty="0"/>
                        </a:p>
                      </a:txBody>
                      <a:tcPr marL="91744" marR="91744" marT="45873" marB="45873" anchor="ctr">
                        <a:lnL w="12700" cmpd="sng">
                          <a:noFill/>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r>
                                <a:rPr lang="en-US" altLang="ko-KR" sz="1600" b="0" i="1" smtClean="0">
                                  <a:latin typeface="Cambria Math" panose="02040503050406030204" pitchFamily="18" charset="0"/>
                                </a:rPr>
                                <m:t>𝑆</m:t>
                              </m:r>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𝑃</m:t>
                                  </m:r>
                                </m:e>
                                <m:sub>
                                  <m:r>
                                    <a:rPr lang="en-US" altLang="ko-KR" sz="1600" b="0" i="1" smtClean="0">
                                      <a:latin typeface="Cambria Math" panose="02040503050406030204" pitchFamily="18" charset="0"/>
                                    </a:rPr>
                                    <m:t>𝑗</m:t>
                                  </m:r>
                                </m:sub>
                              </m:sSub>
                              <m:r>
                                <a:rPr lang="en-US" altLang="ko-KR" sz="1600" b="0" i="1" smtClean="0">
                                  <a:latin typeface="Cambria Math" panose="02040503050406030204" pitchFamily="18" charset="0"/>
                                </a:rPr>
                                <m:t>=</m:t>
                              </m:r>
                              <m:func>
                                <m:funcPr>
                                  <m:ctrlPr>
                                    <a:rPr lang="en-US" altLang="ko-KR" sz="1600" b="0" i="1" smtClean="0">
                                      <a:latin typeface="Cambria Math" panose="02040503050406030204" pitchFamily="18" charset="0"/>
                                    </a:rPr>
                                  </m:ctrlPr>
                                </m:funcPr>
                                <m:fName>
                                  <m:limLow>
                                    <m:limLowPr>
                                      <m:ctrlPr>
                                        <a:rPr lang="en-US" altLang="ko-KR" sz="1600" b="0" i="1" smtClean="0">
                                          <a:latin typeface="Cambria Math" panose="02040503050406030204" pitchFamily="18" charset="0"/>
                                        </a:rPr>
                                      </m:ctrlPr>
                                    </m:limLowPr>
                                    <m:e>
                                      <m:r>
                                        <m:rPr>
                                          <m:sty m:val="p"/>
                                        </m:rPr>
                                        <a:rPr lang="en-US" altLang="ko-KR" sz="1600" b="0" i="0" smtClean="0">
                                          <a:latin typeface="Cambria Math" panose="02040503050406030204" pitchFamily="18" charset="0"/>
                                        </a:rPr>
                                        <m:t>max</m:t>
                                      </m:r>
                                    </m:e>
                                    <m:lim>
                                      <m:r>
                                        <m:rPr>
                                          <m:sty m:val="p"/>
                                        </m:rPr>
                                        <a:rPr lang="en-US" altLang="ko-KR" sz="1600" b="0" i="0" smtClean="0">
                                          <a:latin typeface="Cambria Math" panose="02040503050406030204" pitchFamily="18" charset="0"/>
                                        </a:rPr>
                                        <m:t>Λ</m:t>
                                      </m:r>
                                    </m:lim>
                                  </m:limLow>
                                </m:fName>
                                <m:e>
                                  <m:r>
                                    <a:rPr lang="en-US" altLang="ko-KR" sz="1600" b="0" i="1" smtClean="0">
                                      <a:latin typeface="Cambria Math" panose="02040503050406030204" pitchFamily="18" charset="0"/>
                                    </a:rPr>
                                    <m:t>𝑆</m:t>
                                  </m:r>
                                  <m:sSubSup>
                                    <m:sSubSupPr>
                                      <m:ctrlPr>
                                        <a:rPr lang="en-US" altLang="ko-KR" sz="1600" b="0" i="1" smtClean="0">
                                          <a:latin typeface="Cambria Math" panose="02040503050406030204" pitchFamily="18" charset="0"/>
                                        </a:rPr>
                                      </m:ctrlPr>
                                    </m:sSubSupPr>
                                    <m:e>
                                      <m:r>
                                        <a:rPr lang="en-US" altLang="ko-KR" sz="1600" b="0" i="1" smtClean="0">
                                          <a:latin typeface="Cambria Math" panose="02040503050406030204" pitchFamily="18" charset="0"/>
                                        </a:rPr>
                                        <m:t>𝑃</m:t>
                                      </m:r>
                                    </m:e>
                                    <m:sub>
                                      <m:r>
                                        <a:rPr lang="en-US" altLang="ko-KR" sz="1600" b="0" i="1" smtClean="0">
                                          <a:latin typeface="Cambria Math" panose="02040503050406030204" pitchFamily="18" charset="0"/>
                                        </a:rPr>
                                        <m:t>𝑗</m:t>
                                      </m:r>
                                    </m:sub>
                                    <m:sup>
                                      <m:r>
                                        <m:rPr>
                                          <m:sty m:val="p"/>
                                        </m:rPr>
                                        <a:rPr lang="en-US" altLang="ko-KR" sz="1600" b="0" i="0" smtClean="0">
                                          <a:latin typeface="Cambria Math" panose="02040503050406030204" pitchFamily="18" charset="0"/>
                                        </a:rPr>
                                        <m:t>Λ</m:t>
                                      </m:r>
                                    </m:sup>
                                  </m:sSubSup>
                                </m:e>
                              </m:func>
                              <m:r>
                                <a:rPr lang="en-US" altLang="ko-KR" sz="1600" b="0" i="1" smtClean="0">
                                  <a:latin typeface="Cambria Math" panose="02040503050406030204" pitchFamily="18" charset="0"/>
                                </a:rPr>
                                <m:t>,  </m:t>
                              </m:r>
                              <m:r>
                                <a:rPr lang="en-US" altLang="ko-KR" sz="1600" b="0" i="1" smtClean="0">
                                  <a:latin typeface="Cambria Math" panose="02040503050406030204" pitchFamily="18" charset="0"/>
                                </a:rPr>
                                <m:t>𝑗</m:t>
                              </m:r>
                              <m:r>
                                <a:rPr lang="en-US" altLang="ko-KR" sz="1600" b="0" i="1" smtClean="0">
                                  <a:latin typeface="Cambria Math" panose="02040503050406030204" pitchFamily="18" charset="0"/>
                                </a:rPr>
                                <m:t>=1, ⋯, </m:t>
                              </m:r>
                              <m:r>
                                <a:rPr lang="en-US" altLang="ko-KR" sz="1600" b="0" i="1" smtClean="0">
                                  <a:latin typeface="Cambria Math" panose="02040503050406030204" pitchFamily="18" charset="0"/>
                                </a:rPr>
                                <m:t>𝑝</m:t>
                              </m:r>
                            </m:oMath>
                          </a14:m>
                          <a:r>
                            <a:rPr lang="ko-KR" altLang="en-US" sz="1600" dirty="0" smtClean="0"/>
                            <a:t> </a:t>
                          </a:r>
                          <a:endParaRPr lang="ko-KR" altLang="en-US" sz="1600" dirty="0"/>
                        </a:p>
                      </a:txBody>
                      <a:tcPr marL="91744" marR="91744" marT="45873" marB="45873" anchor="ctr">
                        <a:lnL w="12700" cap="flat" cmpd="sng" algn="ctr">
                          <a:noFill/>
                          <a:prstDash val="sysDash"/>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6"/>
                      </a:ext>
                    </a:extLst>
                  </a:tr>
                  <a:tr h="599380">
                    <a:tc>
                      <a:txBody>
                        <a:bodyPr/>
                        <a:lstStyle/>
                        <a:p>
                          <a:pPr algn="r" latinLnBrk="1"/>
                          <a:r>
                            <a:rPr lang="en-US" altLang="ko-KR" sz="1600" dirty="0" smtClean="0"/>
                            <a:t>8:</a:t>
                          </a:r>
                          <a:endParaRPr lang="ko-KR" altLang="en-US" sz="1600" dirty="0"/>
                        </a:p>
                      </a:txBody>
                      <a:tcPr marL="91744" marR="91744" marT="45873" marB="45873" anchor="ctr">
                        <a:lnL w="12700" cmpd="sng">
                          <a:noFill/>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1" dirty="0" smtClean="0"/>
                            <a:t>return </a:t>
                          </a:r>
                          <a14:m>
                            <m:oMath xmlns:m="http://schemas.openxmlformats.org/officeDocument/2006/math">
                              <m:r>
                                <a:rPr lang="en-US" altLang="ko-KR" sz="1600" b="1" i="1" smtClean="0">
                                  <a:latin typeface="Cambria Math" panose="02040503050406030204" pitchFamily="18" charset="0"/>
                                </a:rPr>
                                <m:t>𝑺𝑷</m:t>
                              </m:r>
                              <m:r>
                                <a:rPr lang="en-US" altLang="ko-KR" sz="1600" b="0" i="1" smtClean="0">
                                  <a:latin typeface="Cambria Math" panose="02040503050406030204" pitchFamily="18" charset="0"/>
                                </a:rPr>
                                <m:t>=</m:t>
                              </m:r>
                              <m:d>
                                <m:dPr>
                                  <m:ctrlPr>
                                    <a:rPr lang="en-US" altLang="ko-KR" sz="1600" b="0" i="1" smtClean="0">
                                      <a:latin typeface="Cambria Math" panose="02040503050406030204" pitchFamily="18" charset="0"/>
                                    </a:rPr>
                                  </m:ctrlPr>
                                </m:dPr>
                                <m:e>
                                  <m:r>
                                    <a:rPr lang="en-US" altLang="ko-KR" sz="1600" b="0" i="1" smtClean="0">
                                      <a:latin typeface="Cambria Math" panose="02040503050406030204" pitchFamily="18" charset="0"/>
                                    </a:rPr>
                                    <m:t>𝑆</m:t>
                                  </m:r>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𝑃</m:t>
                                      </m:r>
                                    </m:e>
                                    <m:sub>
                                      <m:r>
                                        <a:rPr lang="en-US" altLang="ko-KR" sz="1600" b="0" i="1" smtClean="0">
                                          <a:latin typeface="Cambria Math" panose="02040503050406030204" pitchFamily="18" charset="0"/>
                                        </a:rPr>
                                        <m:t>1</m:t>
                                      </m:r>
                                    </m:sub>
                                  </m:sSub>
                                  <m:r>
                                    <a:rPr lang="en-US" altLang="ko-KR" sz="1600" b="0" i="1" smtClean="0">
                                      <a:latin typeface="Cambria Math" panose="02040503050406030204" pitchFamily="18" charset="0"/>
                                    </a:rPr>
                                    <m:t>, ⋯, </m:t>
                                  </m:r>
                                  <m:r>
                                    <a:rPr lang="en-US" altLang="ko-KR" sz="1600" b="0" i="1" smtClean="0">
                                      <a:latin typeface="Cambria Math" panose="02040503050406030204" pitchFamily="18" charset="0"/>
                                    </a:rPr>
                                    <m:t>𝑆</m:t>
                                  </m:r>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𝑃</m:t>
                                      </m:r>
                                    </m:e>
                                    <m:sub>
                                      <m:r>
                                        <a:rPr lang="en-US" altLang="ko-KR" sz="1600" b="0" i="1" smtClean="0">
                                          <a:latin typeface="Cambria Math" panose="02040503050406030204" pitchFamily="18" charset="0"/>
                                        </a:rPr>
                                        <m:t>𝑝</m:t>
                                      </m:r>
                                    </m:sub>
                                  </m:sSub>
                                </m:e>
                              </m:d>
                            </m:oMath>
                          </a14:m>
                          <a:endParaRPr lang="ko-KR" altLang="en-US" sz="1600" dirty="0"/>
                        </a:p>
                      </a:txBody>
                      <a:tcPr marL="91744" marR="91744" marT="45873" marB="45873" anchor="ctr">
                        <a:lnL w="12700" cap="flat" cmpd="sng" algn="ctr">
                          <a:noFill/>
                          <a:prstDash val="sysDash"/>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7"/>
                      </a:ext>
                    </a:extLst>
                  </a:tr>
                </a:tbl>
              </a:graphicData>
            </a:graphic>
          </p:graphicFrame>
        </mc:Choice>
        <mc:Fallback xmlns="">
          <p:graphicFrame>
            <p:nvGraphicFramePr>
              <p:cNvPr id="8" name="표 7"/>
              <p:cNvGraphicFramePr>
                <a:graphicFrameLocks noGrp="1"/>
              </p:cNvGraphicFramePr>
              <p:nvPr>
                <p:extLst>
                  <p:ext uri="{D42A27DB-BD31-4B8C-83A1-F6EECF244321}">
                    <p14:modId xmlns:p14="http://schemas.microsoft.com/office/powerpoint/2010/main" val="2512523897"/>
                  </p:ext>
                </p:extLst>
              </p:nvPr>
            </p:nvGraphicFramePr>
            <p:xfrm>
              <a:off x="1502460" y="1143000"/>
              <a:ext cx="7124089" cy="5181599"/>
            </p:xfrm>
            <a:graphic>
              <a:graphicData uri="http://schemas.openxmlformats.org/drawingml/2006/table">
                <a:tbl>
                  <a:tblPr firstRow="1" bandRow="1">
                    <a:tableStyleId>{5940675A-B579-460E-94D1-54222C63F5DA}</a:tableStyleId>
                  </a:tblPr>
                  <a:tblGrid>
                    <a:gridCol w="624647">
                      <a:extLst>
                        <a:ext uri="{9D8B030D-6E8A-4147-A177-3AD203B41FA5}">
                          <a16:colId xmlns="" xmlns:a16="http://schemas.microsoft.com/office/drawing/2014/main" xmlns:a14="http://schemas.microsoft.com/office/drawing/2010/main" val="20000"/>
                        </a:ext>
                      </a:extLst>
                    </a:gridCol>
                    <a:gridCol w="6499442">
                      <a:extLst>
                        <a:ext uri="{9D8B030D-6E8A-4147-A177-3AD203B41FA5}">
                          <a16:colId xmlns="" xmlns:a16="http://schemas.microsoft.com/office/drawing/2014/main" xmlns:a14="http://schemas.microsoft.com/office/drawing/2010/main" val="20001"/>
                        </a:ext>
                      </a:extLst>
                    </a:gridCol>
                  </a:tblGrid>
                  <a:tr h="494829">
                    <a:tc gridSpan="2">
                      <a:txBody>
                        <a:bodyPr/>
                        <a:lstStyle/>
                        <a:p>
                          <a:pPr algn="l" latinLnBrk="1"/>
                          <a:r>
                            <a:rPr lang="en-US" altLang="ko-KR" sz="1600" b="1" dirty="0" smtClean="0"/>
                            <a:t>  Algorithm</a:t>
                          </a:r>
                          <a:r>
                            <a:rPr lang="en-US" altLang="ko-KR" sz="1600" dirty="0" smtClean="0"/>
                            <a:t> Selection Probability with Elastic-net</a:t>
                          </a:r>
                          <a:endParaRPr lang="ko-KR" altLang="en-US" sz="1600" dirty="0"/>
                        </a:p>
                      </a:txBody>
                      <a:tcPr marL="91744" marR="91744" marT="45873" marB="45873" anchor="ct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dirty="0"/>
                        </a:p>
                      </a:txBody>
                      <a:tcPr/>
                    </a:tc>
                    <a:extLst>
                      <a:ext uri="{0D108BD9-81ED-4DB2-BD59-A6C34878D82A}">
                        <a16:rowId xmlns="" xmlns:a16="http://schemas.microsoft.com/office/drawing/2014/main" xmlns:a14="http://schemas.microsoft.com/office/drawing/2010/main" val="10000"/>
                      </a:ext>
                    </a:extLst>
                  </a:tr>
                  <a:tr h="483708">
                    <a:tc>
                      <a:txBody>
                        <a:bodyPr/>
                        <a:lstStyle/>
                        <a:p>
                          <a:pPr algn="r" latinLnBrk="1"/>
                          <a:r>
                            <a:rPr lang="en-US" altLang="ko-KR" sz="1600" dirty="0" smtClean="0"/>
                            <a:t>0:</a:t>
                          </a:r>
                          <a:endParaRPr lang="ko-KR" altLang="en-US" sz="1600" dirty="0"/>
                        </a:p>
                      </a:txBody>
                      <a:tcPr marL="91744" marR="91744" marT="45873" marB="45873" anchor="ctr">
                        <a:lnL w="12700" cmpd="sng">
                          <a:noFill/>
                        </a:lnL>
                        <a:lnR w="12700" cap="flat" cmpd="sng" algn="ctr">
                          <a:no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ko-KR"/>
                        </a:p>
                      </a:txBody>
                      <a:tcPr marL="91744" marR="91744" marT="45873" marB="45873" anchor="ctr">
                        <a:lnL w="12700" cap="flat" cmpd="sng" algn="ctr">
                          <a:noFill/>
                          <a:prstDash val="sysDash"/>
                          <a:round/>
                          <a:headEnd type="none" w="med" len="med"/>
                          <a:tailEnd type="none" w="med" len="med"/>
                        </a:lnL>
                        <a:lnR w="12700" cmpd="sng">
                          <a:noFill/>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9653" t="-103750" r="-187" b="-862500"/>
                          </a:stretch>
                        </a:blipFill>
                      </a:tcPr>
                    </a:tc>
                  </a:tr>
                  <a:tr h="483708">
                    <a:tc>
                      <a:txBody>
                        <a:bodyPr/>
                        <a:lstStyle/>
                        <a:p>
                          <a:pPr algn="r" latinLnBrk="1"/>
                          <a:r>
                            <a:rPr lang="en-US" altLang="ko-KR" sz="1600" dirty="0" smtClean="0"/>
                            <a:t>1:</a:t>
                          </a:r>
                          <a:endParaRPr lang="ko-KR" altLang="en-US" sz="1600" dirty="0"/>
                        </a:p>
                      </a:txBody>
                      <a:tcPr marL="91744" marR="91744" marT="45873" marB="45873" anchor="ctr">
                        <a:lnL w="12700" cmpd="sng">
                          <a:noFill/>
                        </a:lnL>
                        <a:lnR w="12700" cap="flat" cmpd="sng" algn="ctr">
                          <a:noFill/>
                          <a:prstDash val="sys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ko-KR"/>
                        </a:p>
                      </a:txBody>
                      <a:tcPr marL="91744" marR="91744" marT="45873" marB="45873" anchor="ctr">
                        <a:lnL w="12700" cap="flat" cmpd="sng" algn="ctr">
                          <a:noFill/>
                          <a:prstDash val="sysDash"/>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blipFill rotWithShape="0">
                          <a:blip r:embed="rId2"/>
                          <a:stretch>
                            <a:fillRect l="-9653" t="-206329" r="-187" b="-773418"/>
                          </a:stretch>
                        </a:blipFill>
                      </a:tcPr>
                    </a:tc>
                    <a:extLst>
                      <a:ext uri="{0D108BD9-81ED-4DB2-BD59-A6C34878D82A}">
                        <a16:rowId xmlns="" xmlns:a16="http://schemas.microsoft.com/office/drawing/2014/main" xmlns:a14="http://schemas.microsoft.com/office/drawing/2010/main" val="10010"/>
                      </a:ext>
                    </a:extLst>
                  </a:tr>
                  <a:tr h="471000">
                    <a:tc>
                      <a:txBody>
                        <a:bodyPr/>
                        <a:lstStyle/>
                        <a:p>
                          <a:pPr algn="r" latinLnBrk="1"/>
                          <a:r>
                            <a:rPr lang="en-US" altLang="ko-KR" sz="1600" dirty="0" smtClean="0"/>
                            <a:t>2:</a:t>
                          </a:r>
                          <a:endParaRPr lang="ko-KR" altLang="en-US" sz="1600" dirty="0"/>
                        </a:p>
                      </a:txBody>
                      <a:tcPr marL="91744" marR="91744" marT="45873" marB="45873" anchor="ctr">
                        <a:lnL w="12700" cmpd="sng">
                          <a:noFill/>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l" latinLnBrk="1"/>
                          <a:r>
                            <a:rPr lang="en-US" altLang="ko-KR" sz="1600" b="1" dirty="0" smtClean="0"/>
                            <a:t>for</a:t>
                          </a:r>
                          <a:r>
                            <a:rPr lang="en-US" altLang="ko-KR" sz="1600" b="1" baseline="0" dirty="0" smtClean="0"/>
                            <a:t> </a:t>
                          </a:r>
                          <a:r>
                            <a:rPr lang="en-US" altLang="ko-KR" sz="1600" baseline="0" dirty="0" smtClean="0"/>
                            <a:t>k=1 to K </a:t>
                          </a:r>
                          <a:r>
                            <a:rPr lang="en-US" altLang="ko-KR" sz="1600" b="1" baseline="0" dirty="0" smtClean="0"/>
                            <a:t>do</a:t>
                          </a:r>
                          <a:endParaRPr lang="ko-KR" altLang="en-US" sz="1600" b="1" dirty="0"/>
                        </a:p>
                      </a:txBody>
                      <a:tcPr marL="91744" marR="91744" marT="45873" marB="45873" anchor="ctr">
                        <a:lnL w="12700" cap="flat" cmpd="sng" algn="ctr">
                          <a:noFill/>
                          <a:prstDash val="sysDash"/>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xmlns:a14="http://schemas.microsoft.com/office/drawing/2010/main" val="10011"/>
                      </a:ext>
                    </a:extLst>
                  </a:tr>
                  <a:tr h="471000">
                    <a:tc>
                      <a:txBody>
                        <a:bodyPr/>
                        <a:lstStyle/>
                        <a:p>
                          <a:pPr algn="r" latinLnBrk="1"/>
                          <a:r>
                            <a:rPr lang="en-US" altLang="ko-KR" sz="1600" dirty="0" smtClean="0"/>
                            <a:t>3:</a:t>
                          </a:r>
                          <a:endParaRPr lang="ko-KR" altLang="en-US" sz="1600" dirty="0"/>
                        </a:p>
                      </a:txBody>
                      <a:tcPr marL="91744" marR="91744" marT="45873" marB="45873" anchor="ctr">
                        <a:lnL w="12700" cmpd="sng">
                          <a:noFill/>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ko-KR"/>
                        </a:p>
                      </a:txBody>
                      <a:tcPr marL="91744" marR="91744" marT="45873" marB="45873" anchor="ctr">
                        <a:lnL w="12700" cap="flat" cmpd="sng" algn="ctr">
                          <a:noFill/>
                          <a:prstDash val="sysDash"/>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blipFill rotWithShape="0">
                          <a:blip r:embed="rId2"/>
                          <a:stretch>
                            <a:fillRect l="-9653" t="-415584" r="-187" b="-592208"/>
                          </a:stretch>
                        </a:blipFill>
                      </a:tcPr>
                    </a:tc>
                    <a:extLst>
                      <a:ext uri="{0D108BD9-81ED-4DB2-BD59-A6C34878D82A}">
                        <a16:rowId xmlns="" xmlns:a16="http://schemas.microsoft.com/office/drawing/2014/main" xmlns:a14="http://schemas.microsoft.com/office/drawing/2010/main" val="10012"/>
                      </a:ext>
                    </a:extLst>
                  </a:tr>
                  <a:tr h="540005">
                    <a:tc>
                      <a:txBody>
                        <a:bodyPr/>
                        <a:lstStyle/>
                        <a:p>
                          <a:pPr algn="r" latinLnBrk="1"/>
                          <a:r>
                            <a:rPr lang="en-US" altLang="ko-KR" sz="1600" dirty="0" smtClean="0"/>
                            <a:t>4:</a:t>
                          </a:r>
                          <a:endParaRPr lang="ko-KR" altLang="en-US" sz="1600" dirty="0"/>
                        </a:p>
                      </a:txBody>
                      <a:tcPr marL="91744" marR="91744" marT="45873" marB="45873" anchor="ctr">
                        <a:lnL w="12700" cmpd="sng">
                          <a:noFill/>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ko-KR"/>
                        </a:p>
                      </a:txBody>
                      <a:tcPr marL="91744" marR="91744" marT="45873" marB="45873" anchor="ctr">
                        <a:lnL w="12700" cap="flat" cmpd="sng" algn="ctr">
                          <a:noFill/>
                          <a:prstDash val="sysDash"/>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blipFill rotWithShape="0">
                          <a:blip r:embed="rId2"/>
                          <a:stretch>
                            <a:fillRect l="-9653" t="-446067" r="-187" b="-412360"/>
                          </a:stretch>
                        </a:blipFill>
                      </a:tcPr>
                    </a:tc>
                    <a:extLst>
                      <a:ext uri="{0D108BD9-81ED-4DB2-BD59-A6C34878D82A}">
                        <a16:rowId xmlns="" xmlns:a16="http://schemas.microsoft.com/office/drawing/2014/main" xmlns:a14="http://schemas.microsoft.com/office/drawing/2010/main" val="10013"/>
                      </a:ext>
                    </a:extLst>
                  </a:tr>
                  <a:tr h="471000">
                    <a:tc>
                      <a:txBody>
                        <a:bodyPr/>
                        <a:lstStyle/>
                        <a:p>
                          <a:pPr algn="r" latinLnBrk="1"/>
                          <a:r>
                            <a:rPr lang="en-US" altLang="ko-KR" sz="1600" dirty="0" smtClean="0"/>
                            <a:t>5:</a:t>
                          </a:r>
                          <a:endParaRPr lang="ko-KR" altLang="en-US" sz="1600" dirty="0"/>
                        </a:p>
                      </a:txBody>
                      <a:tcPr marL="91744" marR="91744" marT="45873" marB="45873" anchor="ctr">
                        <a:lnL w="12700" cmpd="sng">
                          <a:noFill/>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l" latinLnBrk="1"/>
                          <a:r>
                            <a:rPr lang="en-US" altLang="ko-KR" sz="1600" b="1" dirty="0" smtClean="0"/>
                            <a:t>end for</a:t>
                          </a:r>
                          <a:endParaRPr lang="ko-KR" altLang="en-US" sz="1600" b="1" dirty="0"/>
                        </a:p>
                      </a:txBody>
                      <a:tcPr marL="91744" marR="91744" marT="45873" marB="45873" anchor="ctr">
                        <a:lnL w="12700" cap="flat" cmpd="sng" algn="ctr">
                          <a:noFill/>
                          <a:prstDash val="sysDash"/>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xmlns:a14="http://schemas.microsoft.com/office/drawing/2010/main" val="10014"/>
                      </a:ext>
                    </a:extLst>
                  </a:tr>
                  <a:tr h="598684">
                    <a:tc>
                      <a:txBody>
                        <a:bodyPr/>
                        <a:lstStyle/>
                        <a:p>
                          <a:pPr algn="r" latinLnBrk="1"/>
                          <a:r>
                            <a:rPr lang="en-US" altLang="ko-KR" sz="1600" dirty="0" smtClean="0"/>
                            <a:t>6:</a:t>
                          </a:r>
                          <a:endParaRPr lang="ko-KR" altLang="en-US" sz="1600" dirty="0"/>
                        </a:p>
                      </a:txBody>
                      <a:tcPr marL="91744" marR="91744" marT="45873" marB="45873" anchor="ctr">
                        <a:lnL w="12700" cmpd="sng">
                          <a:noFill/>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ko-KR"/>
                        </a:p>
                      </a:txBody>
                      <a:tcPr marL="91744" marR="91744" marT="45873" marB="45873" anchor="ctr">
                        <a:lnL w="12700" cap="flat" cmpd="sng" algn="ctr">
                          <a:noFill/>
                          <a:prstDash val="sysDash"/>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blipFill rotWithShape="0">
                          <a:blip r:embed="rId2"/>
                          <a:stretch>
                            <a:fillRect l="-9653" t="-574490" r="-187" b="-195918"/>
                          </a:stretch>
                        </a:blipFill>
                      </a:tcPr>
                    </a:tc>
                    <a:extLst>
                      <a:ext uri="{0D108BD9-81ED-4DB2-BD59-A6C34878D82A}">
                        <a16:rowId xmlns="" xmlns:a16="http://schemas.microsoft.com/office/drawing/2014/main" xmlns:a14="http://schemas.microsoft.com/office/drawing/2010/main" val="10015"/>
                      </a:ext>
                    </a:extLst>
                  </a:tr>
                  <a:tr h="568285">
                    <a:tc>
                      <a:txBody>
                        <a:bodyPr/>
                        <a:lstStyle/>
                        <a:p>
                          <a:pPr algn="r" latinLnBrk="1"/>
                          <a:r>
                            <a:rPr lang="en-US" altLang="ko-KR" sz="1600" dirty="0" smtClean="0"/>
                            <a:t>7:</a:t>
                          </a:r>
                          <a:endParaRPr lang="ko-KR" altLang="en-US" sz="1600" dirty="0"/>
                        </a:p>
                      </a:txBody>
                      <a:tcPr marL="91744" marR="91744" marT="45873" marB="45873" anchor="ctr">
                        <a:lnL w="12700" cmpd="sng">
                          <a:noFill/>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ko-KR"/>
                        </a:p>
                      </a:txBody>
                      <a:tcPr marL="91744" marR="91744" marT="45873" marB="45873" anchor="ctr">
                        <a:lnL w="12700" cap="flat" cmpd="sng" algn="ctr">
                          <a:noFill/>
                          <a:prstDash val="sysDash"/>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blipFill rotWithShape="0">
                          <a:blip r:embed="rId2"/>
                          <a:stretch>
                            <a:fillRect l="-9653" t="-703191" r="-187" b="-104255"/>
                          </a:stretch>
                        </a:blipFill>
                      </a:tcPr>
                    </a:tc>
                    <a:extLst>
                      <a:ext uri="{0D108BD9-81ED-4DB2-BD59-A6C34878D82A}">
                        <a16:rowId xmlns="" xmlns:a16="http://schemas.microsoft.com/office/drawing/2014/main" xmlns:a14="http://schemas.microsoft.com/office/drawing/2010/main" val="10016"/>
                      </a:ext>
                    </a:extLst>
                  </a:tr>
                  <a:tr h="599380">
                    <a:tc>
                      <a:txBody>
                        <a:bodyPr/>
                        <a:lstStyle/>
                        <a:p>
                          <a:pPr algn="r" latinLnBrk="1"/>
                          <a:r>
                            <a:rPr lang="en-US" altLang="ko-KR" sz="1600" dirty="0" smtClean="0"/>
                            <a:t>8:</a:t>
                          </a:r>
                          <a:endParaRPr lang="ko-KR" altLang="en-US" sz="1600" dirty="0"/>
                        </a:p>
                      </a:txBody>
                      <a:tcPr marL="91744" marR="91744" marT="45873" marB="45873" anchor="ctr">
                        <a:lnL w="12700" cmpd="sng">
                          <a:noFill/>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ko-KR"/>
                        </a:p>
                      </a:txBody>
                      <a:tcPr marL="91744" marR="91744" marT="45873" marB="45873" anchor="ctr">
                        <a:lnL w="12700" cap="flat" cmpd="sng" algn="ctr">
                          <a:noFill/>
                          <a:prstDash val="sysDash"/>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blipFill rotWithShape="0">
                          <a:blip r:embed="rId2"/>
                          <a:stretch>
                            <a:fillRect l="-9653" t="-770408" r="-187"/>
                          </a:stretch>
                        </a:blipFill>
                      </a:tcPr>
                    </a:tc>
                    <a:extLst>
                      <a:ext uri="{0D108BD9-81ED-4DB2-BD59-A6C34878D82A}">
                        <a16:rowId xmlns="" xmlns:a16="http://schemas.microsoft.com/office/drawing/2014/main" xmlns:a14="http://schemas.microsoft.com/office/drawing/2010/main" val="10017"/>
                      </a:ext>
                    </a:extLst>
                  </a:tr>
                </a:tbl>
              </a:graphicData>
            </a:graphic>
          </p:graphicFrame>
        </mc:Fallback>
      </mc:AlternateContent>
      <p:sp>
        <p:nvSpPr>
          <p:cNvPr id="9" name="TextBox 8"/>
          <p:cNvSpPr txBox="1"/>
          <p:nvPr/>
        </p:nvSpPr>
        <p:spPr>
          <a:xfrm>
            <a:off x="-22781" y="2131367"/>
            <a:ext cx="1483106" cy="461665"/>
          </a:xfrm>
          <a:prstGeom prst="rect">
            <a:avLst/>
          </a:prstGeom>
          <a:noFill/>
        </p:spPr>
        <p:txBody>
          <a:bodyPr wrap="square" rtlCol="0" anchor="ctr">
            <a:spAutoFit/>
          </a:bodyPr>
          <a:lstStyle/>
          <a:p>
            <a:pPr algn="ctr"/>
            <a:r>
              <a:rPr lang="en-US" altLang="ko-KR" sz="1200" dirty="0" smtClean="0"/>
              <a:t>A grid of </a:t>
            </a:r>
          </a:p>
          <a:p>
            <a:pPr algn="ctr"/>
            <a:r>
              <a:rPr lang="en-US" altLang="ko-KR" sz="1200" dirty="0" smtClean="0"/>
              <a:t>tuning parameters</a:t>
            </a:r>
            <a:endParaRPr lang="ko-KR" altLang="en-US" sz="1200" dirty="0"/>
          </a:p>
        </p:txBody>
      </p:sp>
      <p:sp>
        <p:nvSpPr>
          <p:cNvPr id="2" name="왼쪽 대괄호 1"/>
          <p:cNvSpPr/>
          <p:nvPr/>
        </p:nvSpPr>
        <p:spPr>
          <a:xfrm>
            <a:off x="1559305" y="2239480"/>
            <a:ext cx="76200" cy="245441"/>
          </a:xfrm>
          <a:prstGeom prst="leftBracket">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TextBox 10"/>
          <p:cNvSpPr txBox="1"/>
          <p:nvPr/>
        </p:nvSpPr>
        <p:spPr>
          <a:xfrm>
            <a:off x="-22781" y="3334210"/>
            <a:ext cx="1483106" cy="461665"/>
          </a:xfrm>
          <a:prstGeom prst="rect">
            <a:avLst/>
          </a:prstGeom>
          <a:noFill/>
        </p:spPr>
        <p:txBody>
          <a:bodyPr wrap="square" rtlCol="0" anchor="ctr">
            <a:spAutoFit/>
          </a:bodyPr>
          <a:lstStyle/>
          <a:p>
            <a:pPr algn="ctr"/>
            <a:r>
              <a:rPr lang="en-US" altLang="ko-KR" sz="1200" dirty="0" smtClean="0"/>
              <a:t>Subsampling</a:t>
            </a:r>
          </a:p>
          <a:p>
            <a:pPr algn="ctr"/>
            <a:r>
              <a:rPr lang="en-US" altLang="ko-KR" sz="1200" dirty="0" smtClean="0"/>
              <a:t>(“</a:t>
            </a:r>
            <a:r>
              <a:rPr lang="en-US" altLang="ko-KR" sz="1200" dirty="0" err="1" smtClean="0"/>
              <a:t>subagging</a:t>
            </a:r>
            <a:r>
              <a:rPr lang="en-US" altLang="ko-KR" sz="1200" dirty="0" smtClean="0"/>
              <a:t>”)</a:t>
            </a:r>
            <a:endParaRPr lang="ko-KR" altLang="en-US" sz="1200" dirty="0"/>
          </a:p>
        </p:txBody>
      </p:sp>
      <p:sp>
        <p:nvSpPr>
          <p:cNvPr id="12" name="왼쪽 대괄호 11"/>
          <p:cNvSpPr/>
          <p:nvPr/>
        </p:nvSpPr>
        <p:spPr>
          <a:xfrm>
            <a:off x="1559305" y="3221027"/>
            <a:ext cx="76200" cy="688033"/>
          </a:xfrm>
          <a:prstGeom prst="leftBracket">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3" name="TextBox 12"/>
          <p:cNvSpPr txBox="1"/>
          <p:nvPr/>
        </p:nvSpPr>
        <p:spPr>
          <a:xfrm>
            <a:off x="161633" y="4650238"/>
            <a:ext cx="1114279" cy="461665"/>
          </a:xfrm>
          <a:prstGeom prst="rect">
            <a:avLst/>
          </a:prstGeom>
          <a:noFill/>
        </p:spPr>
        <p:txBody>
          <a:bodyPr wrap="square" rtlCol="0" anchor="ctr">
            <a:spAutoFit/>
          </a:bodyPr>
          <a:lstStyle/>
          <a:p>
            <a:pPr algn="ctr"/>
            <a:r>
              <a:rPr lang="en-US" altLang="ko-KR" sz="1200" dirty="0" smtClean="0"/>
              <a:t>Selection probabilities</a:t>
            </a:r>
            <a:endParaRPr lang="ko-KR" altLang="en-US" sz="1200" dirty="0"/>
          </a:p>
        </p:txBody>
      </p:sp>
      <p:sp>
        <p:nvSpPr>
          <p:cNvPr id="14" name="왼쪽 대괄호 13"/>
          <p:cNvSpPr/>
          <p:nvPr/>
        </p:nvSpPr>
        <p:spPr>
          <a:xfrm>
            <a:off x="1559305" y="4758351"/>
            <a:ext cx="76200" cy="245441"/>
          </a:xfrm>
          <a:prstGeom prst="leftBracket">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p:cNvSpPr txBox="1"/>
          <p:nvPr/>
        </p:nvSpPr>
        <p:spPr>
          <a:xfrm>
            <a:off x="161633" y="5319653"/>
            <a:ext cx="1114279" cy="276999"/>
          </a:xfrm>
          <a:prstGeom prst="rect">
            <a:avLst/>
          </a:prstGeom>
          <a:noFill/>
        </p:spPr>
        <p:txBody>
          <a:bodyPr wrap="square" rtlCol="0" anchor="ctr">
            <a:spAutoFit/>
          </a:bodyPr>
          <a:lstStyle/>
          <a:p>
            <a:pPr algn="ctr"/>
            <a:r>
              <a:rPr lang="en-US" altLang="ko-KR" sz="1200" dirty="0" smtClean="0"/>
              <a:t>Stability</a:t>
            </a:r>
            <a:endParaRPr lang="ko-KR" altLang="en-US" sz="1200" dirty="0"/>
          </a:p>
        </p:txBody>
      </p:sp>
      <p:sp>
        <p:nvSpPr>
          <p:cNvPr id="16" name="왼쪽 대괄호 15"/>
          <p:cNvSpPr/>
          <p:nvPr/>
        </p:nvSpPr>
        <p:spPr>
          <a:xfrm>
            <a:off x="1559305" y="5335433"/>
            <a:ext cx="76200" cy="245441"/>
          </a:xfrm>
          <a:prstGeom prst="leftBracket">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130912282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381000" y="1092070"/>
            <a:ext cx="7886700" cy="4576763"/>
          </a:xfrm>
        </p:spPr>
        <p:txBody>
          <a:bodyPr/>
          <a:lstStyle/>
          <a:p>
            <a:endParaRPr lang="ko-KR" altLang="en-US" dirty="0"/>
          </a:p>
        </p:txBody>
      </p:sp>
      <p:sp>
        <p:nvSpPr>
          <p:cNvPr id="3" name="제목 2"/>
          <p:cNvSpPr>
            <a:spLocks noGrp="1"/>
          </p:cNvSpPr>
          <p:nvPr>
            <p:ph type="title"/>
          </p:nvPr>
        </p:nvSpPr>
        <p:spPr/>
        <p:txBody>
          <a:bodyPr/>
          <a:lstStyle/>
          <a:p>
            <a:r>
              <a:rPr lang="en-US" altLang="ko-KR" dirty="0" smtClean="0"/>
              <a:t>Setting a grid of tuning parameters</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93</a:t>
            </a:fld>
            <a:endParaRPr lang="ko-KR" altLang="en-US"/>
          </a:p>
        </p:txBody>
      </p:sp>
      <p:grpSp>
        <p:nvGrpSpPr>
          <p:cNvPr id="18" name="그룹 17"/>
          <p:cNvGrpSpPr/>
          <p:nvPr/>
        </p:nvGrpSpPr>
        <p:grpSpPr>
          <a:xfrm>
            <a:off x="508434" y="1386893"/>
            <a:ext cx="8127130" cy="3152456"/>
            <a:chOff x="508434" y="1084590"/>
            <a:chExt cx="8127130" cy="3152456"/>
          </a:xfrm>
        </p:grpSpPr>
        <p:pic>
          <p:nvPicPr>
            <p:cNvPr id="16" name="그림 15"/>
            <p:cNvPicPr>
              <a:picLocks noChangeAspect="1"/>
            </p:cNvPicPr>
            <p:nvPr/>
          </p:nvPicPr>
          <p:blipFill rotWithShape="1">
            <a:blip r:embed="rId2"/>
            <a:srcRect b="45062"/>
            <a:stretch/>
          </p:blipFill>
          <p:spPr>
            <a:xfrm>
              <a:off x="508434" y="1084590"/>
              <a:ext cx="8127130" cy="1347526"/>
            </a:xfrm>
            <a:prstGeom prst="rect">
              <a:avLst/>
            </a:prstGeom>
          </p:spPr>
        </p:pic>
        <p:pic>
          <p:nvPicPr>
            <p:cNvPr id="17" name="그림 16"/>
            <p:cNvPicPr>
              <a:picLocks noChangeAspect="1"/>
            </p:cNvPicPr>
            <p:nvPr/>
          </p:nvPicPr>
          <p:blipFill rotWithShape="1">
            <a:blip r:embed="rId3"/>
            <a:srcRect t="3312"/>
            <a:stretch/>
          </p:blipFill>
          <p:spPr>
            <a:xfrm>
              <a:off x="515101" y="2411118"/>
              <a:ext cx="8113799" cy="1825928"/>
            </a:xfrm>
            <a:prstGeom prst="rect">
              <a:avLst/>
            </a:prstGeom>
          </p:spPr>
        </p:pic>
      </p:grpSp>
      <p:pic>
        <p:nvPicPr>
          <p:cNvPr id="19" name="그림 18"/>
          <p:cNvPicPr>
            <a:picLocks noChangeAspect="1"/>
          </p:cNvPicPr>
          <p:nvPr/>
        </p:nvPicPr>
        <p:blipFill>
          <a:blip r:embed="rId4"/>
          <a:stretch>
            <a:fillRect/>
          </a:stretch>
        </p:blipFill>
        <p:spPr>
          <a:xfrm>
            <a:off x="506213" y="4807058"/>
            <a:ext cx="8131574" cy="1235287"/>
          </a:xfrm>
          <a:prstGeom prst="rect">
            <a:avLst/>
          </a:prstGeom>
        </p:spPr>
      </p:pic>
    </p:spTree>
    <p:extLst>
      <p:ext uri="{BB962C8B-B14F-4D97-AF65-F5344CB8AC3E}">
        <p14:creationId xmlns:p14="http://schemas.microsoft.com/office/powerpoint/2010/main" val="380335217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모서리가 둥근 직사각형 85"/>
          <p:cNvSpPr/>
          <p:nvPr/>
        </p:nvSpPr>
        <p:spPr>
          <a:xfrm>
            <a:off x="1218005" y="4528836"/>
            <a:ext cx="1422256" cy="1191840"/>
          </a:xfrm>
          <a:prstGeom prst="roundRect">
            <a:avLst>
              <a:gd name="adj" fmla="val 5334"/>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b="1" dirty="0">
              <a:solidFill>
                <a:srgbClr val="C00000"/>
              </a:solidFill>
            </a:endParaRPr>
          </a:p>
        </p:txBody>
      </p:sp>
      <p:sp>
        <p:nvSpPr>
          <p:cNvPr id="3" name="제목 2"/>
          <p:cNvSpPr>
            <a:spLocks noGrp="1"/>
          </p:cNvSpPr>
          <p:nvPr>
            <p:ph type="title"/>
          </p:nvPr>
        </p:nvSpPr>
        <p:spPr>
          <a:xfrm>
            <a:off x="0" y="125413"/>
            <a:ext cx="9144000" cy="788987"/>
          </a:xfrm>
        </p:spPr>
        <p:txBody>
          <a:bodyPr anchor="ctr"/>
          <a:lstStyle/>
          <a:p>
            <a:r>
              <a:rPr lang="en-US" altLang="ko-KR" sz="2800" dirty="0" smtClean="0"/>
              <a:t>Applying regularization for the same subsamples</a:t>
            </a:r>
            <a:endParaRPr lang="ko-KR" altLang="en-US" sz="2800"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94</a:t>
            </a:fld>
            <a:endParaRPr lang="ko-KR" altLang="en-US"/>
          </a:p>
        </p:txBody>
      </p:sp>
      <p:sp>
        <p:nvSpPr>
          <p:cNvPr id="61" name="모서리가 둥근 직사각형 60"/>
          <p:cNvSpPr/>
          <p:nvPr/>
        </p:nvSpPr>
        <p:spPr>
          <a:xfrm>
            <a:off x="1218005" y="2243039"/>
            <a:ext cx="1422256" cy="1191840"/>
          </a:xfrm>
          <a:prstGeom prst="roundRect">
            <a:avLst>
              <a:gd name="adj" fmla="val 5334"/>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b="1" dirty="0">
              <a:solidFill>
                <a:srgbClr val="C00000"/>
              </a:solidFill>
            </a:endParaRPr>
          </a:p>
        </p:txBody>
      </p:sp>
      <mc:AlternateContent xmlns:mc="http://schemas.openxmlformats.org/markup-compatibility/2006">
        <mc:Choice xmlns:a14="http://schemas.microsoft.com/office/drawing/2010/main" Requires="a14">
          <p:sp>
            <p:nvSpPr>
              <p:cNvPr id="65" name="TextBox 64"/>
              <p:cNvSpPr txBox="1"/>
              <p:nvPr/>
            </p:nvSpPr>
            <p:spPr>
              <a:xfrm>
                <a:off x="497639" y="2669682"/>
                <a:ext cx="38513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𝐼</m:t>
                          </m:r>
                        </m:e>
                        <m:sub>
                          <m:r>
                            <a:rPr lang="en-US" altLang="ko-KR" sz="1600" b="0" i="1" smtClean="0">
                              <a:latin typeface="Cambria Math" panose="02040503050406030204" pitchFamily="18" charset="0"/>
                            </a:rPr>
                            <m:t>1</m:t>
                          </m:r>
                        </m:sub>
                      </m:sSub>
                    </m:oMath>
                  </m:oMathPara>
                </a14:m>
                <a:endParaRPr lang="ko-KR" altLang="en-US" sz="1600" dirty="0"/>
              </a:p>
            </p:txBody>
          </p:sp>
        </mc:Choice>
        <mc:Fallback>
          <p:sp>
            <p:nvSpPr>
              <p:cNvPr id="65" name="TextBox 64"/>
              <p:cNvSpPr txBox="1">
                <a:spLocks noRot="1" noChangeAspect="1" noMove="1" noResize="1" noEditPoints="1" noAdjustHandles="1" noChangeArrowheads="1" noChangeShapeType="1" noTextEdit="1"/>
              </p:cNvSpPr>
              <p:nvPr/>
            </p:nvSpPr>
            <p:spPr>
              <a:xfrm>
                <a:off x="497639" y="2669682"/>
                <a:ext cx="385132" cy="338554"/>
              </a:xfrm>
              <a:prstGeom prst="rect">
                <a:avLst/>
              </a:prstGeom>
              <a:blipFill rotWithShape="0">
                <a:blip r:embed="rId2"/>
                <a:stretch>
                  <a:fillRect/>
                </a:stretch>
              </a:blipFill>
            </p:spPr>
            <p:txBody>
              <a:bodyPr/>
              <a:lstStyle/>
              <a:p>
                <a:r>
                  <a:rPr lang="ko-KR" altLang="en-US">
                    <a:noFill/>
                  </a:rPr>
                  <a:t> </a:t>
                </a:r>
              </a:p>
            </p:txBody>
          </p:sp>
        </mc:Fallback>
      </mc:AlternateContent>
      <p:sp>
        <p:nvSpPr>
          <p:cNvPr id="68" name="모서리가 둥근 직사각형 67"/>
          <p:cNvSpPr/>
          <p:nvPr/>
        </p:nvSpPr>
        <p:spPr>
          <a:xfrm>
            <a:off x="1218005" y="2243039"/>
            <a:ext cx="1422256" cy="177408"/>
          </a:xfrm>
          <a:prstGeom prst="roundRect">
            <a:avLst>
              <a:gd name="adj" fmla="val 5334"/>
            </a:avLst>
          </a:prstGeom>
          <a:solidFill>
            <a:schemeClr val="accent2">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b="1" dirty="0">
              <a:solidFill>
                <a:srgbClr val="C00000"/>
              </a:solidFill>
            </a:endParaRPr>
          </a:p>
        </p:txBody>
      </p:sp>
      <p:sp>
        <p:nvSpPr>
          <p:cNvPr id="69" name="모서리가 둥근 직사각형 68"/>
          <p:cNvSpPr/>
          <p:nvPr/>
        </p:nvSpPr>
        <p:spPr>
          <a:xfrm>
            <a:off x="1218005" y="2444617"/>
            <a:ext cx="1422256" cy="177408"/>
          </a:xfrm>
          <a:prstGeom prst="roundRect">
            <a:avLst>
              <a:gd name="adj" fmla="val 5334"/>
            </a:avLst>
          </a:prstGeom>
          <a:solidFill>
            <a:schemeClr val="accent2">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b="1" dirty="0">
              <a:solidFill>
                <a:srgbClr val="C00000"/>
              </a:solidFill>
            </a:endParaRPr>
          </a:p>
        </p:txBody>
      </p:sp>
      <p:sp>
        <p:nvSpPr>
          <p:cNvPr id="70" name="모서리가 둥근 직사각형 69"/>
          <p:cNvSpPr/>
          <p:nvPr/>
        </p:nvSpPr>
        <p:spPr>
          <a:xfrm>
            <a:off x="1218005" y="2646195"/>
            <a:ext cx="1422256" cy="177408"/>
          </a:xfrm>
          <a:prstGeom prst="roundRect">
            <a:avLst>
              <a:gd name="adj" fmla="val 5334"/>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b="1" dirty="0">
              <a:solidFill>
                <a:srgbClr val="C00000"/>
              </a:solidFill>
            </a:endParaRPr>
          </a:p>
        </p:txBody>
      </p:sp>
      <p:sp>
        <p:nvSpPr>
          <p:cNvPr id="71" name="모서리가 둥근 직사각형 70"/>
          <p:cNvSpPr/>
          <p:nvPr/>
        </p:nvSpPr>
        <p:spPr>
          <a:xfrm>
            <a:off x="1218005" y="2850306"/>
            <a:ext cx="1422256" cy="177408"/>
          </a:xfrm>
          <a:prstGeom prst="roundRect">
            <a:avLst>
              <a:gd name="adj" fmla="val 5334"/>
            </a:avLst>
          </a:prstGeom>
          <a:solidFill>
            <a:schemeClr val="accent2">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b="1" dirty="0">
              <a:solidFill>
                <a:srgbClr val="C00000"/>
              </a:solidFill>
            </a:endParaRPr>
          </a:p>
        </p:txBody>
      </p:sp>
      <p:sp>
        <p:nvSpPr>
          <p:cNvPr id="72" name="모서리가 둥근 직사각형 71"/>
          <p:cNvSpPr/>
          <p:nvPr/>
        </p:nvSpPr>
        <p:spPr>
          <a:xfrm>
            <a:off x="1218005" y="3051884"/>
            <a:ext cx="1422256" cy="177408"/>
          </a:xfrm>
          <a:prstGeom prst="roundRect">
            <a:avLst>
              <a:gd name="adj" fmla="val 5334"/>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b="1" dirty="0">
              <a:solidFill>
                <a:srgbClr val="C00000"/>
              </a:solidFill>
            </a:endParaRPr>
          </a:p>
        </p:txBody>
      </p:sp>
      <p:sp>
        <p:nvSpPr>
          <p:cNvPr id="73" name="모서리가 둥근 직사각형 72"/>
          <p:cNvSpPr/>
          <p:nvPr/>
        </p:nvSpPr>
        <p:spPr>
          <a:xfrm>
            <a:off x="1218005" y="3257471"/>
            <a:ext cx="1422256" cy="177408"/>
          </a:xfrm>
          <a:prstGeom prst="roundRect">
            <a:avLst>
              <a:gd name="adj" fmla="val 5334"/>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b="1" dirty="0">
              <a:solidFill>
                <a:srgbClr val="C00000"/>
              </a:solidFill>
            </a:endParaRPr>
          </a:p>
        </p:txBody>
      </p:sp>
      <mc:AlternateContent xmlns:mc="http://schemas.openxmlformats.org/markup-compatibility/2006">
        <mc:Choice xmlns:a14="http://schemas.microsoft.com/office/drawing/2010/main" Requires="a14">
          <p:sp>
            <p:nvSpPr>
              <p:cNvPr id="87" name="TextBox 86"/>
              <p:cNvSpPr txBox="1"/>
              <p:nvPr/>
            </p:nvSpPr>
            <p:spPr>
              <a:xfrm>
                <a:off x="497639" y="4950918"/>
                <a:ext cx="38513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𝐼</m:t>
                          </m:r>
                        </m:e>
                        <m:sub>
                          <m:r>
                            <a:rPr lang="en-US" altLang="ko-KR" sz="1600" b="0" i="1" smtClean="0">
                              <a:latin typeface="Cambria Math" panose="02040503050406030204" pitchFamily="18" charset="0"/>
                            </a:rPr>
                            <m:t>𝐾</m:t>
                          </m:r>
                        </m:sub>
                      </m:sSub>
                    </m:oMath>
                  </m:oMathPara>
                </a14:m>
                <a:endParaRPr lang="ko-KR" altLang="en-US" sz="1600" dirty="0"/>
              </a:p>
            </p:txBody>
          </p:sp>
        </mc:Choice>
        <mc:Fallback>
          <p:sp>
            <p:nvSpPr>
              <p:cNvPr id="87" name="TextBox 86"/>
              <p:cNvSpPr txBox="1">
                <a:spLocks noRot="1" noChangeAspect="1" noMove="1" noResize="1" noEditPoints="1" noAdjustHandles="1" noChangeArrowheads="1" noChangeShapeType="1" noTextEdit="1"/>
              </p:cNvSpPr>
              <p:nvPr/>
            </p:nvSpPr>
            <p:spPr>
              <a:xfrm>
                <a:off x="497639" y="4950918"/>
                <a:ext cx="385132" cy="338554"/>
              </a:xfrm>
              <a:prstGeom prst="rect">
                <a:avLst/>
              </a:prstGeom>
              <a:blipFill rotWithShape="0">
                <a:blip r:embed="rId3"/>
                <a:stretch>
                  <a:fillRect/>
                </a:stretch>
              </a:blipFill>
            </p:spPr>
            <p:txBody>
              <a:bodyPr/>
              <a:lstStyle/>
              <a:p>
                <a:r>
                  <a:rPr lang="ko-KR" altLang="en-US">
                    <a:noFill/>
                  </a:rPr>
                  <a:t> </a:t>
                </a:r>
              </a:p>
            </p:txBody>
          </p:sp>
        </mc:Fallback>
      </mc:AlternateContent>
      <p:sp>
        <p:nvSpPr>
          <p:cNvPr id="88" name="모서리가 둥근 직사각형 87"/>
          <p:cNvSpPr/>
          <p:nvPr/>
        </p:nvSpPr>
        <p:spPr>
          <a:xfrm>
            <a:off x="1218005" y="4528836"/>
            <a:ext cx="1422256" cy="177408"/>
          </a:xfrm>
          <a:prstGeom prst="roundRect">
            <a:avLst>
              <a:gd name="adj" fmla="val 5334"/>
            </a:avLst>
          </a:prstGeom>
          <a:solidFill>
            <a:schemeClr val="accent2">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b="1" dirty="0">
              <a:solidFill>
                <a:srgbClr val="C00000"/>
              </a:solidFill>
            </a:endParaRPr>
          </a:p>
        </p:txBody>
      </p:sp>
      <p:sp>
        <p:nvSpPr>
          <p:cNvPr id="89" name="모서리가 둥근 직사각형 88"/>
          <p:cNvSpPr/>
          <p:nvPr/>
        </p:nvSpPr>
        <p:spPr>
          <a:xfrm>
            <a:off x="1218005" y="4730414"/>
            <a:ext cx="1422256" cy="177408"/>
          </a:xfrm>
          <a:prstGeom prst="roundRect">
            <a:avLst>
              <a:gd name="adj" fmla="val 5334"/>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b="1" dirty="0">
              <a:solidFill>
                <a:srgbClr val="C00000"/>
              </a:solidFill>
            </a:endParaRPr>
          </a:p>
        </p:txBody>
      </p:sp>
      <p:sp>
        <p:nvSpPr>
          <p:cNvPr id="90" name="모서리가 둥근 직사각형 89"/>
          <p:cNvSpPr/>
          <p:nvPr/>
        </p:nvSpPr>
        <p:spPr>
          <a:xfrm>
            <a:off x="1218005" y="4931992"/>
            <a:ext cx="1422256" cy="177408"/>
          </a:xfrm>
          <a:prstGeom prst="roundRect">
            <a:avLst>
              <a:gd name="adj" fmla="val 5334"/>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b="1" dirty="0">
              <a:solidFill>
                <a:srgbClr val="C00000"/>
              </a:solidFill>
            </a:endParaRPr>
          </a:p>
        </p:txBody>
      </p:sp>
      <p:sp>
        <p:nvSpPr>
          <p:cNvPr id="91" name="모서리가 둥근 직사각형 90"/>
          <p:cNvSpPr/>
          <p:nvPr/>
        </p:nvSpPr>
        <p:spPr>
          <a:xfrm>
            <a:off x="1218005" y="5136103"/>
            <a:ext cx="1422256" cy="177408"/>
          </a:xfrm>
          <a:prstGeom prst="roundRect">
            <a:avLst>
              <a:gd name="adj" fmla="val 5334"/>
            </a:avLst>
          </a:prstGeom>
          <a:solidFill>
            <a:schemeClr val="accent2">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b="1" dirty="0">
              <a:solidFill>
                <a:srgbClr val="C00000"/>
              </a:solidFill>
            </a:endParaRPr>
          </a:p>
        </p:txBody>
      </p:sp>
      <p:sp>
        <p:nvSpPr>
          <p:cNvPr id="92" name="모서리가 둥근 직사각형 91"/>
          <p:cNvSpPr/>
          <p:nvPr/>
        </p:nvSpPr>
        <p:spPr>
          <a:xfrm>
            <a:off x="1218005" y="5337681"/>
            <a:ext cx="1422256" cy="177408"/>
          </a:xfrm>
          <a:prstGeom prst="roundRect">
            <a:avLst>
              <a:gd name="adj" fmla="val 5334"/>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b="1" dirty="0">
              <a:solidFill>
                <a:srgbClr val="C00000"/>
              </a:solidFill>
            </a:endParaRPr>
          </a:p>
        </p:txBody>
      </p:sp>
      <p:sp>
        <p:nvSpPr>
          <p:cNvPr id="93" name="모서리가 둥근 직사각형 92"/>
          <p:cNvSpPr/>
          <p:nvPr/>
        </p:nvSpPr>
        <p:spPr>
          <a:xfrm>
            <a:off x="1218005" y="5543268"/>
            <a:ext cx="1422256" cy="177408"/>
          </a:xfrm>
          <a:prstGeom prst="roundRect">
            <a:avLst>
              <a:gd name="adj" fmla="val 5334"/>
            </a:avLst>
          </a:prstGeom>
          <a:solidFill>
            <a:schemeClr val="accent2">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b="1" dirty="0">
              <a:solidFill>
                <a:srgbClr val="C00000"/>
              </a:solidFill>
            </a:endParaRPr>
          </a:p>
        </p:txBody>
      </p:sp>
      <mc:AlternateContent xmlns:mc="http://schemas.openxmlformats.org/markup-compatibility/2006">
        <mc:Choice xmlns:a14="http://schemas.microsoft.com/office/drawing/2010/main" Requires="a14">
          <p:sp>
            <p:nvSpPr>
              <p:cNvPr id="94" name="TextBox 93"/>
              <p:cNvSpPr txBox="1"/>
              <p:nvPr/>
            </p:nvSpPr>
            <p:spPr>
              <a:xfrm>
                <a:off x="1427305" y="3781802"/>
                <a:ext cx="1003655" cy="400110"/>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oMath>
                  </m:oMathPara>
                </a14:m>
                <a:endParaRPr lang="ko-KR" altLang="en-US" sz="2000" dirty="0"/>
              </a:p>
            </p:txBody>
          </p:sp>
        </mc:Choice>
        <mc:Fallback>
          <p:sp>
            <p:nvSpPr>
              <p:cNvPr id="94" name="TextBox 93"/>
              <p:cNvSpPr txBox="1">
                <a:spLocks noRot="1" noChangeAspect="1" noMove="1" noResize="1" noEditPoints="1" noAdjustHandles="1" noChangeArrowheads="1" noChangeShapeType="1" noTextEdit="1"/>
              </p:cNvSpPr>
              <p:nvPr/>
            </p:nvSpPr>
            <p:spPr>
              <a:xfrm>
                <a:off x="1427305" y="3781802"/>
                <a:ext cx="1003655" cy="400110"/>
              </a:xfrm>
              <a:prstGeom prst="rect">
                <a:avLst/>
              </a:prstGeom>
              <a:blipFill rotWithShape="0">
                <a:blip r:embed="rId4"/>
                <a:stretch>
                  <a:fillRect/>
                </a:stretch>
              </a:blipFill>
            </p:spPr>
            <p:txBody>
              <a:bodyPr/>
              <a:lstStyle/>
              <a:p>
                <a:r>
                  <a:rPr lang="ko-KR" altLang="en-US">
                    <a:noFill/>
                  </a:rPr>
                  <a:t> </a:t>
                </a:r>
              </a:p>
            </p:txBody>
          </p:sp>
        </mc:Fallback>
      </mc:AlternateContent>
      <p:grpSp>
        <p:nvGrpSpPr>
          <p:cNvPr id="102" name="그룹 101"/>
          <p:cNvGrpSpPr/>
          <p:nvPr/>
        </p:nvGrpSpPr>
        <p:grpSpPr>
          <a:xfrm>
            <a:off x="3595564" y="1903675"/>
            <a:ext cx="5038972" cy="4156364"/>
            <a:chOff x="3536126" y="1785881"/>
            <a:chExt cx="5038972" cy="4156364"/>
          </a:xfrm>
        </p:grpSpPr>
        <p:sp>
          <p:nvSpPr>
            <p:cNvPr id="101" name="직사각형 100"/>
            <p:cNvSpPr/>
            <p:nvPr/>
          </p:nvSpPr>
          <p:spPr>
            <a:xfrm>
              <a:off x="3674053" y="1785881"/>
              <a:ext cx="4901045" cy="415636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12" name="모서리가 둥근 직사각형 11"/>
                <p:cNvSpPr/>
                <p:nvPr/>
              </p:nvSpPr>
              <p:spPr>
                <a:xfrm>
                  <a:off x="4742627" y="2362200"/>
                  <a:ext cx="1015920" cy="811378"/>
                </a:xfrm>
                <a:prstGeom prst="roundRect">
                  <a:avLst>
                    <a:gd name="adj" fmla="val 5334"/>
                  </a:avLst>
                </a:prstGeom>
              </p:spPr>
              <p:style>
                <a:lnRef idx="2">
                  <a:schemeClr val="accent5"/>
                </a:lnRef>
                <a:fillRef idx="1">
                  <a:schemeClr val="lt1"/>
                </a:fillRef>
                <a:effectRef idx="0">
                  <a:schemeClr val="accent5"/>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rgbClr val="C00000"/>
                                </a:solidFill>
                                <a:latin typeface="Cambria Math" panose="02040503050406030204" pitchFamily="18" charset="0"/>
                              </a:rPr>
                            </m:ctrlPr>
                          </m:sSubPr>
                          <m:e>
                            <m:sSup>
                              <m:sSupPr>
                                <m:ctrlPr>
                                  <a:rPr lang="en-US" altLang="ko-KR" sz="1400" b="1" i="1" smtClean="0">
                                    <a:solidFill>
                                      <a:srgbClr val="C00000"/>
                                    </a:solidFill>
                                    <a:latin typeface="Cambria Math" panose="02040503050406030204" pitchFamily="18" charset="0"/>
                                  </a:rPr>
                                </m:ctrlPr>
                              </m:sSupPr>
                              <m:e>
                                <m:acc>
                                  <m:accPr>
                                    <m:chr m:val="̂"/>
                                    <m:ctrlPr>
                                      <a:rPr lang="en-US" altLang="ko-KR" sz="1400" b="1" i="1" smtClean="0">
                                        <a:solidFill>
                                          <a:srgbClr val="C00000"/>
                                        </a:solidFill>
                                        <a:latin typeface="Cambria Math" panose="02040503050406030204" pitchFamily="18" charset="0"/>
                                      </a:rPr>
                                    </m:ctrlPr>
                                  </m:accPr>
                                  <m:e>
                                    <m:r>
                                      <a:rPr lang="en-US" altLang="ko-KR" sz="1400" b="1" i="1" smtClean="0">
                                        <a:solidFill>
                                          <a:srgbClr val="C00000"/>
                                        </a:solidFill>
                                        <a:latin typeface="Cambria Math" panose="02040503050406030204" pitchFamily="18" charset="0"/>
                                      </a:rPr>
                                      <m:t>𝜷</m:t>
                                    </m:r>
                                  </m:e>
                                </m:acc>
                              </m:e>
                              <m:sup>
                                <m:r>
                                  <a:rPr lang="en-US" altLang="ko-KR" sz="1400" b="1" i="0" smtClean="0">
                                    <a:solidFill>
                                      <a:srgbClr val="C00000"/>
                                    </a:solidFill>
                                    <a:latin typeface="Cambria Math" panose="02040503050406030204" pitchFamily="18" charset="0"/>
                                  </a:rPr>
                                  <m:t>𝚲</m:t>
                                </m:r>
                              </m:sup>
                            </m:sSup>
                          </m:e>
                          <m:sub>
                            <m:r>
                              <a:rPr lang="en-US" altLang="ko-KR" sz="1400" b="1" i="1">
                                <a:solidFill>
                                  <a:srgbClr val="C00000"/>
                                </a:solidFill>
                                <a:latin typeface="Cambria Math" panose="02040503050406030204" pitchFamily="18" charset="0"/>
                              </a:rPr>
                              <m:t>𝒋</m:t>
                            </m:r>
                          </m:sub>
                        </m:sSub>
                        <m:d>
                          <m:dPr>
                            <m:ctrlPr>
                              <a:rPr lang="en-US" altLang="ko-KR" sz="1400" b="1" i="1">
                                <a:solidFill>
                                  <a:srgbClr val="C00000"/>
                                </a:solidFill>
                                <a:latin typeface="Cambria Math" panose="02040503050406030204" pitchFamily="18" charset="0"/>
                              </a:rPr>
                            </m:ctrlPr>
                          </m:dPr>
                          <m:e>
                            <m:sSub>
                              <m:sSubPr>
                                <m:ctrlPr>
                                  <a:rPr lang="en-US" altLang="ko-KR" sz="1400" b="1" i="1">
                                    <a:solidFill>
                                      <a:srgbClr val="C00000"/>
                                    </a:solidFill>
                                    <a:latin typeface="Cambria Math" panose="02040503050406030204" pitchFamily="18" charset="0"/>
                                  </a:rPr>
                                </m:ctrlPr>
                              </m:sSubPr>
                              <m:e>
                                <m:r>
                                  <a:rPr lang="en-US" altLang="ko-KR" sz="1400" b="1" i="1">
                                    <a:solidFill>
                                      <a:srgbClr val="C00000"/>
                                    </a:solidFill>
                                    <a:latin typeface="Cambria Math" panose="02040503050406030204" pitchFamily="18" charset="0"/>
                                  </a:rPr>
                                  <m:t>𝑰</m:t>
                                </m:r>
                              </m:e>
                              <m:sub>
                                <m:r>
                                  <a:rPr lang="en-US" altLang="ko-KR" sz="1400" b="1" i="1">
                                    <a:solidFill>
                                      <a:srgbClr val="C00000"/>
                                    </a:solidFill>
                                    <a:latin typeface="Cambria Math" panose="02040503050406030204" pitchFamily="18" charset="0"/>
                                  </a:rPr>
                                  <m:t>𝒌</m:t>
                                </m:r>
                              </m:sub>
                            </m:sSub>
                          </m:e>
                        </m:d>
                      </m:oMath>
                    </m:oMathPara>
                  </a14:m>
                  <a:endParaRPr lang="en-US" altLang="ko-KR" sz="1400" b="1" i="1" dirty="0" smtClean="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050" b="1" i="1">
                                <a:solidFill>
                                  <a:srgbClr val="C00000"/>
                                </a:solidFill>
                                <a:latin typeface="Cambria Math" panose="02040503050406030204" pitchFamily="18" charset="0"/>
                              </a:rPr>
                            </m:ctrlPr>
                          </m:sSubPr>
                          <m:e>
                            <m:r>
                              <a:rPr lang="en-US" altLang="ko-KR" sz="1050" b="1" i="0" smtClean="0">
                                <a:solidFill>
                                  <a:srgbClr val="C00000"/>
                                </a:solidFill>
                                <a:latin typeface="Cambria Math" panose="02040503050406030204" pitchFamily="18" charset="0"/>
                              </a:rPr>
                              <m:t>𝚲</m:t>
                            </m:r>
                            <m:r>
                              <a:rPr lang="en-US" altLang="ko-KR" sz="1050" b="1" i="0" smtClean="0">
                                <a:solidFill>
                                  <a:srgbClr val="C00000"/>
                                </a:solidFill>
                                <a:latin typeface="Cambria Math" panose="02040503050406030204" pitchFamily="18" charset="0"/>
                              </a:rPr>
                              <m:t>=</m:t>
                            </m:r>
                            <m:r>
                              <a:rPr lang="en-US" altLang="ko-KR" sz="1050" b="1" i="1" smtClean="0">
                                <a:solidFill>
                                  <a:srgbClr val="C00000"/>
                                </a:solidFill>
                                <a:latin typeface="Cambria Math" panose="02040503050406030204" pitchFamily="18" charset="0"/>
                              </a:rPr>
                              <m:t>(</m:t>
                            </m:r>
                            <m:r>
                              <a:rPr lang="en-US" altLang="ko-KR" sz="1050" b="1" i="1" smtClean="0">
                                <a:solidFill>
                                  <a:srgbClr val="C00000"/>
                                </a:solidFill>
                                <a:latin typeface="Cambria Math" panose="02040503050406030204" pitchFamily="18" charset="0"/>
                              </a:rPr>
                              <m:t>𝟎</m:t>
                            </m:r>
                            <m:r>
                              <a:rPr lang="en-US" altLang="ko-KR" sz="1050" b="1" i="1" smtClean="0">
                                <a:solidFill>
                                  <a:srgbClr val="C00000"/>
                                </a:solidFill>
                                <a:latin typeface="Cambria Math" panose="02040503050406030204" pitchFamily="18" charset="0"/>
                              </a:rPr>
                              <m:t>.</m:t>
                            </m:r>
                            <m:r>
                              <a:rPr lang="en-US" altLang="ko-KR" sz="1050" b="1" i="1" smtClean="0">
                                <a:solidFill>
                                  <a:srgbClr val="C00000"/>
                                </a:solidFill>
                                <a:latin typeface="Cambria Math" panose="02040503050406030204" pitchFamily="18" charset="0"/>
                              </a:rPr>
                              <m:t>𝟏</m:t>
                            </m:r>
                            <m:r>
                              <a:rPr lang="en-US" altLang="ko-KR" sz="1050" b="1" i="1" smtClean="0">
                                <a:solidFill>
                                  <a:srgbClr val="C00000"/>
                                </a:solidFill>
                                <a:latin typeface="Cambria Math" panose="02040503050406030204" pitchFamily="18" charset="0"/>
                              </a:rPr>
                              <m:t>, </m:t>
                            </m:r>
                            <m:r>
                              <a:rPr lang="en-US" altLang="ko-KR" sz="1050" b="1" i="1">
                                <a:solidFill>
                                  <a:srgbClr val="C00000"/>
                                </a:solidFill>
                                <a:latin typeface="Cambria Math" panose="02040503050406030204" pitchFamily="18" charset="0"/>
                              </a:rPr>
                              <m:t>𝝀</m:t>
                            </m:r>
                          </m:e>
                          <m:sub>
                            <m:r>
                              <a:rPr lang="en-US" altLang="ko-KR" sz="1050" b="1" i="1">
                                <a:solidFill>
                                  <a:srgbClr val="C00000"/>
                                </a:solidFill>
                                <a:latin typeface="Cambria Math" panose="02040503050406030204" pitchFamily="18" charset="0"/>
                              </a:rPr>
                              <m:t>𝟏</m:t>
                            </m:r>
                          </m:sub>
                        </m:sSub>
                        <m:r>
                          <a:rPr lang="en-US" altLang="ko-KR" sz="1050" b="1" i="1" smtClean="0">
                            <a:solidFill>
                              <a:srgbClr val="C00000"/>
                            </a:solidFill>
                            <a:latin typeface="Cambria Math" panose="02040503050406030204" pitchFamily="18" charset="0"/>
                          </a:rPr>
                          <m:t>)</m:t>
                        </m:r>
                      </m:oMath>
                      <m:oMath xmlns:m="http://schemas.openxmlformats.org/officeDocument/2006/math">
                        <m:r>
                          <a:rPr lang="en-US" altLang="ko-KR" sz="1200" b="1" i="1" smtClean="0">
                            <a:solidFill>
                              <a:srgbClr val="C00000"/>
                            </a:solidFill>
                            <a:latin typeface="Cambria Math" panose="02040503050406030204" pitchFamily="18" charset="0"/>
                          </a:rPr>
                          <m:t>𝒋</m:t>
                        </m:r>
                        <m:r>
                          <a:rPr lang="en-US" altLang="ko-KR" sz="1200" b="1" i="1" smtClean="0">
                            <a:solidFill>
                              <a:srgbClr val="C00000"/>
                            </a:solidFill>
                            <a:latin typeface="Cambria Math" panose="02040503050406030204" pitchFamily="18" charset="0"/>
                          </a:rPr>
                          <m:t>=</m:t>
                        </m:r>
                        <m:r>
                          <a:rPr lang="en-US" altLang="ko-KR" sz="1200" b="1" i="1" smtClean="0">
                            <a:solidFill>
                              <a:srgbClr val="C00000"/>
                            </a:solidFill>
                            <a:latin typeface="Cambria Math" panose="02040503050406030204" pitchFamily="18" charset="0"/>
                          </a:rPr>
                          <m:t>𝟏</m:t>
                        </m:r>
                        <m:r>
                          <a:rPr lang="en-US" altLang="ko-KR" sz="1200" b="1" i="1" smtClean="0">
                            <a:solidFill>
                              <a:srgbClr val="C00000"/>
                            </a:solidFill>
                            <a:latin typeface="Cambria Math" panose="02040503050406030204" pitchFamily="18" charset="0"/>
                          </a:rPr>
                          <m:t>, ⋯,</m:t>
                        </m:r>
                        <m:r>
                          <a:rPr lang="en-US" altLang="ko-KR" sz="1200" b="1" i="1" smtClean="0">
                            <a:solidFill>
                              <a:srgbClr val="C00000"/>
                            </a:solidFill>
                            <a:latin typeface="Cambria Math" panose="02040503050406030204" pitchFamily="18" charset="0"/>
                          </a:rPr>
                          <m:t>𝒑</m:t>
                        </m:r>
                      </m:oMath>
                    </m:oMathPara>
                  </a14:m>
                  <a:endParaRPr lang="ko-KR" altLang="en-US" sz="1200" b="1" dirty="0">
                    <a:solidFill>
                      <a:srgbClr val="C00000"/>
                    </a:solidFill>
                  </a:endParaRPr>
                </a:p>
              </p:txBody>
            </p:sp>
          </mc:Choice>
          <mc:Fallback>
            <p:sp>
              <p:nvSpPr>
                <p:cNvPr id="12" name="모서리가 둥근 직사각형 11"/>
                <p:cNvSpPr>
                  <a:spLocks noRot="1" noChangeAspect="1" noMove="1" noResize="1" noEditPoints="1" noAdjustHandles="1" noChangeArrowheads="1" noChangeShapeType="1" noTextEdit="1"/>
                </p:cNvSpPr>
                <p:nvPr/>
              </p:nvSpPr>
              <p:spPr>
                <a:xfrm>
                  <a:off x="4742627" y="2362200"/>
                  <a:ext cx="1015920" cy="811378"/>
                </a:xfrm>
                <a:prstGeom prst="roundRect">
                  <a:avLst>
                    <a:gd name="adj" fmla="val 5334"/>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3" name="모서리가 둥근 직사각형 12"/>
                <p:cNvSpPr/>
                <p:nvPr/>
              </p:nvSpPr>
              <p:spPr>
                <a:xfrm>
                  <a:off x="5925279" y="2362200"/>
                  <a:ext cx="1015920" cy="811378"/>
                </a:xfrm>
                <a:prstGeom prst="roundRect">
                  <a:avLst>
                    <a:gd name="adj" fmla="val 5334"/>
                  </a:avLst>
                </a:prstGeom>
              </p:spPr>
              <p:style>
                <a:lnRef idx="2">
                  <a:schemeClr val="accent5"/>
                </a:lnRef>
                <a:fillRef idx="1">
                  <a:schemeClr val="lt1"/>
                </a:fillRef>
                <a:effectRef idx="0">
                  <a:schemeClr val="accent5"/>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rgbClr val="C00000"/>
                                </a:solidFill>
                                <a:latin typeface="Cambria Math" panose="02040503050406030204" pitchFamily="18" charset="0"/>
                              </a:rPr>
                            </m:ctrlPr>
                          </m:sSubPr>
                          <m:e>
                            <m:sSup>
                              <m:sSupPr>
                                <m:ctrlPr>
                                  <a:rPr lang="en-US" altLang="ko-KR" sz="1400" b="1" i="1">
                                    <a:solidFill>
                                      <a:srgbClr val="C00000"/>
                                    </a:solidFill>
                                    <a:latin typeface="Cambria Math" panose="02040503050406030204" pitchFamily="18" charset="0"/>
                                  </a:rPr>
                                </m:ctrlPr>
                              </m:sSupPr>
                              <m:e>
                                <m:acc>
                                  <m:accPr>
                                    <m:chr m:val="̂"/>
                                    <m:ctrlPr>
                                      <a:rPr lang="en-US" altLang="ko-KR" sz="1400" b="1" i="1">
                                        <a:solidFill>
                                          <a:srgbClr val="C00000"/>
                                        </a:solidFill>
                                        <a:latin typeface="Cambria Math" panose="02040503050406030204" pitchFamily="18" charset="0"/>
                                      </a:rPr>
                                    </m:ctrlPr>
                                  </m:accPr>
                                  <m:e>
                                    <m:r>
                                      <a:rPr lang="en-US" altLang="ko-KR" sz="1400" b="1" i="1">
                                        <a:solidFill>
                                          <a:srgbClr val="C00000"/>
                                        </a:solidFill>
                                        <a:latin typeface="Cambria Math" panose="02040503050406030204" pitchFamily="18" charset="0"/>
                                      </a:rPr>
                                      <m:t>𝜷</m:t>
                                    </m:r>
                                  </m:e>
                                </m:acc>
                              </m:e>
                              <m:sup>
                                <m:r>
                                  <a:rPr lang="en-US" altLang="ko-KR" sz="1400" b="1">
                                    <a:solidFill>
                                      <a:srgbClr val="C00000"/>
                                    </a:solidFill>
                                    <a:latin typeface="Cambria Math" panose="02040503050406030204" pitchFamily="18" charset="0"/>
                                  </a:rPr>
                                  <m:t>𝚲</m:t>
                                </m:r>
                              </m:sup>
                            </m:sSup>
                          </m:e>
                          <m:sub>
                            <m:r>
                              <a:rPr lang="en-US" altLang="ko-KR" sz="1400" b="1" i="1">
                                <a:solidFill>
                                  <a:srgbClr val="C00000"/>
                                </a:solidFill>
                                <a:latin typeface="Cambria Math" panose="02040503050406030204" pitchFamily="18" charset="0"/>
                              </a:rPr>
                              <m:t>𝒋</m:t>
                            </m:r>
                          </m:sub>
                        </m:sSub>
                        <m:d>
                          <m:dPr>
                            <m:ctrlPr>
                              <a:rPr lang="en-US" altLang="ko-KR" sz="1400" b="1" i="1">
                                <a:solidFill>
                                  <a:srgbClr val="C00000"/>
                                </a:solidFill>
                                <a:latin typeface="Cambria Math" panose="02040503050406030204" pitchFamily="18" charset="0"/>
                              </a:rPr>
                            </m:ctrlPr>
                          </m:dPr>
                          <m:e>
                            <m:sSub>
                              <m:sSubPr>
                                <m:ctrlPr>
                                  <a:rPr lang="en-US" altLang="ko-KR" sz="1400" b="1" i="1">
                                    <a:solidFill>
                                      <a:srgbClr val="C00000"/>
                                    </a:solidFill>
                                    <a:latin typeface="Cambria Math" panose="02040503050406030204" pitchFamily="18" charset="0"/>
                                  </a:rPr>
                                </m:ctrlPr>
                              </m:sSubPr>
                              <m:e>
                                <m:r>
                                  <a:rPr lang="en-US" altLang="ko-KR" sz="1400" b="1" i="1">
                                    <a:solidFill>
                                      <a:srgbClr val="C00000"/>
                                    </a:solidFill>
                                    <a:latin typeface="Cambria Math" panose="02040503050406030204" pitchFamily="18" charset="0"/>
                                  </a:rPr>
                                  <m:t>𝑰</m:t>
                                </m:r>
                              </m:e>
                              <m:sub>
                                <m:r>
                                  <a:rPr lang="en-US" altLang="ko-KR" sz="1400" b="1" i="1">
                                    <a:solidFill>
                                      <a:srgbClr val="C00000"/>
                                    </a:solidFill>
                                    <a:latin typeface="Cambria Math" panose="02040503050406030204" pitchFamily="18" charset="0"/>
                                  </a:rPr>
                                  <m:t>𝒌</m:t>
                                </m:r>
                              </m:sub>
                            </m:sSub>
                          </m:e>
                        </m:d>
                      </m:oMath>
                    </m:oMathPara>
                  </a14:m>
                  <a:endParaRPr lang="en-US" altLang="ko-KR" sz="1400" b="1"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050" b="1" i="1">
                                <a:solidFill>
                                  <a:srgbClr val="C00000"/>
                                </a:solidFill>
                                <a:latin typeface="Cambria Math" panose="02040503050406030204" pitchFamily="18" charset="0"/>
                              </a:rPr>
                            </m:ctrlPr>
                          </m:sSubPr>
                          <m:e>
                            <m:r>
                              <a:rPr lang="en-US" altLang="ko-KR" sz="1050" b="1">
                                <a:solidFill>
                                  <a:srgbClr val="C00000"/>
                                </a:solidFill>
                                <a:latin typeface="Cambria Math" panose="02040503050406030204" pitchFamily="18" charset="0"/>
                              </a:rPr>
                              <m:t>𝚲</m:t>
                            </m:r>
                            <m:r>
                              <a:rPr lang="en-US" altLang="ko-KR" sz="1050" b="1">
                                <a:solidFill>
                                  <a:srgbClr val="C00000"/>
                                </a:solidFill>
                                <a:latin typeface="Cambria Math" panose="02040503050406030204" pitchFamily="18" charset="0"/>
                              </a:rPr>
                              <m:t>=</m:t>
                            </m:r>
                            <m:r>
                              <a:rPr lang="en-US" altLang="ko-KR" sz="1050" b="1" i="1">
                                <a:solidFill>
                                  <a:srgbClr val="C00000"/>
                                </a:solidFill>
                                <a:latin typeface="Cambria Math" panose="02040503050406030204" pitchFamily="18" charset="0"/>
                              </a:rPr>
                              <m:t>(</m:t>
                            </m:r>
                            <m:r>
                              <a:rPr lang="en-US" altLang="ko-KR" sz="1050" b="1" i="1">
                                <a:solidFill>
                                  <a:srgbClr val="C00000"/>
                                </a:solidFill>
                                <a:latin typeface="Cambria Math" panose="02040503050406030204" pitchFamily="18" charset="0"/>
                              </a:rPr>
                              <m:t>𝟎</m:t>
                            </m:r>
                            <m:r>
                              <a:rPr lang="en-US" altLang="ko-KR" sz="1050" b="1" i="1">
                                <a:solidFill>
                                  <a:srgbClr val="C00000"/>
                                </a:solidFill>
                                <a:latin typeface="Cambria Math" panose="02040503050406030204" pitchFamily="18" charset="0"/>
                              </a:rPr>
                              <m:t>.</m:t>
                            </m:r>
                            <m:r>
                              <a:rPr lang="en-US" altLang="ko-KR" sz="1050" b="1" i="1">
                                <a:solidFill>
                                  <a:srgbClr val="C00000"/>
                                </a:solidFill>
                                <a:latin typeface="Cambria Math" panose="02040503050406030204" pitchFamily="18" charset="0"/>
                              </a:rPr>
                              <m:t>𝟏</m:t>
                            </m:r>
                            <m:r>
                              <a:rPr lang="en-US" altLang="ko-KR" sz="1050" b="1" i="1">
                                <a:solidFill>
                                  <a:srgbClr val="C00000"/>
                                </a:solidFill>
                                <a:latin typeface="Cambria Math" panose="02040503050406030204" pitchFamily="18" charset="0"/>
                              </a:rPr>
                              <m:t>, </m:t>
                            </m:r>
                            <m:r>
                              <a:rPr lang="en-US" altLang="ko-KR" sz="1050" b="1" i="1">
                                <a:solidFill>
                                  <a:srgbClr val="C00000"/>
                                </a:solidFill>
                                <a:latin typeface="Cambria Math" panose="02040503050406030204" pitchFamily="18" charset="0"/>
                              </a:rPr>
                              <m:t>𝝀</m:t>
                            </m:r>
                          </m:e>
                          <m:sub>
                            <m:r>
                              <a:rPr lang="en-US" altLang="ko-KR" sz="1050" b="1" i="1" smtClean="0">
                                <a:solidFill>
                                  <a:srgbClr val="C00000"/>
                                </a:solidFill>
                                <a:latin typeface="Cambria Math" panose="02040503050406030204" pitchFamily="18" charset="0"/>
                              </a:rPr>
                              <m:t>𝟐</m:t>
                            </m:r>
                          </m:sub>
                        </m:sSub>
                        <m:r>
                          <a:rPr lang="en-US" altLang="ko-KR" sz="1050" b="1" i="1">
                            <a:solidFill>
                              <a:srgbClr val="C00000"/>
                            </a:solidFill>
                            <a:latin typeface="Cambria Math" panose="02040503050406030204" pitchFamily="18" charset="0"/>
                          </a:rPr>
                          <m:t>)</m:t>
                        </m:r>
                      </m:oMath>
                      <m:oMath xmlns:m="http://schemas.openxmlformats.org/officeDocument/2006/math">
                        <m:r>
                          <a:rPr lang="en-US" altLang="ko-KR" sz="1200" b="1" i="1">
                            <a:solidFill>
                              <a:srgbClr val="C00000"/>
                            </a:solidFill>
                            <a:latin typeface="Cambria Math" panose="02040503050406030204" pitchFamily="18" charset="0"/>
                          </a:rPr>
                          <m:t>𝒋</m:t>
                        </m:r>
                        <m:r>
                          <a:rPr lang="en-US" altLang="ko-KR" sz="1200" b="1" i="1">
                            <a:solidFill>
                              <a:srgbClr val="C00000"/>
                            </a:solidFill>
                            <a:latin typeface="Cambria Math" panose="02040503050406030204" pitchFamily="18" charset="0"/>
                          </a:rPr>
                          <m:t>=</m:t>
                        </m:r>
                        <m:r>
                          <a:rPr lang="en-US" altLang="ko-KR" sz="1200" b="1" i="1">
                            <a:solidFill>
                              <a:srgbClr val="C00000"/>
                            </a:solidFill>
                            <a:latin typeface="Cambria Math" panose="02040503050406030204" pitchFamily="18" charset="0"/>
                          </a:rPr>
                          <m:t>𝟏</m:t>
                        </m:r>
                        <m:r>
                          <a:rPr lang="en-US" altLang="ko-KR" sz="1200" b="1" i="1">
                            <a:solidFill>
                              <a:srgbClr val="C00000"/>
                            </a:solidFill>
                            <a:latin typeface="Cambria Math" panose="02040503050406030204" pitchFamily="18" charset="0"/>
                          </a:rPr>
                          <m:t>, ⋯,</m:t>
                        </m:r>
                        <m:r>
                          <a:rPr lang="en-US" altLang="ko-KR" sz="1200" b="1" i="1">
                            <a:solidFill>
                              <a:srgbClr val="C00000"/>
                            </a:solidFill>
                            <a:latin typeface="Cambria Math" panose="02040503050406030204" pitchFamily="18" charset="0"/>
                          </a:rPr>
                          <m:t>𝒑</m:t>
                        </m:r>
                      </m:oMath>
                    </m:oMathPara>
                  </a14:m>
                  <a:endParaRPr lang="ko-KR" altLang="en-US" sz="1200" b="1" dirty="0">
                    <a:solidFill>
                      <a:srgbClr val="C00000"/>
                    </a:solidFill>
                  </a:endParaRPr>
                </a:p>
              </p:txBody>
            </p:sp>
          </mc:Choice>
          <mc:Fallback>
            <p:sp>
              <p:nvSpPr>
                <p:cNvPr id="13" name="모서리가 둥근 직사각형 12"/>
                <p:cNvSpPr>
                  <a:spLocks noRot="1" noChangeAspect="1" noMove="1" noResize="1" noEditPoints="1" noAdjustHandles="1" noChangeArrowheads="1" noChangeShapeType="1" noTextEdit="1"/>
                </p:cNvSpPr>
                <p:nvPr/>
              </p:nvSpPr>
              <p:spPr>
                <a:xfrm>
                  <a:off x="5925279" y="2362200"/>
                  <a:ext cx="1015920" cy="811378"/>
                </a:xfrm>
                <a:prstGeom prst="roundRect">
                  <a:avLst>
                    <a:gd name="adj" fmla="val 5334"/>
                  </a:avLst>
                </a:prstGeom>
                <a:blipFill rotWithShape="0">
                  <a:blip r:embed="rId6"/>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7" name="모서리가 둥근 직사각형 16"/>
                <p:cNvSpPr/>
                <p:nvPr/>
              </p:nvSpPr>
              <p:spPr>
                <a:xfrm>
                  <a:off x="7408242" y="2362200"/>
                  <a:ext cx="1015920" cy="811378"/>
                </a:xfrm>
                <a:prstGeom prst="roundRect">
                  <a:avLst>
                    <a:gd name="adj" fmla="val 5334"/>
                  </a:avLst>
                </a:prstGeom>
              </p:spPr>
              <p:style>
                <a:lnRef idx="2">
                  <a:schemeClr val="accent5"/>
                </a:lnRef>
                <a:fillRef idx="1">
                  <a:schemeClr val="lt1"/>
                </a:fillRef>
                <a:effectRef idx="0">
                  <a:schemeClr val="accent5"/>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rgbClr val="C00000"/>
                                </a:solidFill>
                                <a:latin typeface="Cambria Math" panose="02040503050406030204" pitchFamily="18" charset="0"/>
                              </a:rPr>
                            </m:ctrlPr>
                          </m:sSubPr>
                          <m:e>
                            <m:sSup>
                              <m:sSupPr>
                                <m:ctrlPr>
                                  <a:rPr lang="en-US" altLang="ko-KR" sz="1400" b="1" i="1">
                                    <a:solidFill>
                                      <a:srgbClr val="C00000"/>
                                    </a:solidFill>
                                    <a:latin typeface="Cambria Math" panose="02040503050406030204" pitchFamily="18" charset="0"/>
                                  </a:rPr>
                                </m:ctrlPr>
                              </m:sSupPr>
                              <m:e>
                                <m:acc>
                                  <m:accPr>
                                    <m:chr m:val="̂"/>
                                    <m:ctrlPr>
                                      <a:rPr lang="en-US" altLang="ko-KR" sz="1400" b="1" i="1">
                                        <a:solidFill>
                                          <a:srgbClr val="C00000"/>
                                        </a:solidFill>
                                        <a:latin typeface="Cambria Math" panose="02040503050406030204" pitchFamily="18" charset="0"/>
                                      </a:rPr>
                                    </m:ctrlPr>
                                  </m:accPr>
                                  <m:e>
                                    <m:r>
                                      <a:rPr lang="en-US" altLang="ko-KR" sz="1400" b="1" i="1">
                                        <a:solidFill>
                                          <a:srgbClr val="C00000"/>
                                        </a:solidFill>
                                        <a:latin typeface="Cambria Math" panose="02040503050406030204" pitchFamily="18" charset="0"/>
                                      </a:rPr>
                                      <m:t>𝜷</m:t>
                                    </m:r>
                                  </m:e>
                                </m:acc>
                              </m:e>
                              <m:sup>
                                <m:r>
                                  <a:rPr lang="en-US" altLang="ko-KR" sz="1400" b="1">
                                    <a:solidFill>
                                      <a:srgbClr val="C00000"/>
                                    </a:solidFill>
                                    <a:latin typeface="Cambria Math" panose="02040503050406030204" pitchFamily="18" charset="0"/>
                                  </a:rPr>
                                  <m:t>𝚲</m:t>
                                </m:r>
                              </m:sup>
                            </m:sSup>
                          </m:e>
                          <m:sub>
                            <m:r>
                              <a:rPr lang="en-US" altLang="ko-KR" sz="1400" b="1" i="1">
                                <a:solidFill>
                                  <a:srgbClr val="C00000"/>
                                </a:solidFill>
                                <a:latin typeface="Cambria Math" panose="02040503050406030204" pitchFamily="18" charset="0"/>
                              </a:rPr>
                              <m:t>𝒋</m:t>
                            </m:r>
                          </m:sub>
                        </m:sSub>
                        <m:d>
                          <m:dPr>
                            <m:ctrlPr>
                              <a:rPr lang="en-US" altLang="ko-KR" sz="1400" b="1" i="1">
                                <a:solidFill>
                                  <a:srgbClr val="C00000"/>
                                </a:solidFill>
                                <a:latin typeface="Cambria Math" panose="02040503050406030204" pitchFamily="18" charset="0"/>
                              </a:rPr>
                            </m:ctrlPr>
                          </m:dPr>
                          <m:e>
                            <m:sSub>
                              <m:sSubPr>
                                <m:ctrlPr>
                                  <a:rPr lang="en-US" altLang="ko-KR" sz="1400" b="1" i="1">
                                    <a:solidFill>
                                      <a:srgbClr val="C00000"/>
                                    </a:solidFill>
                                    <a:latin typeface="Cambria Math" panose="02040503050406030204" pitchFamily="18" charset="0"/>
                                  </a:rPr>
                                </m:ctrlPr>
                              </m:sSubPr>
                              <m:e>
                                <m:r>
                                  <a:rPr lang="en-US" altLang="ko-KR" sz="1400" b="1" i="1">
                                    <a:solidFill>
                                      <a:srgbClr val="C00000"/>
                                    </a:solidFill>
                                    <a:latin typeface="Cambria Math" panose="02040503050406030204" pitchFamily="18" charset="0"/>
                                  </a:rPr>
                                  <m:t>𝑰</m:t>
                                </m:r>
                              </m:e>
                              <m:sub>
                                <m:r>
                                  <a:rPr lang="en-US" altLang="ko-KR" sz="1400" b="1" i="1">
                                    <a:solidFill>
                                      <a:srgbClr val="C00000"/>
                                    </a:solidFill>
                                    <a:latin typeface="Cambria Math" panose="02040503050406030204" pitchFamily="18" charset="0"/>
                                  </a:rPr>
                                  <m:t>𝒌</m:t>
                                </m:r>
                              </m:sub>
                            </m:sSub>
                          </m:e>
                        </m:d>
                      </m:oMath>
                    </m:oMathPara>
                  </a14:m>
                  <a:endParaRPr lang="en-US" altLang="ko-KR" sz="1400" b="1"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050" b="1" i="1">
                                <a:solidFill>
                                  <a:srgbClr val="C00000"/>
                                </a:solidFill>
                                <a:latin typeface="Cambria Math" panose="02040503050406030204" pitchFamily="18" charset="0"/>
                              </a:rPr>
                            </m:ctrlPr>
                          </m:sSubPr>
                          <m:e>
                            <m:r>
                              <a:rPr lang="en-US" altLang="ko-KR" sz="1050" b="1">
                                <a:solidFill>
                                  <a:srgbClr val="C00000"/>
                                </a:solidFill>
                                <a:latin typeface="Cambria Math" panose="02040503050406030204" pitchFamily="18" charset="0"/>
                              </a:rPr>
                              <m:t>𝚲</m:t>
                            </m:r>
                            <m:r>
                              <a:rPr lang="en-US" altLang="ko-KR" sz="1050" b="1">
                                <a:solidFill>
                                  <a:srgbClr val="C00000"/>
                                </a:solidFill>
                                <a:latin typeface="Cambria Math" panose="02040503050406030204" pitchFamily="18" charset="0"/>
                              </a:rPr>
                              <m:t>=</m:t>
                            </m:r>
                            <m:r>
                              <a:rPr lang="en-US" altLang="ko-KR" sz="1050" b="1" i="1">
                                <a:solidFill>
                                  <a:srgbClr val="C00000"/>
                                </a:solidFill>
                                <a:latin typeface="Cambria Math" panose="02040503050406030204" pitchFamily="18" charset="0"/>
                              </a:rPr>
                              <m:t>(</m:t>
                            </m:r>
                            <m:r>
                              <a:rPr lang="en-US" altLang="ko-KR" sz="1050" b="1" i="1">
                                <a:solidFill>
                                  <a:srgbClr val="C00000"/>
                                </a:solidFill>
                                <a:latin typeface="Cambria Math" panose="02040503050406030204" pitchFamily="18" charset="0"/>
                              </a:rPr>
                              <m:t>𝟎</m:t>
                            </m:r>
                            <m:r>
                              <a:rPr lang="en-US" altLang="ko-KR" sz="1050" b="1" i="1">
                                <a:solidFill>
                                  <a:srgbClr val="C00000"/>
                                </a:solidFill>
                                <a:latin typeface="Cambria Math" panose="02040503050406030204" pitchFamily="18" charset="0"/>
                              </a:rPr>
                              <m:t>.</m:t>
                            </m:r>
                            <m:r>
                              <a:rPr lang="en-US" altLang="ko-KR" sz="1050" b="1" i="1">
                                <a:solidFill>
                                  <a:srgbClr val="C00000"/>
                                </a:solidFill>
                                <a:latin typeface="Cambria Math" panose="02040503050406030204" pitchFamily="18" charset="0"/>
                              </a:rPr>
                              <m:t>𝟏</m:t>
                            </m:r>
                            <m:r>
                              <a:rPr lang="en-US" altLang="ko-KR" sz="1050" b="1" i="1">
                                <a:solidFill>
                                  <a:srgbClr val="C00000"/>
                                </a:solidFill>
                                <a:latin typeface="Cambria Math" panose="02040503050406030204" pitchFamily="18" charset="0"/>
                              </a:rPr>
                              <m:t>, </m:t>
                            </m:r>
                            <m:r>
                              <a:rPr lang="en-US" altLang="ko-KR" sz="1050" b="1" i="1">
                                <a:solidFill>
                                  <a:srgbClr val="C00000"/>
                                </a:solidFill>
                                <a:latin typeface="Cambria Math" panose="02040503050406030204" pitchFamily="18" charset="0"/>
                              </a:rPr>
                              <m:t>𝝀</m:t>
                            </m:r>
                          </m:e>
                          <m:sub>
                            <m:r>
                              <a:rPr lang="en-US" altLang="ko-KR" sz="1050" b="1" i="1">
                                <a:solidFill>
                                  <a:srgbClr val="C00000"/>
                                </a:solidFill>
                                <a:latin typeface="Cambria Math" panose="02040503050406030204" pitchFamily="18" charset="0"/>
                              </a:rPr>
                              <m:t>𝟏</m:t>
                            </m:r>
                            <m:r>
                              <a:rPr lang="en-US" altLang="ko-KR" sz="1050" b="1" i="1" smtClean="0">
                                <a:solidFill>
                                  <a:srgbClr val="C00000"/>
                                </a:solidFill>
                                <a:latin typeface="Cambria Math" panose="02040503050406030204" pitchFamily="18" charset="0"/>
                              </a:rPr>
                              <m:t>𝟎</m:t>
                            </m:r>
                          </m:sub>
                        </m:sSub>
                        <m:r>
                          <a:rPr lang="en-US" altLang="ko-KR" sz="1050" b="1" i="1">
                            <a:solidFill>
                              <a:srgbClr val="C00000"/>
                            </a:solidFill>
                            <a:latin typeface="Cambria Math" panose="02040503050406030204" pitchFamily="18" charset="0"/>
                          </a:rPr>
                          <m:t>)</m:t>
                        </m:r>
                      </m:oMath>
                      <m:oMath xmlns:m="http://schemas.openxmlformats.org/officeDocument/2006/math">
                        <m:r>
                          <a:rPr lang="en-US" altLang="ko-KR" sz="1200" b="1" i="1">
                            <a:solidFill>
                              <a:srgbClr val="C00000"/>
                            </a:solidFill>
                            <a:latin typeface="Cambria Math" panose="02040503050406030204" pitchFamily="18" charset="0"/>
                          </a:rPr>
                          <m:t>𝒋</m:t>
                        </m:r>
                        <m:r>
                          <a:rPr lang="en-US" altLang="ko-KR" sz="1200" b="1" i="1">
                            <a:solidFill>
                              <a:srgbClr val="C00000"/>
                            </a:solidFill>
                            <a:latin typeface="Cambria Math" panose="02040503050406030204" pitchFamily="18" charset="0"/>
                          </a:rPr>
                          <m:t>=</m:t>
                        </m:r>
                        <m:r>
                          <a:rPr lang="en-US" altLang="ko-KR" sz="1200" b="1" i="1">
                            <a:solidFill>
                              <a:srgbClr val="C00000"/>
                            </a:solidFill>
                            <a:latin typeface="Cambria Math" panose="02040503050406030204" pitchFamily="18" charset="0"/>
                          </a:rPr>
                          <m:t>𝟏</m:t>
                        </m:r>
                        <m:r>
                          <a:rPr lang="en-US" altLang="ko-KR" sz="1200" b="1" i="1">
                            <a:solidFill>
                              <a:srgbClr val="C00000"/>
                            </a:solidFill>
                            <a:latin typeface="Cambria Math" panose="02040503050406030204" pitchFamily="18" charset="0"/>
                          </a:rPr>
                          <m:t>, ⋯,</m:t>
                        </m:r>
                        <m:r>
                          <a:rPr lang="en-US" altLang="ko-KR" sz="1200" b="1" i="1">
                            <a:solidFill>
                              <a:srgbClr val="C00000"/>
                            </a:solidFill>
                            <a:latin typeface="Cambria Math" panose="02040503050406030204" pitchFamily="18" charset="0"/>
                          </a:rPr>
                          <m:t>𝒑</m:t>
                        </m:r>
                      </m:oMath>
                    </m:oMathPara>
                  </a14:m>
                  <a:endParaRPr lang="ko-KR" altLang="en-US" sz="1400" b="1" dirty="0">
                    <a:solidFill>
                      <a:srgbClr val="C00000"/>
                    </a:solidFill>
                  </a:endParaRPr>
                </a:p>
              </p:txBody>
            </p:sp>
          </mc:Choice>
          <mc:Fallback>
            <p:sp>
              <p:nvSpPr>
                <p:cNvPr id="17" name="모서리가 둥근 직사각형 16"/>
                <p:cNvSpPr>
                  <a:spLocks noRot="1" noChangeAspect="1" noMove="1" noResize="1" noEditPoints="1" noAdjustHandles="1" noChangeArrowheads="1" noChangeShapeType="1" noTextEdit="1"/>
                </p:cNvSpPr>
                <p:nvPr/>
              </p:nvSpPr>
              <p:spPr>
                <a:xfrm>
                  <a:off x="7408242" y="2362200"/>
                  <a:ext cx="1015920" cy="811378"/>
                </a:xfrm>
                <a:prstGeom prst="roundRect">
                  <a:avLst>
                    <a:gd name="adj" fmla="val 5334"/>
                  </a:avLst>
                </a:prstGeom>
                <a:blipFill rotWithShape="0">
                  <a:blip r:embed="rId7"/>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8" name="모서리가 둥근 직사각형 17"/>
                <p:cNvSpPr/>
                <p:nvPr/>
              </p:nvSpPr>
              <p:spPr>
                <a:xfrm>
                  <a:off x="4742627" y="3461622"/>
                  <a:ext cx="1015920" cy="811378"/>
                </a:xfrm>
                <a:prstGeom prst="roundRect">
                  <a:avLst>
                    <a:gd name="adj" fmla="val 5334"/>
                  </a:avLst>
                </a:prstGeom>
              </p:spPr>
              <p:style>
                <a:lnRef idx="2">
                  <a:schemeClr val="accent5"/>
                </a:lnRef>
                <a:fillRef idx="1">
                  <a:schemeClr val="lt1"/>
                </a:fillRef>
                <a:effectRef idx="0">
                  <a:schemeClr val="accent5"/>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rgbClr val="C00000"/>
                                </a:solidFill>
                                <a:latin typeface="Cambria Math" panose="02040503050406030204" pitchFamily="18" charset="0"/>
                              </a:rPr>
                            </m:ctrlPr>
                          </m:sSubPr>
                          <m:e>
                            <m:sSup>
                              <m:sSupPr>
                                <m:ctrlPr>
                                  <a:rPr lang="en-US" altLang="ko-KR" sz="1400" b="1" i="1">
                                    <a:solidFill>
                                      <a:srgbClr val="C00000"/>
                                    </a:solidFill>
                                    <a:latin typeface="Cambria Math" panose="02040503050406030204" pitchFamily="18" charset="0"/>
                                  </a:rPr>
                                </m:ctrlPr>
                              </m:sSupPr>
                              <m:e>
                                <m:acc>
                                  <m:accPr>
                                    <m:chr m:val="̂"/>
                                    <m:ctrlPr>
                                      <a:rPr lang="en-US" altLang="ko-KR" sz="1400" b="1" i="1">
                                        <a:solidFill>
                                          <a:srgbClr val="C00000"/>
                                        </a:solidFill>
                                        <a:latin typeface="Cambria Math" panose="02040503050406030204" pitchFamily="18" charset="0"/>
                                      </a:rPr>
                                    </m:ctrlPr>
                                  </m:accPr>
                                  <m:e>
                                    <m:r>
                                      <a:rPr lang="en-US" altLang="ko-KR" sz="1400" b="1" i="1">
                                        <a:solidFill>
                                          <a:srgbClr val="C00000"/>
                                        </a:solidFill>
                                        <a:latin typeface="Cambria Math" panose="02040503050406030204" pitchFamily="18" charset="0"/>
                                      </a:rPr>
                                      <m:t>𝜷</m:t>
                                    </m:r>
                                  </m:e>
                                </m:acc>
                              </m:e>
                              <m:sup>
                                <m:r>
                                  <a:rPr lang="en-US" altLang="ko-KR" sz="1400" b="1">
                                    <a:solidFill>
                                      <a:srgbClr val="C00000"/>
                                    </a:solidFill>
                                    <a:latin typeface="Cambria Math" panose="02040503050406030204" pitchFamily="18" charset="0"/>
                                  </a:rPr>
                                  <m:t>𝚲</m:t>
                                </m:r>
                              </m:sup>
                            </m:sSup>
                          </m:e>
                          <m:sub>
                            <m:r>
                              <a:rPr lang="en-US" altLang="ko-KR" sz="1400" b="1" i="1">
                                <a:solidFill>
                                  <a:srgbClr val="C00000"/>
                                </a:solidFill>
                                <a:latin typeface="Cambria Math" panose="02040503050406030204" pitchFamily="18" charset="0"/>
                              </a:rPr>
                              <m:t>𝒋</m:t>
                            </m:r>
                          </m:sub>
                        </m:sSub>
                        <m:d>
                          <m:dPr>
                            <m:ctrlPr>
                              <a:rPr lang="en-US" altLang="ko-KR" sz="1400" b="1" i="1">
                                <a:solidFill>
                                  <a:srgbClr val="C00000"/>
                                </a:solidFill>
                                <a:latin typeface="Cambria Math" panose="02040503050406030204" pitchFamily="18" charset="0"/>
                              </a:rPr>
                            </m:ctrlPr>
                          </m:dPr>
                          <m:e>
                            <m:sSub>
                              <m:sSubPr>
                                <m:ctrlPr>
                                  <a:rPr lang="en-US" altLang="ko-KR" sz="1400" b="1" i="1">
                                    <a:solidFill>
                                      <a:srgbClr val="C00000"/>
                                    </a:solidFill>
                                    <a:latin typeface="Cambria Math" panose="02040503050406030204" pitchFamily="18" charset="0"/>
                                  </a:rPr>
                                </m:ctrlPr>
                              </m:sSubPr>
                              <m:e>
                                <m:r>
                                  <a:rPr lang="en-US" altLang="ko-KR" sz="1400" b="1" i="1">
                                    <a:solidFill>
                                      <a:srgbClr val="C00000"/>
                                    </a:solidFill>
                                    <a:latin typeface="Cambria Math" panose="02040503050406030204" pitchFamily="18" charset="0"/>
                                  </a:rPr>
                                  <m:t>𝑰</m:t>
                                </m:r>
                              </m:e>
                              <m:sub>
                                <m:r>
                                  <a:rPr lang="en-US" altLang="ko-KR" sz="1400" b="1" i="1">
                                    <a:solidFill>
                                      <a:srgbClr val="C00000"/>
                                    </a:solidFill>
                                    <a:latin typeface="Cambria Math" panose="02040503050406030204" pitchFamily="18" charset="0"/>
                                  </a:rPr>
                                  <m:t>𝒌</m:t>
                                </m:r>
                              </m:sub>
                            </m:sSub>
                          </m:e>
                        </m:d>
                      </m:oMath>
                    </m:oMathPara>
                  </a14:m>
                  <a:endParaRPr lang="en-US" altLang="ko-KR" sz="1400" b="1"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050" b="1" i="1">
                                <a:solidFill>
                                  <a:srgbClr val="C00000"/>
                                </a:solidFill>
                                <a:latin typeface="Cambria Math" panose="02040503050406030204" pitchFamily="18" charset="0"/>
                              </a:rPr>
                            </m:ctrlPr>
                          </m:sSubPr>
                          <m:e>
                            <m:r>
                              <a:rPr lang="en-US" altLang="ko-KR" sz="1050" b="1">
                                <a:solidFill>
                                  <a:srgbClr val="C00000"/>
                                </a:solidFill>
                                <a:latin typeface="Cambria Math" panose="02040503050406030204" pitchFamily="18" charset="0"/>
                              </a:rPr>
                              <m:t>𝚲</m:t>
                            </m:r>
                            <m:r>
                              <a:rPr lang="en-US" altLang="ko-KR" sz="1050" b="1">
                                <a:solidFill>
                                  <a:srgbClr val="C00000"/>
                                </a:solidFill>
                                <a:latin typeface="Cambria Math" panose="02040503050406030204" pitchFamily="18" charset="0"/>
                              </a:rPr>
                              <m:t>=</m:t>
                            </m:r>
                            <m:r>
                              <a:rPr lang="en-US" altLang="ko-KR" sz="1050" b="1" i="1">
                                <a:solidFill>
                                  <a:srgbClr val="C00000"/>
                                </a:solidFill>
                                <a:latin typeface="Cambria Math" panose="02040503050406030204" pitchFamily="18" charset="0"/>
                              </a:rPr>
                              <m:t>(</m:t>
                            </m:r>
                            <m:r>
                              <a:rPr lang="en-US" altLang="ko-KR" sz="1050" b="1" i="1">
                                <a:solidFill>
                                  <a:srgbClr val="C00000"/>
                                </a:solidFill>
                                <a:latin typeface="Cambria Math" panose="02040503050406030204" pitchFamily="18" charset="0"/>
                              </a:rPr>
                              <m:t>𝟎</m:t>
                            </m:r>
                            <m:r>
                              <a:rPr lang="en-US" altLang="ko-KR" sz="1050" b="1" i="1">
                                <a:solidFill>
                                  <a:srgbClr val="C00000"/>
                                </a:solidFill>
                                <a:latin typeface="Cambria Math" panose="02040503050406030204" pitchFamily="18" charset="0"/>
                              </a:rPr>
                              <m:t>.</m:t>
                            </m:r>
                            <m:r>
                              <a:rPr lang="en-US" altLang="ko-KR" sz="1050" b="1" i="1" smtClean="0">
                                <a:solidFill>
                                  <a:srgbClr val="C00000"/>
                                </a:solidFill>
                                <a:latin typeface="Cambria Math" panose="02040503050406030204" pitchFamily="18" charset="0"/>
                              </a:rPr>
                              <m:t>𝟐</m:t>
                            </m:r>
                            <m:r>
                              <a:rPr lang="en-US" altLang="ko-KR" sz="1050" b="1" i="1">
                                <a:solidFill>
                                  <a:srgbClr val="C00000"/>
                                </a:solidFill>
                                <a:latin typeface="Cambria Math" panose="02040503050406030204" pitchFamily="18" charset="0"/>
                              </a:rPr>
                              <m:t>, </m:t>
                            </m:r>
                            <m:r>
                              <a:rPr lang="en-US" altLang="ko-KR" sz="1050" b="1" i="1">
                                <a:solidFill>
                                  <a:srgbClr val="C00000"/>
                                </a:solidFill>
                                <a:latin typeface="Cambria Math" panose="02040503050406030204" pitchFamily="18" charset="0"/>
                              </a:rPr>
                              <m:t>𝝀</m:t>
                            </m:r>
                          </m:e>
                          <m:sub>
                            <m:r>
                              <a:rPr lang="en-US" altLang="ko-KR" sz="1050" b="1" i="1">
                                <a:solidFill>
                                  <a:srgbClr val="C00000"/>
                                </a:solidFill>
                                <a:latin typeface="Cambria Math" panose="02040503050406030204" pitchFamily="18" charset="0"/>
                              </a:rPr>
                              <m:t>𝟏</m:t>
                            </m:r>
                          </m:sub>
                        </m:sSub>
                        <m:r>
                          <a:rPr lang="en-US" altLang="ko-KR" sz="1050" b="1" i="1">
                            <a:solidFill>
                              <a:srgbClr val="C00000"/>
                            </a:solidFill>
                            <a:latin typeface="Cambria Math" panose="02040503050406030204" pitchFamily="18" charset="0"/>
                          </a:rPr>
                          <m:t>)</m:t>
                        </m:r>
                      </m:oMath>
                      <m:oMath xmlns:m="http://schemas.openxmlformats.org/officeDocument/2006/math">
                        <m:r>
                          <a:rPr lang="en-US" altLang="ko-KR" sz="1200" b="1" i="1">
                            <a:solidFill>
                              <a:srgbClr val="C00000"/>
                            </a:solidFill>
                            <a:latin typeface="Cambria Math" panose="02040503050406030204" pitchFamily="18" charset="0"/>
                          </a:rPr>
                          <m:t>𝒋</m:t>
                        </m:r>
                        <m:r>
                          <a:rPr lang="en-US" altLang="ko-KR" sz="1200" b="1" i="1">
                            <a:solidFill>
                              <a:srgbClr val="C00000"/>
                            </a:solidFill>
                            <a:latin typeface="Cambria Math" panose="02040503050406030204" pitchFamily="18" charset="0"/>
                          </a:rPr>
                          <m:t>=</m:t>
                        </m:r>
                        <m:r>
                          <a:rPr lang="en-US" altLang="ko-KR" sz="1200" b="1" i="1">
                            <a:solidFill>
                              <a:srgbClr val="C00000"/>
                            </a:solidFill>
                            <a:latin typeface="Cambria Math" panose="02040503050406030204" pitchFamily="18" charset="0"/>
                          </a:rPr>
                          <m:t>𝟏</m:t>
                        </m:r>
                        <m:r>
                          <a:rPr lang="en-US" altLang="ko-KR" sz="1200" b="1" i="1">
                            <a:solidFill>
                              <a:srgbClr val="C00000"/>
                            </a:solidFill>
                            <a:latin typeface="Cambria Math" panose="02040503050406030204" pitchFamily="18" charset="0"/>
                          </a:rPr>
                          <m:t>, ⋯,</m:t>
                        </m:r>
                        <m:r>
                          <a:rPr lang="en-US" altLang="ko-KR" sz="1200" b="1" i="1">
                            <a:solidFill>
                              <a:srgbClr val="C00000"/>
                            </a:solidFill>
                            <a:latin typeface="Cambria Math" panose="02040503050406030204" pitchFamily="18" charset="0"/>
                          </a:rPr>
                          <m:t>𝒑</m:t>
                        </m:r>
                      </m:oMath>
                    </m:oMathPara>
                  </a14:m>
                  <a:endParaRPr lang="ko-KR" altLang="en-US" sz="1400" b="1" dirty="0">
                    <a:solidFill>
                      <a:srgbClr val="C00000"/>
                    </a:solidFill>
                  </a:endParaRPr>
                </a:p>
              </p:txBody>
            </p:sp>
          </mc:Choice>
          <mc:Fallback>
            <p:sp>
              <p:nvSpPr>
                <p:cNvPr id="18" name="모서리가 둥근 직사각형 17"/>
                <p:cNvSpPr>
                  <a:spLocks noRot="1" noChangeAspect="1" noMove="1" noResize="1" noEditPoints="1" noAdjustHandles="1" noChangeArrowheads="1" noChangeShapeType="1" noTextEdit="1"/>
                </p:cNvSpPr>
                <p:nvPr/>
              </p:nvSpPr>
              <p:spPr>
                <a:xfrm>
                  <a:off x="4742627" y="3461622"/>
                  <a:ext cx="1015920" cy="811378"/>
                </a:xfrm>
                <a:prstGeom prst="roundRect">
                  <a:avLst>
                    <a:gd name="adj" fmla="val 5334"/>
                  </a:avLst>
                </a:prstGeom>
                <a:blipFill rotWithShape="0">
                  <a:blip r:embed="rId8"/>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1" name="모서리가 둥근 직사각형 20"/>
                <p:cNvSpPr/>
                <p:nvPr/>
              </p:nvSpPr>
              <p:spPr>
                <a:xfrm>
                  <a:off x="4742627" y="4852997"/>
                  <a:ext cx="1015920" cy="811378"/>
                </a:xfrm>
                <a:prstGeom prst="roundRect">
                  <a:avLst>
                    <a:gd name="adj" fmla="val 5334"/>
                  </a:avLst>
                </a:prstGeom>
              </p:spPr>
              <p:style>
                <a:lnRef idx="2">
                  <a:schemeClr val="accent5"/>
                </a:lnRef>
                <a:fillRef idx="1">
                  <a:schemeClr val="lt1"/>
                </a:fillRef>
                <a:effectRef idx="0">
                  <a:schemeClr val="accent5"/>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rgbClr val="C00000"/>
                                </a:solidFill>
                                <a:latin typeface="Cambria Math" panose="02040503050406030204" pitchFamily="18" charset="0"/>
                              </a:rPr>
                            </m:ctrlPr>
                          </m:sSubPr>
                          <m:e>
                            <m:sSup>
                              <m:sSupPr>
                                <m:ctrlPr>
                                  <a:rPr lang="en-US" altLang="ko-KR" sz="1400" b="1" i="1">
                                    <a:solidFill>
                                      <a:srgbClr val="C00000"/>
                                    </a:solidFill>
                                    <a:latin typeface="Cambria Math" panose="02040503050406030204" pitchFamily="18" charset="0"/>
                                  </a:rPr>
                                </m:ctrlPr>
                              </m:sSupPr>
                              <m:e>
                                <m:acc>
                                  <m:accPr>
                                    <m:chr m:val="̂"/>
                                    <m:ctrlPr>
                                      <a:rPr lang="en-US" altLang="ko-KR" sz="1400" b="1" i="1">
                                        <a:solidFill>
                                          <a:srgbClr val="C00000"/>
                                        </a:solidFill>
                                        <a:latin typeface="Cambria Math" panose="02040503050406030204" pitchFamily="18" charset="0"/>
                                      </a:rPr>
                                    </m:ctrlPr>
                                  </m:accPr>
                                  <m:e>
                                    <m:r>
                                      <a:rPr lang="en-US" altLang="ko-KR" sz="1400" b="1" i="1">
                                        <a:solidFill>
                                          <a:srgbClr val="C00000"/>
                                        </a:solidFill>
                                        <a:latin typeface="Cambria Math" panose="02040503050406030204" pitchFamily="18" charset="0"/>
                                      </a:rPr>
                                      <m:t>𝜷</m:t>
                                    </m:r>
                                  </m:e>
                                </m:acc>
                              </m:e>
                              <m:sup>
                                <m:r>
                                  <a:rPr lang="en-US" altLang="ko-KR" sz="1400" b="1">
                                    <a:solidFill>
                                      <a:srgbClr val="C00000"/>
                                    </a:solidFill>
                                    <a:latin typeface="Cambria Math" panose="02040503050406030204" pitchFamily="18" charset="0"/>
                                  </a:rPr>
                                  <m:t>𝚲</m:t>
                                </m:r>
                              </m:sup>
                            </m:sSup>
                          </m:e>
                          <m:sub>
                            <m:r>
                              <a:rPr lang="en-US" altLang="ko-KR" sz="1400" b="1" i="1">
                                <a:solidFill>
                                  <a:srgbClr val="C00000"/>
                                </a:solidFill>
                                <a:latin typeface="Cambria Math" panose="02040503050406030204" pitchFamily="18" charset="0"/>
                              </a:rPr>
                              <m:t>𝒋</m:t>
                            </m:r>
                          </m:sub>
                        </m:sSub>
                        <m:d>
                          <m:dPr>
                            <m:ctrlPr>
                              <a:rPr lang="en-US" altLang="ko-KR" sz="1400" b="1" i="1">
                                <a:solidFill>
                                  <a:srgbClr val="C00000"/>
                                </a:solidFill>
                                <a:latin typeface="Cambria Math" panose="02040503050406030204" pitchFamily="18" charset="0"/>
                              </a:rPr>
                            </m:ctrlPr>
                          </m:dPr>
                          <m:e>
                            <m:sSub>
                              <m:sSubPr>
                                <m:ctrlPr>
                                  <a:rPr lang="en-US" altLang="ko-KR" sz="1400" b="1" i="1">
                                    <a:solidFill>
                                      <a:srgbClr val="C00000"/>
                                    </a:solidFill>
                                    <a:latin typeface="Cambria Math" panose="02040503050406030204" pitchFamily="18" charset="0"/>
                                  </a:rPr>
                                </m:ctrlPr>
                              </m:sSubPr>
                              <m:e>
                                <m:r>
                                  <a:rPr lang="en-US" altLang="ko-KR" sz="1400" b="1" i="1">
                                    <a:solidFill>
                                      <a:srgbClr val="C00000"/>
                                    </a:solidFill>
                                    <a:latin typeface="Cambria Math" panose="02040503050406030204" pitchFamily="18" charset="0"/>
                                  </a:rPr>
                                  <m:t>𝑰</m:t>
                                </m:r>
                              </m:e>
                              <m:sub>
                                <m:r>
                                  <a:rPr lang="en-US" altLang="ko-KR" sz="1400" b="1" i="1">
                                    <a:solidFill>
                                      <a:srgbClr val="C00000"/>
                                    </a:solidFill>
                                    <a:latin typeface="Cambria Math" panose="02040503050406030204" pitchFamily="18" charset="0"/>
                                  </a:rPr>
                                  <m:t>𝒌</m:t>
                                </m:r>
                              </m:sub>
                            </m:sSub>
                          </m:e>
                        </m:d>
                      </m:oMath>
                    </m:oMathPara>
                  </a14:m>
                  <a:endParaRPr lang="en-US" altLang="ko-KR" sz="1400" b="1"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050" b="1" i="1">
                                <a:solidFill>
                                  <a:srgbClr val="C00000"/>
                                </a:solidFill>
                                <a:latin typeface="Cambria Math" panose="02040503050406030204" pitchFamily="18" charset="0"/>
                              </a:rPr>
                            </m:ctrlPr>
                          </m:sSubPr>
                          <m:e>
                            <m:r>
                              <a:rPr lang="en-US" altLang="ko-KR" sz="1050" b="1">
                                <a:solidFill>
                                  <a:srgbClr val="C00000"/>
                                </a:solidFill>
                                <a:latin typeface="Cambria Math" panose="02040503050406030204" pitchFamily="18" charset="0"/>
                              </a:rPr>
                              <m:t>𝚲</m:t>
                            </m:r>
                            <m:r>
                              <a:rPr lang="en-US" altLang="ko-KR" sz="1050" b="1">
                                <a:solidFill>
                                  <a:srgbClr val="C00000"/>
                                </a:solidFill>
                                <a:latin typeface="Cambria Math" panose="02040503050406030204" pitchFamily="18" charset="0"/>
                              </a:rPr>
                              <m:t>=</m:t>
                            </m:r>
                            <m:r>
                              <a:rPr lang="en-US" altLang="ko-KR" sz="1050" b="1" i="1">
                                <a:solidFill>
                                  <a:srgbClr val="C00000"/>
                                </a:solidFill>
                                <a:latin typeface="Cambria Math" panose="02040503050406030204" pitchFamily="18" charset="0"/>
                              </a:rPr>
                              <m:t>(</m:t>
                            </m:r>
                            <m:r>
                              <a:rPr lang="en-US" altLang="ko-KR" sz="1050" b="1" i="1">
                                <a:solidFill>
                                  <a:srgbClr val="C00000"/>
                                </a:solidFill>
                                <a:latin typeface="Cambria Math" panose="02040503050406030204" pitchFamily="18" charset="0"/>
                              </a:rPr>
                              <m:t>𝟎</m:t>
                            </m:r>
                            <m:r>
                              <a:rPr lang="en-US" altLang="ko-KR" sz="1050" b="1" i="1">
                                <a:solidFill>
                                  <a:srgbClr val="C00000"/>
                                </a:solidFill>
                                <a:latin typeface="Cambria Math" panose="02040503050406030204" pitchFamily="18" charset="0"/>
                              </a:rPr>
                              <m:t>.</m:t>
                            </m:r>
                            <m:r>
                              <a:rPr lang="en-US" altLang="ko-KR" sz="1050" b="1" i="1" smtClean="0">
                                <a:solidFill>
                                  <a:srgbClr val="C00000"/>
                                </a:solidFill>
                                <a:latin typeface="Cambria Math" panose="02040503050406030204" pitchFamily="18" charset="0"/>
                              </a:rPr>
                              <m:t>𝟗</m:t>
                            </m:r>
                            <m:r>
                              <a:rPr lang="en-US" altLang="ko-KR" sz="1050" b="1" i="1">
                                <a:solidFill>
                                  <a:srgbClr val="C00000"/>
                                </a:solidFill>
                                <a:latin typeface="Cambria Math" panose="02040503050406030204" pitchFamily="18" charset="0"/>
                              </a:rPr>
                              <m:t>, </m:t>
                            </m:r>
                            <m:r>
                              <a:rPr lang="en-US" altLang="ko-KR" sz="1050" b="1" i="1">
                                <a:solidFill>
                                  <a:srgbClr val="C00000"/>
                                </a:solidFill>
                                <a:latin typeface="Cambria Math" panose="02040503050406030204" pitchFamily="18" charset="0"/>
                              </a:rPr>
                              <m:t>𝝀</m:t>
                            </m:r>
                          </m:e>
                          <m:sub>
                            <m:r>
                              <a:rPr lang="en-US" altLang="ko-KR" sz="1050" b="1" i="1">
                                <a:solidFill>
                                  <a:srgbClr val="C00000"/>
                                </a:solidFill>
                                <a:latin typeface="Cambria Math" panose="02040503050406030204" pitchFamily="18" charset="0"/>
                              </a:rPr>
                              <m:t>𝟏</m:t>
                            </m:r>
                          </m:sub>
                        </m:sSub>
                        <m:r>
                          <a:rPr lang="en-US" altLang="ko-KR" sz="1050" b="1" i="1">
                            <a:solidFill>
                              <a:srgbClr val="C00000"/>
                            </a:solidFill>
                            <a:latin typeface="Cambria Math" panose="02040503050406030204" pitchFamily="18" charset="0"/>
                          </a:rPr>
                          <m:t>)</m:t>
                        </m:r>
                      </m:oMath>
                    </m:oMathPara>
                  </a14:m>
                  <a:endParaRPr lang="en-US" altLang="ko-KR" sz="1200" b="1" dirty="0" smtClean="0">
                    <a:solidFill>
                      <a:srgbClr val="C00000"/>
                    </a:solidFill>
                  </a:endParaRPr>
                </a:p>
                <a:p>
                  <a:pPr/>
                  <a14:m>
                    <m:oMathPara xmlns:m="http://schemas.openxmlformats.org/officeDocument/2006/math">
                      <m:oMathParaPr>
                        <m:jc m:val="centerGroup"/>
                      </m:oMathParaPr>
                      <m:oMath xmlns:m="http://schemas.openxmlformats.org/officeDocument/2006/math">
                        <m:r>
                          <a:rPr lang="en-US" altLang="ko-KR" sz="1200" b="1" i="1">
                            <a:solidFill>
                              <a:srgbClr val="C00000"/>
                            </a:solidFill>
                            <a:latin typeface="Cambria Math" panose="02040503050406030204" pitchFamily="18" charset="0"/>
                          </a:rPr>
                          <m:t>𝒋</m:t>
                        </m:r>
                        <m:r>
                          <a:rPr lang="en-US" altLang="ko-KR" sz="1200" b="1" i="1">
                            <a:solidFill>
                              <a:srgbClr val="C00000"/>
                            </a:solidFill>
                            <a:latin typeface="Cambria Math" panose="02040503050406030204" pitchFamily="18" charset="0"/>
                          </a:rPr>
                          <m:t>=</m:t>
                        </m:r>
                        <m:r>
                          <a:rPr lang="en-US" altLang="ko-KR" sz="1200" b="1" i="1">
                            <a:solidFill>
                              <a:srgbClr val="C00000"/>
                            </a:solidFill>
                            <a:latin typeface="Cambria Math" panose="02040503050406030204" pitchFamily="18" charset="0"/>
                          </a:rPr>
                          <m:t>𝟏</m:t>
                        </m:r>
                        <m:r>
                          <a:rPr lang="en-US" altLang="ko-KR" sz="1200" b="1" i="1">
                            <a:solidFill>
                              <a:srgbClr val="C00000"/>
                            </a:solidFill>
                            <a:latin typeface="Cambria Math" panose="02040503050406030204" pitchFamily="18" charset="0"/>
                          </a:rPr>
                          <m:t>, ⋯,</m:t>
                        </m:r>
                        <m:r>
                          <a:rPr lang="en-US" altLang="ko-KR" sz="1200" b="1" i="1">
                            <a:solidFill>
                              <a:srgbClr val="C00000"/>
                            </a:solidFill>
                            <a:latin typeface="Cambria Math" panose="02040503050406030204" pitchFamily="18" charset="0"/>
                          </a:rPr>
                          <m:t>𝒑</m:t>
                        </m:r>
                      </m:oMath>
                    </m:oMathPara>
                  </a14:m>
                  <a:endParaRPr lang="ko-KR" altLang="en-US" sz="1200" b="1" dirty="0">
                    <a:solidFill>
                      <a:srgbClr val="C00000"/>
                    </a:solidFill>
                  </a:endParaRPr>
                </a:p>
              </p:txBody>
            </p:sp>
          </mc:Choice>
          <mc:Fallback>
            <p:sp>
              <p:nvSpPr>
                <p:cNvPr id="21" name="모서리가 둥근 직사각형 20"/>
                <p:cNvSpPr>
                  <a:spLocks noRot="1" noChangeAspect="1" noMove="1" noResize="1" noEditPoints="1" noAdjustHandles="1" noChangeArrowheads="1" noChangeShapeType="1" noTextEdit="1"/>
                </p:cNvSpPr>
                <p:nvPr/>
              </p:nvSpPr>
              <p:spPr>
                <a:xfrm>
                  <a:off x="4742627" y="4852997"/>
                  <a:ext cx="1015920" cy="811378"/>
                </a:xfrm>
                <a:prstGeom prst="roundRect">
                  <a:avLst>
                    <a:gd name="adj" fmla="val 5334"/>
                  </a:avLst>
                </a:prstGeom>
                <a:blipFill rotWithShape="0">
                  <a:blip r:embed="rId9"/>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2" name="모서리가 둥근 직사각형 21"/>
                <p:cNvSpPr/>
                <p:nvPr/>
              </p:nvSpPr>
              <p:spPr>
                <a:xfrm>
                  <a:off x="5925279" y="3461622"/>
                  <a:ext cx="1015920" cy="811378"/>
                </a:xfrm>
                <a:prstGeom prst="roundRect">
                  <a:avLst>
                    <a:gd name="adj" fmla="val 5334"/>
                  </a:avLst>
                </a:prstGeom>
              </p:spPr>
              <p:style>
                <a:lnRef idx="2">
                  <a:schemeClr val="accent5"/>
                </a:lnRef>
                <a:fillRef idx="1">
                  <a:schemeClr val="lt1"/>
                </a:fillRef>
                <a:effectRef idx="0">
                  <a:schemeClr val="accent5"/>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rgbClr val="C00000"/>
                                </a:solidFill>
                                <a:latin typeface="Cambria Math" panose="02040503050406030204" pitchFamily="18" charset="0"/>
                              </a:rPr>
                            </m:ctrlPr>
                          </m:sSubPr>
                          <m:e>
                            <m:sSup>
                              <m:sSupPr>
                                <m:ctrlPr>
                                  <a:rPr lang="en-US" altLang="ko-KR" sz="1400" b="1" i="1">
                                    <a:solidFill>
                                      <a:srgbClr val="C00000"/>
                                    </a:solidFill>
                                    <a:latin typeface="Cambria Math" panose="02040503050406030204" pitchFamily="18" charset="0"/>
                                  </a:rPr>
                                </m:ctrlPr>
                              </m:sSupPr>
                              <m:e>
                                <m:acc>
                                  <m:accPr>
                                    <m:chr m:val="̂"/>
                                    <m:ctrlPr>
                                      <a:rPr lang="en-US" altLang="ko-KR" sz="1400" b="1" i="1">
                                        <a:solidFill>
                                          <a:srgbClr val="C00000"/>
                                        </a:solidFill>
                                        <a:latin typeface="Cambria Math" panose="02040503050406030204" pitchFamily="18" charset="0"/>
                                      </a:rPr>
                                    </m:ctrlPr>
                                  </m:accPr>
                                  <m:e>
                                    <m:r>
                                      <a:rPr lang="en-US" altLang="ko-KR" sz="1400" b="1" i="1">
                                        <a:solidFill>
                                          <a:srgbClr val="C00000"/>
                                        </a:solidFill>
                                        <a:latin typeface="Cambria Math" panose="02040503050406030204" pitchFamily="18" charset="0"/>
                                      </a:rPr>
                                      <m:t>𝜷</m:t>
                                    </m:r>
                                  </m:e>
                                </m:acc>
                              </m:e>
                              <m:sup>
                                <m:r>
                                  <a:rPr lang="en-US" altLang="ko-KR" sz="1400" b="1">
                                    <a:solidFill>
                                      <a:srgbClr val="C00000"/>
                                    </a:solidFill>
                                    <a:latin typeface="Cambria Math" panose="02040503050406030204" pitchFamily="18" charset="0"/>
                                  </a:rPr>
                                  <m:t>𝚲</m:t>
                                </m:r>
                              </m:sup>
                            </m:sSup>
                          </m:e>
                          <m:sub>
                            <m:r>
                              <a:rPr lang="en-US" altLang="ko-KR" sz="1400" b="1" i="1">
                                <a:solidFill>
                                  <a:srgbClr val="C00000"/>
                                </a:solidFill>
                                <a:latin typeface="Cambria Math" panose="02040503050406030204" pitchFamily="18" charset="0"/>
                              </a:rPr>
                              <m:t>𝒋</m:t>
                            </m:r>
                          </m:sub>
                        </m:sSub>
                        <m:d>
                          <m:dPr>
                            <m:ctrlPr>
                              <a:rPr lang="en-US" altLang="ko-KR" sz="1400" b="1" i="1">
                                <a:solidFill>
                                  <a:srgbClr val="C00000"/>
                                </a:solidFill>
                                <a:latin typeface="Cambria Math" panose="02040503050406030204" pitchFamily="18" charset="0"/>
                              </a:rPr>
                            </m:ctrlPr>
                          </m:dPr>
                          <m:e>
                            <m:sSub>
                              <m:sSubPr>
                                <m:ctrlPr>
                                  <a:rPr lang="en-US" altLang="ko-KR" sz="1400" b="1" i="1">
                                    <a:solidFill>
                                      <a:srgbClr val="C00000"/>
                                    </a:solidFill>
                                    <a:latin typeface="Cambria Math" panose="02040503050406030204" pitchFamily="18" charset="0"/>
                                  </a:rPr>
                                </m:ctrlPr>
                              </m:sSubPr>
                              <m:e>
                                <m:r>
                                  <a:rPr lang="en-US" altLang="ko-KR" sz="1400" b="1" i="1">
                                    <a:solidFill>
                                      <a:srgbClr val="C00000"/>
                                    </a:solidFill>
                                    <a:latin typeface="Cambria Math" panose="02040503050406030204" pitchFamily="18" charset="0"/>
                                  </a:rPr>
                                  <m:t>𝑰</m:t>
                                </m:r>
                              </m:e>
                              <m:sub>
                                <m:r>
                                  <a:rPr lang="en-US" altLang="ko-KR" sz="1400" b="1" i="1">
                                    <a:solidFill>
                                      <a:srgbClr val="C00000"/>
                                    </a:solidFill>
                                    <a:latin typeface="Cambria Math" panose="02040503050406030204" pitchFamily="18" charset="0"/>
                                  </a:rPr>
                                  <m:t>𝒌</m:t>
                                </m:r>
                              </m:sub>
                            </m:sSub>
                          </m:e>
                        </m:d>
                      </m:oMath>
                    </m:oMathPara>
                  </a14:m>
                  <a:endParaRPr lang="en-US" altLang="ko-KR" sz="1400" b="1"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050" b="1" i="1">
                                <a:solidFill>
                                  <a:srgbClr val="C00000"/>
                                </a:solidFill>
                                <a:latin typeface="Cambria Math" panose="02040503050406030204" pitchFamily="18" charset="0"/>
                              </a:rPr>
                            </m:ctrlPr>
                          </m:sSubPr>
                          <m:e>
                            <m:r>
                              <a:rPr lang="en-US" altLang="ko-KR" sz="1050" b="1">
                                <a:solidFill>
                                  <a:srgbClr val="C00000"/>
                                </a:solidFill>
                                <a:latin typeface="Cambria Math" panose="02040503050406030204" pitchFamily="18" charset="0"/>
                              </a:rPr>
                              <m:t>𝚲</m:t>
                            </m:r>
                            <m:r>
                              <a:rPr lang="en-US" altLang="ko-KR" sz="1050" b="1">
                                <a:solidFill>
                                  <a:srgbClr val="C00000"/>
                                </a:solidFill>
                                <a:latin typeface="Cambria Math" panose="02040503050406030204" pitchFamily="18" charset="0"/>
                              </a:rPr>
                              <m:t>=</m:t>
                            </m:r>
                            <m:r>
                              <a:rPr lang="en-US" altLang="ko-KR" sz="1050" b="1" i="1">
                                <a:solidFill>
                                  <a:srgbClr val="C00000"/>
                                </a:solidFill>
                                <a:latin typeface="Cambria Math" panose="02040503050406030204" pitchFamily="18" charset="0"/>
                              </a:rPr>
                              <m:t>(</m:t>
                            </m:r>
                            <m:r>
                              <a:rPr lang="en-US" altLang="ko-KR" sz="1050" b="1" i="1">
                                <a:solidFill>
                                  <a:srgbClr val="C00000"/>
                                </a:solidFill>
                                <a:latin typeface="Cambria Math" panose="02040503050406030204" pitchFamily="18" charset="0"/>
                              </a:rPr>
                              <m:t>𝟎</m:t>
                            </m:r>
                            <m:r>
                              <a:rPr lang="en-US" altLang="ko-KR" sz="1050" b="1" i="1">
                                <a:solidFill>
                                  <a:srgbClr val="C00000"/>
                                </a:solidFill>
                                <a:latin typeface="Cambria Math" panose="02040503050406030204" pitchFamily="18" charset="0"/>
                              </a:rPr>
                              <m:t>.</m:t>
                            </m:r>
                            <m:r>
                              <a:rPr lang="en-US" altLang="ko-KR" sz="1050" b="1" i="1" smtClean="0">
                                <a:solidFill>
                                  <a:srgbClr val="C00000"/>
                                </a:solidFill>
                                <a:latin typeface="Cambria Math" panose="02040503050406030204" pitchFamily="18" charset="0"/>
                              </a:rPr>
                              <m:t>𝟐</m:t>
                            </m:r>
                            <m:r>
                              <a:rPr lang="en-US" altLang="ko-KR" sz="1050" b="1" i="1">
                                <a:solidFill>
                                  <a:srgbClr val="C00000"/>
                                </a:solidFill>
                                <a:latin typeface="Cambria Math" panose="02040503050406030204" pitchFamily="18" charset="0"/>
                              </a:rPr>
                              <m:t>, </m:t>
                            </m:r>
                            <m:r>
                              <a:rPr lang="en-US" altLang="ko-KR" sz="1050" b="1" i="1">
                                <a:solidFill>
                                  <a:srgbClr val="C00000"/>
                                </a:solidFill>
                                <a:latin typeface="Cambria Math" panose="02040503050406030204" pitchFamily="18" charset="0"/>
                              </a:rPr>
                              <m:t>𝝀</m:t>
                            </m:r>
                          </m:e>
                          <m:sub>
                            <m:r>
                              <a:rPr lang="en-US" altLang="ko-KR" sz="1050" b="1" i="1" smtClean="0">
                                <a:solidFill>
                                  <a:srgbClr val="C00000"/>
                                </a:solidFill>
                                <a:latin typeface="Cambria Math" panose="02040503050406030204" pitchFamily="18" charset="0"/>
                              </a:rPr>
                              <m:t>𝟐</m:t>
                            </m:r>
                          </m:sub>
                        </m:sSub>
                        <m:r>
                          <a:rPr lang="en-US" altLang="ko-KR" sz="1050" b="1" i="1">
                            <a:solidFill>
                              <a:srgbClr val="C00000"/>
                            </a:solidFill>
                            <a:latin typeface="Cambria Math" panose="02040503050406030204" pitchFamily="18" charset="0"/>
                          </a:rPr>
                          <m:t>)</m:t>
                        </m:r>
                      </m:oMath>
                      <m:oMath xmlns:m="http://schemas.openxmlformats.org/officeDocument/2006/math">
                        <m:r>
                          <a:rPr lang="en-US" altLang="ko-KR" sz="1200" b="1" i="1">
                            <a:solidFill>
                              <a:srgbClr val="C00000"/>
                            </a:solidFill>
                            <a:latin typeface="Cambria Math" panose="02040503050406030204" pitchFamily="18" charset="0"/>
                          </a:rPr>
                          <m:t>𝒋</m:t>
                        </m:r>
                        <m:r>
                          <a:rPr lang="en-US" altLang="ko-KR" sz="1200" b="1" i="1">
                            <a:solidFill>
                              <a:srgbClr val="C00000"/>
                            </a:solidFill>
                            <a:latin typeface="Cambria Math" panose="02040503050406030204" pitchFamily="18" charset="0"/>
                          </a:rPr>
                          <m:t>=</m:t>
                        </m:r>
                        <m:r>
                          <a:rPr lang="en-US" altLang="ko-KR" sz="1200" b="1" i="1">
                            <a:solidFill>
                              <a:srgbClr val="C00000"/>
                            </a:solidFill>
                            <a:latin typeface="Cambria Math" panose="02040503050406030204" pitchFamily="18" charset="0"/>
                          </a:rPr>
                          <m:t>𝟏</m:t>
                        </m:r>
                        <m:r>
                          <a:rPr lang="en-US" altLang="ko-KR" sz="1200" b="1" i="1">
                            <a:solidFill>
                              <a:srgbClr val="C00000"/>
                            </a:solidFill>
                            <a:latin typeface="Cambria Math" panose="02040503050406030204" pitchFamily="18" charset="0"/>
                          </a:rPr>
                          <m:t>, ⋯,</m:t>
                        </m:r>
                        <m:r>
                          <a:rPr lang="en-US" altLang="ko-KR" sz="1200" b="1" i="1">
                            <a:solidFill>
                              <a:srgbClr val="C00000"/>
                            </a:solidFill>
                            <a:latin typeface="Cambria Math" panose="02040503050406030204" pitchFamily="18" charset="0"/>
                          </a:rPr>
                          <m:t>𝒑</m:t>
                        </m:r>
                      </m:oMath>
                    </m:oMathPara>
                  </a14:m>
                  <a:endParaRPr lang="ko-KR" altLang="en-US" sz="1400" b="1" dirty="0">
                    <a:solidFill>
                      <a:srgbClr val="C00000"/>
                    </a:solidFill>
                  </a:endParaRPr>
                </a:p>
              </p:txBody>
            </p:sp>
          </mc:Choice>
          <mc:Fallback>
            <p:sp>
              <p:nvSpPr>
                <p:cNvPr id="22" name="모서리가 둥근 직사각형 21"/>
                <p:cNvSpPr>
                  <a:spLocks noRot="1" noChangeAspect="1" noMove="1" noResize="1" noEditPoints="1" noAdjustHandles="1" noChangeArrowheads="1" noChangeShapeType="1" noTextEdit="1"/>
                </p:cNvSpPr>
                <p:nvPr/>
              </p:nvSpPr>
              <p:spPr>
                <a:xfrm>
                  <a:off x="5925279" y="3461622"/>
                  <a:ext cx="1015920" cy="811378"/>
                </a:xfrm>
                <a:prstGeom prst="roundRect">
                  <a:avLst>
                    <a:gd name="adj" fmla="val 5334"/>
                  </a:avLst>
                </a:prstGeom>
                <a:blipFill rotWithShape="0">
                  <a:blip r:embed="rId10"/>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5" name="모서리가 둥근 직사각형 24"/>
                <p:cNvSpPr/>
                <p:nvPr/>
              </p:nvSpPr>
              <p:spPr>
                <a:xfrm>
                  <a:off x="5925279" y="4852997"/>
                  <a:ext cx="1015920" cy="811378"/>
                </a:xfrm>
                <a:prstGeom prst="roundRect">
                  <a:avLst>
                    <a:gd name="adj" fmla="val 5334"/>
                  </a:avLst>
                </a:prstGeom>
              </p:spPr>
              <p:style>
                <a:lnRef idx="2">
                  <a:schemeClr val="accent5"/>
                </a:lnRef>
                <a:fillRef idx="1">
                  <a:schemeClr val="lt1"/>
                </a:fillRef>
                <a:effectRef idx="0">
                  <a:schemeClr val="accent5"/>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rgbClr val="C00000"/>
                                </a:solidFill>
                                <a:latin typeface="Cambria Math" panose="02040503050406030204" pitchFamily="18" charset="0"/>
                              </a:rPr>
                            </m:ctrlPr>
                          </m:sSubPr>
                          <m:e>
                            <m:sSup>
                              <m:sSupPr>
                                <m:ctrlPr>
                                  <a:rPr lang="en-US" altLang="ko-KR" sz="1400" b="1" i="1">
                                    <a:solidFill>
                                      <a:srgbClr val="C00000"/>
                                    </a:solidFill>
                                    <a:latin typeface="Cambria Math" panose="02040503050406030204" pitchFamily="18" charset="0"/>
                                  </a:rPr>
                                </m:ctrlPr>
                              </m:sSupPr>
                              <m:e>
                                <m:acc>
                                  <m:accPr>
                                    <m:chr m:val="̂"/>
                                    <m:ctrlPr>
                                      <a:rPr lang="en-US" altLang="ko-KR" sz="1400" b="1" i="1">
                                        <a:solidFill>
                                          <a:srgbClr val="C00000"/>
                                        </a:solidFill>
                                        <a:latin typeface="Cambria Math" panose="02040503050406030204" pitchFamily="18" charset="0"/>
                                      </a:rPr>
                                    </m:ctrlPr>
                                  </m:accPr>
                                  <m:e>
                                    <m:r>
                                      <a:rPr lang="en-US" altLang="ko-KR" sz="1400" b="1" i="1">
                                        <a:solidFill>
                                          <a:srgbClr val="C00000"/>
                                        </a:solidFill>
                                        <a:latin typeface="Cambria Math" panose="02040503050406030204" pitchFamily="18" charset="0"/>
                                      </a:rPr>
                                      <m:t>𝜷</m:t>
                                    </m:r>
                                  </m:e>
                                </m:acc>
                              </m:e>
                              <m:sup>
                                <m:r>
                                  <a:rPr lang="en-US" altLang="ko-KR" sz="1400" b="1">
                                    <a:solidFill>
                                      <a:srgbClr val="C00000"/>
                                    </a:solidFill>
                                    <a:latin typeface="Cambria Math" panose="02040503050406030204" pitchFamily="18" charset="0"/>
                                  </a:rPr>
                                  <m:t>𝚲</m:t>
                                </m:r>
                              </m:sup>
                            </m:sSup>
                          </m:e>
                          <m:sub>
                            <m:r>
                              <a:rPr lang="en-US" altLang="ko-KR" sz="1400" b="1" i="1">
                                <a:solidFill>
                                  <a:srgbClr val="C00000"/>
                                </a:solidFill>
                                <a:latin typeface="Cambria Math" panose="02040503050406030204" pitchFamily="18" charset="0"/>
                              </a:rPr>
                              <m:t>𝒋</m:t>
                            </m:r>
                          </m:sub>
                        </m:sSub>
                        <m:d>
                          <m:dPr>
                            <m:ctrlPr>
                              <a:rPr lang="en-US" altLang="ko-KR" sz="1400" b="1" i="1">
                                <a:solidFill>
                                  <a:srgbClr val="C00000"/>
                                </a:solidFill>
                                <a:latin typeface="Cambria Math" panose="02040503050406030204" pitchFamily="18" charset="0"/>
                              </a:rPr>
                            </m:ctrlPr>
                          </m:dPr>
                          <m:e>
                            <m:sSub>
                              <m:sSubPr>
                                <m:ctrlPr>
                                  <a:rPr lang="en-US" altLang="ko-KR" sz="1400" b="1" i="1">
                                    <a:solidFill>
                                      <a:srgbClr val="C00000"/>
                                    </a:solidFill>
                                    <a:latin typeface="Cambria Math" panose="02040503050406030204" pitchFamily="18" charset="0"/>
                                  </a:rPr>
                                </m:ctrlPr>
                              </m:sSubPr>
                              <m:e>
                                <m:r>
                                  <a:rPr lang="en-US" altLang="ko-KR" sz="1400" b="1" i="1">
                                    <a:solidFill>
                                      <a:srgbClr val="C00000"/>
                                    </a:solidFill>
                                    <a:latin typeface="Cambria Math" panose="02040503050406030204" pitchFamily="18" charset="0"/>
                                  </a:rPr>
                                  <m:t>𝑰</m:t>
                                </m:r>
                              </m:e>
                              <m:sub>
                                <m:r>
                                  <a:rPr lang="en-US" altLang="ko-KR" sz="1400" b="1" i="1">
                                    <a:solidFill>
                                      <a:srgbClr val="C00000"/>
                                    </a:solidFill>
                                    <a:latin typeface="Cambria Math" panose="02040503050406030204" pitchFamily="18" charset="0"/>
                                  </a:rPr>
                                  <m:t>𝒌</m:t>
                                </m:r>
                              </m:sub>
                            </m:sSub>
                          </m:e>
                        </m:d>
                      </m:oMath>
                    </m:oMathPara>
                  </a14:m>
                  <a:endParaRPr lang="en-US" altLang="ko-KR" sz="1400" b="1"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050" b="1" i="1">
                                <a:solidFill>
                                  <a:srgbClr val="C00000"/>
                                </a:solidFill>
                                <a:latin typeface="Cambria Math" panose="02040503050406030204" pitchFamily="18" charset="0"/>
                              </a:rPr>
                            </m:ctrlPr>
                          </m:sSubPr>
                          <m:e>
                            <m:r>
                              <a:rPr lang="en-US" altLang="ko-KR" sz="1050" b="1">
                                <a:solidFill>
                                  <a:srgbClr val="C00000"/>
                                </a:solidFill>
                                <a:latin typeface="Cambria Math" panose="02040503050406030204" pitchFamily="18" charset="0"/>
                              </a:rPr>
                              <m:t>𝚲</m:t>
                            </m:r>
                            <m:r>
                              <a:rPr lang="en-US" altLang="ko-KR" sz="1050" b="1">
                                <a:solidFill>
                                  <a:srgbClr val="C00000"/>
                                </a:solidFill>
                                <a:latin typeface="Cambria Math" panose="02040503050406030204" pitchFamily="18" charset="0"/>
                              </a:rPr>
                              <m:t>=</m:t>
                            </m:r>
                            <m:r>
                              <a:rPr lang="en-US" altLang="ko-KR" sz="1050" b="1" i="1">
                                <a:solidFill>
                                  <a:srgbClr val="C00000"/>
                                </a:solidFill>
                                <a:latin typeface="Cambria Math" panose="02040503050406030204" pitchFamily="18" charset="0"/>
                              </a:rPr>
                              <m:t>(</m:t>
                            </m:r>
                            <m:r>
                              <a:rPr lang="en-US" altLang="ko-KR" sz="1050" b="1" i="1">
                                <a:solidFill>
                                  <a:srgbClr val="C00000"/>
                                </a:solidFill>
                                <a:latin typeface="Cambria Math" panose="02040503050406030204" pitchFamily="18" charset="0"/>
                              </a:rPr>
                              <m:t>𝟎</m:t>
                            </m:r>
                            <m:r>
                              <a:rPr lang="en-US" altLang="ko-KR" sz="1050" b="1" i="1">
                                <a:solidFill>
                                  <a:srgbClr val="C00000"/>
                                </a:solidFill>
                                <a:latin typeface="Cambria Math" panose="02040503050406030204" pitchFamily="18" charset="0"/>
                              </a:rPr>
                              <m:t>.</m:t>
                            </m:r>
                            <m:r>
                              <a:rPr lang="en-US" altLang="ko-KR" sz="1050" b="1" i="1" smtClean="0">
                                <a:solidFill>
                                  <a:srgbClr val="C00000"/>
                                </a:solidFill>
                                <a:latin typeface="Cambria Math" panose="02040503050406030204" pitchFamily="18" charset="0"/>
                              </a:rPr>
                              <m:t>𝟗</m:t>
                            </m:r>
                            <m:r>
                              <a:rPr lang="en-US" altLang="ko-KR" sz="1050" b="1" i="1">
                                <a:solidFill>
                                  <a:srgbClr val="C00000"/>
                                </a:solidFill>
                                <a:latin typeface="Cambria Math" panose="02040503050406030204" pitchFamily="18" charset="0"/>
                              </a:rPr>
                              <m:t>, </m:t>
                            </m:r>
                            <m:r>
                              <a:rPr lang="en-US" altLang="ko-KR" sz="1050" b="1" i="1">
                                <a:solidFill>
                                  <a:srgbClr val="C00000"/>
                                </a:solidFill>
                                <a:latin typeface="Cambria Math" panose="02040503050406030204" pitchFamily="18" charset="0"/>
                              </a:rPr>
                              <m:t>𝝀</m:t>
                            </m:r>
                          </m:e>
                          <m:sub>
                            <m:r>
                              <a:rPr lang="en-US" altLang="ko-KR" sz="1050" b="1" i="1" smtClean="0">
                                <a:solidFill>
                                  <a:srgbClr val="C00000"/>
                                </a:solidFill>
                                <a:latin typeface="Cambria Math" panose="02040503050406030204" pitchFamily="18" charset="0"/>
                              </a:rPr>
                              <m:t>𝟐</m:t>
                            </m:r>
                          </m:sub>
                        </m:sSub>
                        <m:r>
                          <a:rPr lang="en-US" altLang="ko-KR" sz="1050" b="1" i="1" smtClean="0">
                            <a:solidFill>
                              <a:srgbClr val="C00000"/>
                            </a:solidFill>
                            <a:latin typeface="Cambria Math" panose="02040503050406030204" pitchFamily="18" charset="0"/>
                          </a:rPr>
                          <m:t>)</m:t>
                        </m:r>
                      </m:oMath>
                    </m:oMathPara>
                  </a14:m>
                  <a:endParaRPr lang="en-US" altLang="ko-KR" sz="1400" b="1" dirty="0" smtClean="0">
                    <a:solidFill>
                      <a:srgbClr val="C00000"/>
                    </a:solidFill>
                  </a:endParaRPr>
                </a:p>
                <a:p>
                  <a:pPr/>
                  <a14:m>
                    <m:oMathPara xmlns:m="http://schemas.openxmlformats.org/officeDocument/2006/math">
                      <m:oMathParaPr>
                        <m:jc m:val="centerGroup"/>
                      </m:oMathParaPr>
                      <m:oMath xmlns:m="http://schemas.openxmlformats.org/officeDocument/2006/math">
                        <m:r>
                          <a:rPr lang="en-US" altLang="ko-KR" sz="1200" b="1" i="1">
                            <a:solidFill>
                              <a:srgbClr val="C00000"/>
                            </a:solidFill>
                            <a:latin typeface="Cambria Math" panose="02040503050406030204" pitchFamily="18" charset="0"/>
                          </a:rPr>
                          <m:t>𝒋</m:t>
                        </m:r>
                        <m:r>
                          <a:rPr lang="en-US" altLang="ko-KR" sz="1200" b="1" i="1">
                            <a:solidFill>
                              <a:srgbClr val="C00000"/>
                            </a:solidFill>
                            <a:latin typeface="Cambria Math" panose="02040503050406030204" pitchFamily="18" charset="0"/>
                          </a:rPr>
                          <m:t>=</m:t>
                        </m:r>
                        <m:r>
                          <a:rPr lang="en-US" altLang="ko-KR" sz="1200" b="1" i="1">
                            <a:solidFill>
                              <a:srgbClr val="C00000"/>
                            </a:solidFill>
                            <a:latin typeface="Cambria Math" panose="02040503050406030204" pitchFamily="18" charset="0"/>
                          </a:rPr>
                          <m:t>𝟏</m:t>
                        </m:r>
                        <m:r>
                          <a:rPr lang="en-US" altLang="ko-KR" sz="1200" b="1" i="1">
                            <a:solidFill>
                              <a:srgbClr val="C00000"/>
                            </a:solidFill>
                            <a:latin typeface="Cambria Math" panose="02040503050406030204" pitchFamily="18" charset="0"/>
                          </a:rPr>
                          <m:t>, ⋯,</m:t>
                        </m:r>
                        <m:r>
                          <a:rPr lang="en-US" altLang="ko-KR" sz="1200" b="1" i="1">
                            <a:solidFill>
                              <a:srgbClr val="C00000"/>
                            </a:solidFill>
                            <a:latin typeface="Cambria Math" panose="02040503050406030204" pitchFamily="18" charset="0"/>
                          </a:rPr>
                          <m:t>𝒑</m:t>
                        </m:r>
                      </m:oMath>
                    </m:oMathPara>
                  </a14:m>
                  <a:endParaRPr lang="ko-KR" altLang="en-US" sz="1200" b="1" dirty="0">
                    <a:solidFill>
                      <a:srgbClr val="C00000"/>
                    </a:solidFill>
                  </a:endParaRPr>
                </a:p>
              </p:txBody>
            </p:sp>
          </mc:Choice>
          <mc:Fallback>
            <p:sp>
              <p:nvSpPr>
                <p:cNvPr id="25" name="모서리가 둥근 직사각형 24"/>
                <p:cNvSpPr>
                  <a:spLocks noRot="1" noChangeAspect="1" noMove="1" noResize="1" noEditPoints="1" noAdjustHandles="1" noChangeArrowheads="1" noChangeShapeType="1" noTextEdit="1"/>
                </p:cNvSpPr>
                <p:nvPr/>
              </p:nvSpPr>
              <p:spPr>
                <a:xfrm>
                  <a:off x="5925279" y="4852997"/>
                  <a:ext cx="1015920" cy="811378"/>
                </a:xfrm>
                <a:prstGeom prst="roundRect">
                  <a:avLst>
                    <a:gd name="adj" fmla="val 5334"/>
                  </a:avLst>
                </a:prstGeom>
                <a:blipFill rotWithShape="0">
                  <a:blip r:embed="rId11"/>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8" name="모서리가 둥근 직사각형 37"/>
                <p:cNvSpPr/>
                <p:nvPr/>
              </p:nvSpPr>
              <p:spPr>
                <a:xfrm>
                  <a:off x="7408242" y="3461622"/>
                  <a:ext cx="1015920" cy="811378"/>
                </a:xfrm>
                <a:prstGeom prst="roundRect">
                  <a:avLst>
                    <a:gd name="adj" fmla="val 5334"/>
                  </a:avLst>
                </a:prstGeom>
              </p:spPr>
              <p:style>
                <a:lnRef idx="2">
                  <a:schemeClr val="accent5"/>
                </a:lnRef>
                <a:fillRef idx="1">
                  <a:schemeClr val="lt1"/>
                </a:fillRef>
                <a:effectRef idx="0">
                  <a:schemeClr val="accent5"/>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rgbClr val="C00000"/>
                                </a:solidFill>
                                <a:latin typeface="Cambria Math" panose="02040503050406030204" pitchFamily="18" charset="0"/>
                              </a:rPr>
                            </m:ctrlPr>
                          </m:sSubPr>
                          <m:e>
                            <m:sSup>
                              <m:sSupPr>
                                <m:ctrlPr>
                                  <a:rPr lang="en-US" altLang="ko-KR" sz="1400" b="1" i="1">
                                    <a:solidFill>
                                      <a:srgbClr val="C00000"/>
                                    </a:solidFill>
                                    <a:latin typeface="Cambria Math" panose="02040503050406030204" pitchFamily="18" charset="0"/>
                                  </a:rPr>
                                </m:ctrlPr>
                              </m:sSupPr>
                              <m:e>
                                <m:acc>
                                  <m:accPr>
                                    <m:chr m:val="̂"/>
                                    <m:ctrlPr>
                                      <a:rPr lang="en-US" altLang="ko-KR" sz="1400" b="1" i="1">
                                        <a:solidFill>
                                          <a:srgbClr val="C00000"/>
                                        </a:solidFill>
                                        <a:latin typeface="Cambria Math" panose="02040503050406030204" pitchFamily="18" charset="0"/>
                                      </a:rPr>
                                    </m:ctrlPr>
                                  </m:accPr>
                                  <m:e>
                                    <m:r>
                                      <a:rPr lang="en-US" altLang="ko-KR" sz="1400" b="1" i="1">
                                        <a:solidFill>
                                          <a:srgbClr val="C00000"/>
                                        </a:solidFill>
                                        <a:latin typeface="Cambria Math" panose="02040503050406030204" pitchFamily="18" charset="0"/>
                                      </a:rPr>
                                      <m:t>𝜷</m:t>
                                    </m:r>
                                  </m:e>
                                </m:acc>
                              </m:e>
                              <m:sup>
                                <m:r>
                                  <a:rPr lang="en-US" altLang="ko-KR" sz="1400" b="1">
                                    <a:solidFill>
                                      <a:srgbClr val="C00000"/>
                                    </a:solidFill>
                                    <a:latin typeface="Cambria Math" panose="02040503050406030204" pitchFamily="18" charset="0"/>
                                  </a:rPr>
                                  <m:t>𝚲</m:t>
                                </m:r>
                              </m:sup>
                            </m:sSup>
                          </m:e>
                          <m:sub>
                            <m:r>
                              <a:rPr lang="en-US" altLang="ko-KR" sz="1400" b="1" i="1">
                                <a:solidFill>
                                  <a:srgbClr val="C00000"/>
                                </a:solidFill>
                                <a:latin typeface="Cambria Math" panose="02040503050406030204" pitchFamily="18" charset="0"/>
                              </a:rPr>
                              <m:t>𝒋</m:t>
                            </m:r>
                          </m:sub>
                        </m:sSub>
                        <m:d>
                          <m:dPr>
                            <m:ctrlPr>
                              <a:rPr lang="en-US" altLang="ko-KR" sz="1400" b="1" i="1">
                                <a:solidFill>
                                  <a:srgbClr val="C00000"/>
                                </a:solidFill>
                                <a:latin typeface="Cambria Math" panose="02040503050406030204" pitchFamily="18" charset="0"/>
                              </a:rPr>
                            </m:ctrlPr>
                          </m:dPr>
                          <m:e>
                            <m:sSub>
                              <m:sSubPr>
                                <m:ctrlPr>
                                  <a:rPr lang="en-US" altLang="ko-KR" sz="1400" b="1" i="1">
                                    <a:solidFill>
                                      <a:srgbClr val="C00000"/>
                                    </a:solidFill>
                                    <a:latin typeface="Cambria Math" panose="02040503050406030204" pitchFamily="18" charset="0"/>
                                  </a:rPr>
                                </m:ctrlPr>
                              </m:sSubPr>
                              <m:e>
                                <m:r>
                                  <a:rPr lang="en-US" altLang="ko-KR" sz="1400" b="1" i="1">
                                    <a:solidFill>
                                      <a:srgbClr val="C00000"/>
                                    </a:solidFill>
                                    <a:latin typeface="Cambria Math" panose="02040503050406030204" pitchFamily="18" charset="0"/>
                                  </a:rPr>
                                  <m:t>𝑰</m:t>
                                </m:r>
                              </m:e>
                              <m:sub>
                                <m:r>
                                  <a:rPr lang="en-US" altLang="ko-KR" sz="1400" b="1" i="1">
                                    <a:solidFill>
                                      <a:srgbClr val="C00000"/>
                                    </a:solidFill>
                                    <a:latin typeface="Cambria Math" panose="02040503050406030204" pitchFamily="18" charset="0"/>
                                  </a:rPr>
                                  <m:t>𝒌</m:t>
                                </m:r>
                              </m:sub>
                            </m:sSub>
                          </m:e>
                        </m:d>
                      </m:oMath>
                    </m:oMathPara>
                  </a14:m>
                  <a:endParaRPr lang="en-US" altLang="ko-KR" sz="1400" b="1"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050" b="1" i="1" smtClean="0">
                                <a:solidFill>
                                  <a:srgbClr val="C00000"/>
                                </a:solidFill>
                                <a:latin typeface="Cambria Math" panose="02040503050406030204" pitchFamily="18" charset="0"/>
                              </a:rPr>
                            </m:ctrlPr>
                          </m:sSubPr>
                          <m:e>
                            <m:r>
                              <a:rPr lang="en-US" altLang="ko-KR" sz="1050" b="1">
                                <a:solidFill>
                                  <a:srgbClr val="C00000"/>
                                </a:solidFill>
                                <a:latin typeface="Cambria Math" panose="02040503050406030204" pitchFamily="18" charset="0"/>
                              </a:rPr>
                              <m:t>𝚲</m:t>
                            </m:r>
                            <m:r>
                              <a:rPr lang="en-US" altLang="ko-KR" sz="1050" b="1">
                                <a:solidFill>
                                  <a:srgbClr val="C00000"/>
                                </a:solidFill>
                                <a:latin typeface="Cambria Math" panose="02040503050406030204" pitchFamily="18" charset="0"/>
                              </a:rPr>
                              <m:t>=</m:t>
                            </m:r>
                            <m:r>
                              <a:rPr lang="en-US" altLang="ko-KR" sz="1050" b="1" i="1">
                                <a:solidFill>
                                  <a:srgbClr val="C00000"/>
                                </a:solidFill>
                                <a:latin typeface="Cambria Math" panose="02040503050406030204" pitchFamily="18" charset="0"/>
                              </a:rPr>
                              <m:t>(</m:t>
                            </m:r>
                            <m:r>
                              <a:rPr lang="en-US" altLang="ko-KR" sz="1050" b="1" i="1">
                                <a:solidFill>
                                  <a:srgbClr val="C00000"/>
                                </a:solidFill>
                                <a:latin typeface="Cambria Math" panose="02040503050406030204" pitchFamily="18" charset="0"/>
                              </a:rPr>
                              <m:t>𝟎</m:t>
                            </m:r>
                            <m:r>
                              <a:rPr lang="en-US" altLang="ko-KR" sz="1050" b="1" i="1">
                                <a:solidFill>
                                  <a:srgbClr val="C00000"/>
                                </a:solidFill>
                                <a:latin typeface="Cambria Math" panose="02040503050406030204" pitchFamily="18" charset="0"/>
                              </a:rPr>
                              <m:t>.</m:t>
                            </m:r>
                            <m:r>
                              <a:rPr lang="en-US" altLang="ko-KR" sz="1050" b="1" i="1" smtClean="0">
                                <a:solidFill>
                                  <a:srgbClr val="C00000"/>
                                </a:solidFill>
                                <a:latin typeface="Cambria Math" panose="02040503050406030204" pitchFamily="18" charset="0"/>
                              </a:rPr>
                              <m:t>𝟐</m:t>
                            </m:r>
                            <m:r>
                              <a:rPr lang="en-US" altLang="ko-KR" sz="1050" b="1" i="1">
                                <a:solidFill>
                                  <a:srgbClr val="C00000"/>
                                </a:solidFill>
                                <a:latin typeface="Cambria Math" panose="02040503050406030204" pitchFamily="18" charset="0"/>
                              </a:rPr>
                              <m:t>, </m:t>
                            </m:r>
                            <m:r>
                              <a:rPr lang="en-US" altLang="ko-KR" sz="1050" b="1" i="1">
                                <a:solidFill>
                                  <a:srgbClr val="C00000"/>
                                </a:solidFill>
                                <a:latin typeface="Cambria Math" panose="02040503050406030204" pitchFamily="18" charset="0"/>
                              </a:rPr>
                              <m:t>𝝀</m:t>
                            </m:r>
                          </m:e>
                          <m:sub>
                            <m:r>
                              <a:rPr lang="en-US" altLang="ko-KR" sz="1050" b="1" i="1">
                                <a:solidFill>
                                  <a:srgbClr val="C00000"/>
                                </a:solidFill>
                                <a:latin typeface="Cambria Math" panose="02040503050406030204" pitchFamily="18" charset="0"/>
                              </a:rPr>
                              <m:t>𝟏</m:t>
                            </m:r>
                            <m:r>
                              <a:rPr lang="en-US" altLang="ko-KR" sz="1050" b="1" i="1" smtClean="0">
                                <a:solidFill>
                                  <a:srgbClr val="C00000"/>
                                </a:solidFill>
                                <a:latin typeface="Cambria Math" panose="02040503050406030204" pitchFamily="18" charset="0"/>
                              </a:rPr>
                              <m:t>𝟎</m:t>
                            </m:r>
                          </m:sub>
                        </m:sSub>
                        <m:r>
                          <a:rPr lang="en-US" altLang="ko-KR" sz="1050" b="1" i="1" smtClean="0">
                            <a:solidFill>
                              <a:srgbClr val="C00000"/>
                            </a:solidFill>
                            <a:latin typeface="Cambria Math" panose="02040503050406030204" pitchFamily="18" charset="0"/>
                          </a:rPr>
                          <m:t>)</m:t>
                        </m:r>
                      </m:oMath>
                    </m:oMathPara>
                  </a14:m>
                  <a:endParaRPr lang="en-US" altLang="ko-KR" sz="1400" b="1" dirty="0" smtClean="0">
                    <a:solidFill>
                      <a:srgbClr val="C00000"/>
                    </a:solidFill>
                  </a:endParaRPr>
                </a:p>
                <a:p>
                  <a:pPr/>
                  <a14:m>
                    <m:oMathPara xmlns:m="http://schemas.openxmlformats.org/officeDocument/2006/math">
                      <m:oMathParaPr>
                        <m:jc m:val="centerGroup"/>
                      </m:oMathParaPr>
                      <m:oMath xmlns:m="http://schemas.openxmlformats.org/officeDocument/2006/math">
                        <m:r>
                          <a:rPr lang="en-US" altLang="ko-KR" sz="1200" b="1" i="1">
                            <a:solidFill>
                              <a:srgbClr val="C00000"/>
                            </a:solidFill>
                            <a:latin typeface="Cambria Math" panose="02040503050406030204" pitchFamily="18" charset="0"/>
                          </a:rPr>
                          <m:t>𝒋</m:t>
                        </m:r>
                        <m:r>
                          <a:rPr lang="en-US" altLang="ko-KR" sz="1200" b="1" i="1">
                            <a:solidFill>
                              <a:srgbClr val="C00000"/>
                            </a:solidFill>
                            <a:latin typeface="Cambria Math" panose="02040503050406030204" pitchFamily="18" charset="0"/>
                          </a:rPr>
                          <m:t>=</m:t>
                        </m:r>
                        <m:r>
                          <a:rPr lang="en-US" altLang="ko-KR" sz="1200" b="1" i="1">
                            <a:solidFill>
                              <a:srgbClr val="C00000"/>
                            </a:solidFill>
                            <a:latin typeface="Cambria Math" panose="02040503050406030204" pitchFamily="18" charset="0"/>
                          </a:rPr>
                          <m:t>𝟏</m:t>
                        </m:r>
                        <m:r>
                          <a:rPr lang="en-US" altLang="ko-KR" sz="1200" b="1" i="1">
                            <a:solidFill>
                              <a:srgbClr val="C00000"/>
                            </a:solidFill>
                            <a:latin typeface="Cambria Math" panose="02040503050406030204" pitchFamily="18" charset="0"/>
                          </a:rPr>
                          <m:t>, ⋯,</m:t>
                        </m:r>
                        <m:r>
                          <a:rPr lang="en-US" altLang="ko-KR" sz="1200" b="1" i="1">
                            <a:solidFill>
                              <a:srgbClr val="C00000"/>
                            </a:solidFill>
                            <a:latin typeface="Cambria Math" panose="02040503050406030204" pitchFamily="18" charset="0"/>
                          </a:rPr>
                          <m:t>𝒑</m:t>
                        </m:r>
                      </m:oMath>
                    </m:oMathPara>
                  </a14:m>
                  <a:endParaRPr lang="ko-KR" altLang="en-US" sz="1200" b="1" dirty="0">
                    <a:solidFill>
                      <a:srgbClr val="C00000"/>
                    </a:solidFill>
                  </a:endParaRPr>
                </a:p>
              </p:txBody>
            </p:sp>
          </mc:Choice>
          <mc:Fallback>
            <p:sp>
              <p:nvSpPr>
                <p:cNvPr id="38" name="모서리가 둥근 직사각형 37"/>
                <p:cNvSpPr>
                  <a:spLocks noRot="1" noChangeAspect="1" noMove="1" noResize="1" noEditPoints="1" noAdjustHandles="1" noChangeArrowheads="1" noChangeShapeType="1" noTextEdit="1"/>
                </p:cNvSpPr>
                <p:nvPr/>
              </p:nvSpPr>
              <p:spPr>
                <a:xfrm>
                  <a:off x="7408242" y="3461622"/>
                  <a:ext cx="1015920" cy="811378"/>
                </a:xfrm>
                <a:prstGeom prst="roundRect">
                  <a:avLst>
                    <a:gd name="adj" fmla="val 5334"/>
                  </a:avLst>
                </a:prstGeom>
                <a:blipFill rotWithShape="0">
                  <a:blip r:embed="rId12"/>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1" name="모서리가 둥근 직사각형 40"/>
                <p:cNvSpPr/>
                <p:nvPr/>
              </p:nvSpPr>
              <p:spPr>
                <a:xfrm>
                  <a:off x="7408242" y="4852997"/>
                  <a:ext cx="1015920" cy="811378"/>
                </a:xfrm>
                <a:prstGeom prst="roundRect">
                  <a:avLst>
                    <a:gd name="adj" fmla="val 5334"/>
                  </a:avLst>
                </a:prstGeom>
              </p:spPr>
              <p:style>
                <a:lnRef idx="2">
                  <a:schemeClr val="accent5"/>
                </a:lnRef>
                <a:fillRef idx="1">
                  <a:schemeClr val="lt1"/>
                </a:fillRef>
                <a:effectRef idx="0">
                  <a:schemeClr val="accent5"/>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rgbClr val="C00000"/>
                                </a:solidFill>
                                <a:latin typeface="Cambria Math" panose="02040503050406030204" pitchFamily="18" charset="0"/>
                              </a:rPr>
                            </m:ctrlPr>
                          </m:sSubPr>
                          <m:e>
                            <m:sSup>
                              <m:sSupPr>
                                <m:ctrlPr>
                                  <a:rPr lang="en-US" altLang="ko-KR" sz="1400" b="1" i="1">
                                    <a:solidFill>
                                      <a:srgbClr val="C00000"/>
                                    </a:solidFill>
                                    <a:latin typeface="Cambria Math" panose="02040503050406030204" pitchFamily="18" charset="0"/>
                                  </a:rPr>
                                </m:ctrlPr>
                              </m:sSupPr>
                              <m:e>
                                <m:acc>
                                  <m:accPr>
                                    <m:chr m:val="̂"/>
                                    <m:ctrlPr>
                                      <a:rPr lang="en-US" altLang="ko-KR" sz="1400" b="1" i="1">
                                        <a:solidFill>
                                          <a:srgbClr val="C00000"/>
                                        </a:solidFill>
                                        <a:latin typeface="Cambria Math" panose="02040503050406030204" pitchFamily="18" charset="0"/>
                                      </a:rPr>
                                    </m:ctrlPr>
                                  </m:accPr>
                                  <m:e>
                                    <m:r>
                                      <a:rPr lang="en-US" altLang="ko-KR" sz="1400" b="1" i="1">
                                        <a:solidFill>
                                          <a:srgbClr val="C00000"/>
                                        </a:solidFill>
                                        <a:latin typeface="Cambria Math" panose="02040503050406030204" pitchFamily="18" charset="0"/>
                                      </a:rPr>
                                      <m:t>𝜷</m:t>
                                    </m:r>
                                  </m:e>
                                </m:acc>
                              </m:e>
                              <m:sup>
                                <m:r>
                                  <a:rPr lang="en-US" altLang="ko-KR" sz="1400" b="1">
                                    <a:solidFill>
                                      <a:srgbClr val="C00000"/>
                                    </a:solidFill>
                                    <a:latin typeface="Cambria Math" panose="02040503050406030204" pitchFamily="18" charset="0"/>
                                  </a:rPr>
                                  <m:t>𝚲</m:t>
                                </m:r>
                              </m:sup>
                            </m:sSup>
                          </m:e>
                          <m:sub>
                            <m:r>
                              <a:rPr lang="en-US" altLang="ko-KR" sz="1400" b="1" i="1">
                                <a:solidFill>
                                  <a:srgbClr val="C00000"/>
                                </a:solidFill>
                                <a:latin typeface="Cambria Math" panose="02040503050406030204" pitchFamily="18" charset="0"/>
                              </a:rPr>
                              <m:t>𝒋</m:t>
                            </m:r>
                          </m:sub>
                        </m:sSub>
                        <m:d>
                          <m:dPr>
                            <m:ctrlPr>
                              <a:rPr lang="en-US" altLang="ko-KR" sz="1400" b="1" i="1">
                                <a:solidFill>
                                  <a:srgbClr val="C00000"/>
                                </a:solidFill>
                                <a:latin typeface="Cambria Math" panose="02040503050406030204" pitchFamily="18" charset="0"/>
                              </a:rPr>
                            </m:ctrlPr>
                          </m:dPr>
                          <m:e>
                            <m:sSub>
                              <m:sSubPr>
                                <m:ctrlPr>
                                  <a:rPr lang="en-US" altLang="ko-KR" sz="1400" b="1" i="1">
                                    <a:solidFill>
                                      <a:srgbClr val="C00000"/>
                                    </a:solidFill>
                                    <a:latin typeface="Cambria Math" panose="02040503050406030204" pitchFamily="18" charset="0"/>
                                  </a:rPr>
                                </m:ctrlPr>
                              </m:sSubPr>
                              <m:e>
                                <m:r>
                                  <a:rPr lang="en-US" altLang="ko-KR" sz="1400" b="1" i="1">
                                    <a:solidFill>
                                      <a:srgbClr val="C00000"/>
                                    </a:solidFill>
                                    <a:latin typeface="Cambria Math" panose="02040503050406030204" pitchFamily="18" charset="0"/>
                                  </a:rPr>
                                  <m:t>𝑰</m:t>
                                </m:r>
                              </m:e>
                              <m:sub>
                                <m:r>
                                  <a:rPr lang="en-US" altLang="ko-KR" sz="1400" b="1" i="1">
                                    <a:solidFill>
                                      <a:srgbClr val="C00000"/>
                                    </a:solidFill>
                                    <a:latin typeface="Cambria Math" panose="02040503050406030204" pitchFamily="18" charset="0"/>
                                  </a:rPr>
                                  <m:t>𝒌</m:t>
                                </m:r>
                              </m:sub>
                            </m:sSub>
                          </m:e>
                        </m:d>
                      </m:oMath>
                    </m:oMathPara>
                  </a14:m>
                  <a:endParaRPr lang="en-US" altLang="ko-KR" sz="1400" b="1"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050" b="1" i="1">
                                <a:solidFill>
                                  <a:srgbClr val="C00000"/>
                                </a:solidFill>
                                <a:latin typeface="Cambria Math" panose="02040503050406030204" pitchFamily="18" charset="0"/>
                              </a:rPr>
                            </m:ctrlPr>
                          </m:sSubPr>
                          <m:e>
                            <m:r>
                              <a:rPr lang="en-US" altLang="ko-KR" sz="1050" b="1">
                                <a:solidFill>
                                  <a:srgbClr val="C00000"/>
                                </a:solidFill>
                                <a:latin typeface="Cambria Math" panose="02040503050406030204" pitchFamily="18" charset="0"/>
                              </a:rPr>
                              <m:t>𝚲</m:t>
                            </m:r>
                            <m:r>
                              <a:rPr lang="en-US" altLang="ko-KR" sz="1050" b="1">
                                <a:solidFill>
                                  <a:srgbClr val="C00000"/>
                                </a:solidFill>
                                <a:latin typeface="Cambria Math" panose="02040503050406030204" pitchFamily="18" charset="0"/>
                              </a:rPr>
                              <m:t>=</m:t>
                            </m:r>
                            <m:r>
                              <a:rPr lang="en-US" altLang="ko-KR" sz="1050" b="1" i="1">
                                <a:solidFill>
                                  <a:srgbClr val="C00000"/>
                                </a:solidFill>
                                <a:latin typeface="Cambria Math" panose="02040503050406030204" pitchFamily="18" charset="0"/>
                              </a:rPr>
                              <m:t>(</m:t>
                            </m:r>
                            <m:r>
                              <a:rPr lang="en-US" altLang="ko-KR" sz="1050" b="1" i="1">
                                <a:solidFill>
                                  <a:srgbClr val="C00000"/>
                                </a:solidFill>
                                <a:latin typeface="Cambria Math" panose="02040503050406030204" pitchFamily="18" charset="0"/>
                              </a:rPr>
                              <m:t>𝟎</m:t>
                            </m:r>
                            <m:r>
                              <a:rPr lang="en-US" altLang="ko-KR" sz="1050" b="1" i="1">
                                <a:solidFill>
                                  <a:srgbClr val="C00000"/>
                                </a:solidFill>
                                <a:latin typeface="Cambria Math" panose="02040503050406030204" pitchFamily="18" charset="0"/>
                              </a:rPr>
                              <m:t>.</m:t>
                            </m:r>
                            <m:r>
                              <a:rPr lang="en-US" altLang="ko-KR" sz="1050" b="1" i="1" smtClean="0">
                                <a:solidFill>
                                  <a:srgbClr val="C00000"/>
                                </a:solidFill>
                                <a:latin typeface="Cambria Math" panose="02040503050406030204" pitchFamily="18" charset="0"/>
                              </a:rPr>
                              <m:t>𝟗</m:t>
                            </m:r>
                            <m:r>
                              <a:rPr lang="en-US" altLang="ko-KR" sz="1050" b="1" i="1">
                                <a:solidFill>
                                  <a:srgbClr val="C00000"/>
                                </a:solidFill>
                                <a:latin typeface="Cambria Math" panose="02040503050406030204" pitchFamily="18" charset="0"/>
                              </a:rPr>
                              <m:t>, </m:t>
                            </m:r>
                            <m:r>
                              <a:rPr lang="en-US" altLang="ko-KR" sz="1050" b="1" i="1">
                                <a:solidFill>
                                  <a:srgbClr val="C00000"/>
                                </a:solidFill>
                                <a:latin typeface="Cambria Math" panose="02040503050406030204" pitchFamily="18" charset="0"/>
                              </a:rPr>
                              <m:t>𝝀</m:t>
                            </m:r>
                          </m:e>
                          <m:sub>
                            <m:r>
                              <a:rPr lang="en-US" altLang="ko-KR" sz="1050" b="1" i="1">
                                <a:solidFill>
                                  <a:srgbClr val="C00000"/>
                                </a:solidFill>
                                <a:latin typeface="Cambria Math" panose="02040503050406030204" pitchFamily="18" charset="0"/>
                              </a:rPr>
                              <m:t>𝟏</m:t>
                            </m:r>
                            <m:r>
                              <a:rPr lang="en-US" altLang="ko-KR" sz="1050" b="1" i="1" smtClean="0">
                                <a:solidFill>
                                  <a:srgbClr val="C00000"/>
                                </a:solidFill>
                                <a:latin typeface="Cambria Math" panose="02040503050406030204" pitchFamily="18" charset="0"/>
                              </a:rPr>
                              <m:t>𝟎</m:t>
                            </m:r>
                          </m:sub>
                        </m:sSub>
                        <m:r>
                          <a:rPr lang="en-US" altLang="ko-KR" sz="1050" b="1" i="1">
                            <a:solidFill>
                              <a:srgbClr val="C00000"/>
                            </a:solidFill>
                            <a:latin typeface="Cambria Math" panose="02040503050406030204" pitchFamily="18" charset="0"/>
                          </a:rPr>
                          <m:t>)</m:t>
                        </m:r>
                      </m:oMath>
                    </m:oMathPara>
                  </a14:m>
                  <a:endParaRPr lang="en-US" altLang="ko-KR" sz="1200" b="1" dirty="0" smtClean="0">
                    <a:solidFill>
                      <a:srgbClr val="C00000"/>
                    </a:solidFill>
                  </a:endParaRPr>
                </a:p>
                <a:p>
                  <a:pPr/>
                  <a14:m>
                    <m:oMathPara xmlns:m="http://schemas.openxmlformats.org/officeDocument/2006/math">
                      <m:oMathParaPr>
                        <m:jc m:val="centerGroup"/>
                      </m:oMathParaPr>
                      <m:oMath xmlns:m="http://schemas.openxmlformats.org/officeDocument/2006/math">
                        <m:r>
                          <a:rPr lang="en-US" altLang="ko-KR" sz="1200" b="1" i="1">
                            <a:solidFill>
                              <a:srgbClr val="C00000"/>
                            </a:solidFill>
                            <a:latin typeface="Cambria Math" panose="02040503050406030204" pitchFamily="18" charset="0"/>
                          </a:rPr>
                          <m:t>𝒋</m:t>
                        </m:r>
                        <m:r>
                          <a:rPr lang="en-US" altLang="ko-KR" sz="1200" b="1" i="1">
                            <a:solidFill>
                              <a:srgbClr val="C00000"/>
                            </a:solidFill>
                            <a:latin typeface="Cambria Math" panose="02040503050406030204" pitchFamily="18" charset="0"/>
                          </a:rPr>
                          <m:t>=</m:t>
                        </m:r>
                        <m:r>
                          <a:rPr lang="en-US" altLang="ko-KR" sz="1200" b="1" i="1">
                            <a:solidFill>
                              <a:srgbClr val="C00000"/>
                            </a:solidFill>
                            <a:latin typeface="Cambria Math" panose="02040503050406030204" pitchFamily="18" charset="0"/>
                          </a:rPr>
                          <m:t>𝟏</m:t>
                        </m:r>
                        <m:r>
                          <a:rPr lang="en-US" altLang="ko-KR" sz="1200" b="1" i="1">
                            <a:solidFill>
                              <a:srgbClr val="C00000"/>
                            </a:solidFill>
                            <a:latin typeface="Cambria Math" panose="02040503050406030204" pitchFamily="18" charset="0"/>
                          </a:rPr>
                          <m:t>, ⋯,</m:t>
                        </m:r>
                        <m:r>
                          <a:rPr lang="en-US" altLang="ko-KR" sz="1200" b="1" i="1">
                            <a:solidFill>
                              <a:srgbClr val="C00000"/>
                            </a:solidFill>
                            <a:latin typeface="Cambria Math" panose="02040503050406030204" pitchFamily="18" charset="0"/>
                          </a:rPr>
                          <m:t>𝒑</m:t>
                        </m:r>
                      </m:oMath>
                    </m:oMathPara>
                  </a14:m>
                  <a:endParaRPr lang="ko-KR" altLang="en-US" sz="1200" b="1" dirty="0">
                    <a:solidFill>
                      <a:srgbClr val="C00000"/>
                    </a:solidFill>
                  </a:endParaRPr>
                </a:p>
              </p:txBody>
            </p:sp>
          </mc:Choice>
          <mc:Fallback>
            <p:sp>
              <p:nvSpPr>
                <p:cNvPr id="41" name="모서리가 둥근 직사각형 40"/>
                <p:cNvSpPr>
                  <a:spLocks noRot="1" noChangeAspect="1" noMove="1" noResize="1" noEditPoints="1" noAdjustHandles="1" noChangeArrowheads="1" noChangeShapeType="1" noTextEdit="1"/>
                </p:cNvSpPr>
                <p:nvPr/>
              </p:nvSpPr>
              <p:spPr>
                <a:xfrm>
                  <a:off x="7408242" y="4852997"/>
                  <a:ext cx="1015920" cy="811378"/>
                </a:xfrm>
                <a:prstGeom prst="roundRect">
                  <a:avLst>
                    <a:gd name="adj" fmla="val 5334"/>
                  </a:avLst>
                </a:prstGeom>
                <a:blipFill rotWithShape="0">
                  <a:blip r:embed="rId1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2" name="TextBox 41"/>
                <p:cNvSpPr txBox="1"/>
                <p:nvPr/>
              </p:nvSpPr>
              <p:spPr>
                <a:xfrm>
                  <a:off x="4964544" y="1863649"/>
                  <a:ext cx="46601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𝜆</m:t>
                            </m:r>
                          </m:e>
                          <m:sub>
                            <m:r>
                              <a:rPr lang="en-US" altLang="ko-KR" sz="1600" b="0" i="1" smtClean="0">
                                <a:latin typeface="Cambria Math" panose="02040503050406030204" pitchFamily="18" charset="0"/>
                              </a:rPr>
                              <m:t>1</m:t>
                            </m:r>
                          </m:sub>
                        </m:sSub>
                      </m:oMath>
                    </m:oMathPara>
                  </a14:m>
                  <a:endParaRPr lang="ko-KR" altLang="en-US" sz="1600" dirty="0"/>
                </a:p>
              </p:txBody>
            </p:sp>
          </mc:Choice>
          <mc:Fallback>
            <p:sp>
              <p:nvSpPr>
                <p:cNvPr id="42" name="TextBox 41"/>
                <p:cNvSpPr txBox="1">
                  <a:spLocks noRot="1" noChangeAspect="1" noMove="1" noResize="1" noEditPoints="1" noAdjustHandles="1" noChangeArrowheads="1" noChangeShapeType="1" noTextEdit="1"/>
                </p:cNvSpPr>
                <p:nvPr/>
              </p:nvSpPr>
              <p:spPr>
                <a:xfrm>
                  <a:off x="4964544" y="1863649"/>
                  <a:ext cx="466010" cy="338554"/>
                </a:xfrm>
                <a:prstGeom prst="rect">
                  <a:avLst/>
                </a:prstGeom>
                <a:blipFill rotWithShape="0">
                  <a:blip r:embed="rId1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4" name="TextBox 43"/>
                <p:cNvSpPr txBox="1"/>
                <p:nvPr/>
              </p:nvSpPr>
              <p:spPr>
                <a:xfrm>
                  <a:off x="6212494" y="1863649"/>
                  <a:ext cx="46601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𝜆</m:t>
                            </m:r>
                          </m:e>
                          <m:sub>
                            <m:r>
                              <a:rPr lang="en-US" altLang="ko-KR" sz="1600" b="0" i="1" smtClean="0">
                                <a:latin typeface="Cambria Math" panose="02040503050406030204" pitchFamily="18" charset="0"/>
                              </a:rPr>
                              <m:t>2</m:t>
                            </m:r>
                          </m:sub>
                        </m:sSub>
                      </m:oMath>
                    </m:oMathPara>
                  </a14:m>
                  <a:endParaRPr lang="ko-KR" altLang="en-US" sz="1600" dirty="0"/>
                </a:p>
              </p:txBody>
            </p:sp>
          </mc:Choice>
          <mc:Fallback>
            <p:sp>
              <p:nvSpPr>
                <p:cNvPr id="44" name="TextBox 43"/>
                <p:cNvSpPr txBox="1">
                  <a:spLocks noRot="1" noChangeAspect="1" noMove="1" noResize="1" noEditPoints="1" noAdjustHandles="1" noChangeArrowheads="1" noChangeShapeType="1" noTextEdit="1"/>
                </p:cNvSpPr>
                <p:nvPr/>
              </p:nvSpPr>
              <p:spPr>
                <a:xfrm>
                  <a:off x="6212494" y="1863649"/>
                  <a:ext cx="466010" cy="338554"/>
                </a:xfrm>
                <a:prstGeom prst="rect">
                  <a:avLst/>
                </a:prstGeom>
                <a:blipFill rotWithShape="0">
                  <a:blip r:embed="rId15"/>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6" name="TextBox 45"/>
                <p:cNvSpPr txBox="1"/>
                <p:nvPr/>
              </p:nvSpPr>
              <p:spPr>
                <a:xfrm>
                  <a:off x="7632437" y="1863649"/>
                  <a:ext cx="46601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𝜆</m:t>
                            </m:r>
                          </m:e>
                          <m:sub>
                            <m:r>
                              <a:rPr lang="en-US" altLang="ko-KR" sz="1600" b="0" i="1" smtClean="0">
                                <a:latin typeface="Cambria Math" panose="02040503050406030204" pitchFamily="18" charset="0"/>
                              </a:rPr>
                              <m:t>100</m:t>
                            </m:r>
                          </m:sub>
                        </m:sSub>
                      </m:oMath>
                    </m:oMathPara>
                  </a14:m>
                  <a:endParaRPr lang="ko-KR" altLang="en-US" sz="1600" dirty="0"/>
                </a:p>
              </p:txBody>
            </p:sp>
          </mc:Choice>
          <mc:Fallback>
            <p:sp>
              <p:nvSpPr>
                <p:cNvPr id="46" name="TextBox 45"/>
                <p:cNvSpPr txBox="1">
                  <a:spLocks noRot="1" noChangeAspect="1" noMove="1" noResize="1" noEditPoints="1" noAdjustHandles="1" noChangeArrowheads="1" noChangeShapeType="1" noTextEdit="1"/>
                </p:cNvSpPr>
                <p:nvPr/>
              </p:nvSpPr>
              <p:spPr>
                <a:xfrm>
                  <a:off x="7632437" y="1863649"/>
                  <a:ext cx="466010" cy="338554"/>
                </a:xfrm>
                <a:prstGeom prst="rect">
                  <a:avLst/>
                </a:prstGeom>
                <a:blipFill rotWithShape="0">
                  <a:blip r:embed="rId16"/>
                  <a:stretch>
                    <a:fillRect r="-657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7" name="TextBox 46"/>
                <p:cNvSpPr txBox="1"/>
                <p:nvPr/>
              </p:nvSpPr>
              <p:spPr>
                <a:xfrm>
                  <a:off x="3536126" y="2598612"/>
                  <a:ext cx="1214423" cy="338554"/>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𝛼</m:t>
                        </m:r>
                        <m:r>
                          <a:rPr lang="en-US" altLang="ko-KR" sz="1600" b="0" i="1" smtClean="0">
                            <a:latin typeface="Cambria Math" panose="02040503050406030204" pitchFamily="18" charset="0"/>
                          </a:rPr>
                          <m:t>=0.1</m:t>
                        </m:r>
                      </m:oMath>
                    </m:oMathPara>
                  </a14:m>
                  <a:endParaRPr lang="ko-KR" altLang="en-US" sz="1600" dirty="0"/>
                </a:p>
              </p:txBody>
            </p:sp>
          </mc:Choice>
          <mc:Fallback>
            <p:sp>
              <p:nvSpPr>
                <p:cNvPr id="47" name="TextBox 46"/>
                <p:cNvSpPr txBox="1">
                  <a:spLocks noRot="1" noChangeAspect="1" noMove="1" noResize="1" noEditPoints="1" noAdjustHandles="1" noChangeArrowheads="1" noChangeShapeType="1" noTextEdit="1"/>
                </p:cNvSpPr>
                <p:nvPr/>
              </p:nvSpPr>
              <p:spPr>
                <a:xfrm>
                  <a:off x="3536126" y="2598612"/>
                  <a:ext cx="1214423" cy="338554"/>
                </a:xfrm>
                <a:prstGeom prst="rect">
                  <a:avLst/>
                </a:prstGeom>
                <a:blipFill rotWithShape="0">
                  <a:blip r:embed="rId17"/>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1" name="TextBox 50"/>
                <p:cNvSpPr txBox="1"/>
                <p:nvPr/>
              </p:nvSpPr>
              <p:spPr>
                <a:xfrm>
                  <a:off x="3536126" y="3698034"/>
                  <a:ext cx="1214423" cy="338554"/>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𝛼</m:t>
                        </m:r>
                        <m:r>
                          <a:rPr lang="en-US" altLang="ko-KR" sz="1600" b="0" i="1" smtClean="0">
                            <a:latin typeface="Cambria Math" panose="02040503050406030204" pitchFamily="18" charset="0"/>
                          </a:rPr>
                          <m:t>=0.2</m:t>
                        </m:r>
                      </m:oMath>
                    </m:oMathPara>
                  </a14:m>
                  <a:endParaRPr lang="ko-KR" altLang="en-US" sz="1600" dirty="0"/>
                </a:p>
              </p:txBody>
            </p:sp>
          </mc:Choice>
          <mc:Fallback>
            <p:sp>
              <p:nvSpPr>
                <p:cNvPr id="51" name="TextBox 50"/>
                <p:cNvSpPr txBox="1">
                  <a:spLocks noRot="1" noChangeAspect="1" noMove="1" noResize="1" noEditPoints="1" noAdjustHandles="1" noChangeArrowheads="1" noChangeShapeType="1" noTextEdit="1"/>
                </p:cNvSpPr>
                <p:nvPr/>
              </p:nvSpPr>
              <p:spPr>
                <a:xfrm>
                  <a:off x="3536126" y="3698034"/>
                  <a:ext cx="1214423" cy="338554"/>
                </a:xfrm>
                <a:prstGeom prst="rect">
                  <a:avLst/>
                </a:prstGeom>
                <a:blipFill rotWithShape="0">
                  <a:blip r:embed="rId18"/>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2" name="TextBox 51"/>
                <p:cNvSpPr txBox="1"/>
                <p:nvPr/>
              </p:nvSpPr>
              <p:spPr>
                <a:xfrm>
                  <a:off x="3536126" y="4420432"/>
                  <a:ext cx="1214423" cy="338554"/>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m:t>
                        </m:r>
                      </m:oMath>
                    </m:oMathPara>
                  </a14:m>
                  <a:endParaRPr lang="ko-KR" altLang="en-US" sz="1600" dirty="0"/>
                </a:p>
              </p:txBody>
            </p:sp>
          </mc:Choice>
          <mc:Fallback>
            <p:sp>
              <p:nvSpPr>
                <p:cNvPr id="52" name="TextBox 51"/>
                <p:cNvSpPr txBox="1">
                  <a:spLocks noRot="1" noChangeAspect="1" noMove="1" noResize="1" noEditPoints="1" noAdjustHandles="1" noChangeArrowheads="1" noChangeShapeType="1" noTextEdit="1"/>
                </p:cNvSpPr>
                <p:nvPr/>
              </p:nvSpPr>
              <p:spPr>
                <a:xfrm>
                  <a:off x="3536126" y="4420432"/>
                  <a:ext cx="1214423" cy="338554"/>
                </a:xfrm>
                <a:prstGeom prst="rect">
                  <a:avLst/>
                </a:prstGeom>
                <a:blipFill rotWithShape="0">
                  <a:blip r:embed="rId19"/>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4" name="TextBox 53"/>
                <p:cNvSpPr txBox="1"/>
                <p:nvPr/>
              </p:nvSpPr>
              <p:spPr>
                <a:xfrm>
                  <a:off x="3536126" y="5089409"/>
                  <a:ext cx="1214423" cy="338554"/>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𝛼</m:t>
                        </m:r>
                        <m:r>
                          <a:rPr lang="en-US" altLang="ko-KR" sz="1600" b="0" i="1" smtClean="0">
                            <a:latin typeface="Cambria Math" panose="02040503050406030204" pitchFamily="18" charset="0"/>
                          </a:rPr>
                          <m:t>=0.9</m:t>
                        </m:r>
                      </m:oMath>
                    </m:oMathPara>
                  </a14:m>
                  <a:endParaRPr lang="ko-KR" altLang="en-US" sz="1600" dirty="0"/>
                </a:p>
              </p:txBody>
            </p:sp>
          </mc:Choice>
          <mc:Fallback>
            <p:sp>
              <p:nvSpPr>
                <p:cNvPr id="54" name="TextBox 53"/>
                <p:cNvSpPr txBox="1">
                  <a:spLocks noRot="1" noChangeAspect="1" noMove="1" noResize="1" noEditPoints="1" noAdjustHandles="1" noChangeArrowheads="1" noChangeShapeType="1" noTextEdit="1"/>
                </p:cNvSpPr>
                <p:nvPr/>
              </p:nvSpPr>
              <p:spPr>
                <a:xfrm>
                  <a:off x="3536126" y="5089409"/>
                  <a:ext cx="1214423" cy="338554"/>
                </a:xfrm>
                <a:prstGeom prst="rect">
                  <a:avLst/>
                </a:prstGeom>
                <a:blipFill rotWithShape="0">
                  <a:blip r:embed="rId20"/>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5" name="TextBox 54"/>
                <p:cNvSpPr txBox="1"/>
                <p:nvPr/>
              </p:nvSpPr>
              <p:spPr>
                <a:xfrm>
                  <a:off x="6937009" y="1863649"/>
                  <a:ext cx="46601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m:t>
                        </m:r>
                      </m:oMath>
                    </m:oMathPara>
                  </a14:m>
                  <a:endParaRPr lang="ko-KR" altLang="en-US" sz="1600" dirty="0"/>
                </a:p>
              </p:txBody>
            </p:sp>
          </mc:Choice>
          <mc:Fallback>
            <p:sp>
              <p:nvSpPr>
                <p:cNvPr id="55" name="TextBox 54"/>
                <p:cNvSpPr txBox="1">
                  <a:spLocks noRot="1" noChangeAspect="1" noMove="1" noResize="1" noEditPoints="1" noAdjustHandles="1" noChangeArrowheads="1" noChangeShapeType="1" noTextEdit="1"/>
                </p:cNvSpPr>
                <p:nvPr/>
              </p:nvSpPr>
              <p:spPr>
                <a:xfrm>
                  <a:off x="6937009" y="1863649"/>
                  <a:ext cx="466010" cy="338554"/>
                </a:xfrm>
                <a:prstGeom prst="rect">
                  <a:avLst/>
                </a:prstGeom>
                <a:blipFill rotWithShape="0">
                  <a:blip r:embed="rId21"/>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5" name="TextBox 94"/>
                <p:cNvSpPr txBox="1"/>
                <p:nvPr/>
              </p:nvSpPr>
              <p:spPr>
                <a:xfrm>
                  <a:off x="5143348" y="4420432"/>
                  <a:ext cx="1214423" cy="338554"/>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m:t>
                        </m:r>
                      </m:oMath>
                    </m:oMathPara>
                  </a14:m>
                  <a:endParaRPr lang="ko-KR" altLang="en-US" sz="1600" dirty="0"/>
                </a:p>
              </p:txBody>
            </p:sp>
          </mc:Choice>
          <mc:Fallback>
            <p:sp>
              <p:nvSpPr>
                <p:cNvPr id="95" name="TextBox 94"/>
                <p:cNvSpPr txBox="1">
                  <a:spLocks noRot="1" noChangeAspect="1" noMove="1" noResize="1" noEditPoints="1" noAdjustHandles="1" noChangeArrowheads="1" noChangeShapeType="1" noTextEdit="1"/>
                </p:cNvSpPr>
                <p:nvPr/>
              </p:nvSpPr>
              <p:spPr>
                <a:xfrm>
                  <a:off x="5143348" y="4420432"/>
                  <a:ext cx="1214423" cy="338554"/>
                </a:xfrm>
                <a:prstGeom prst="rect">
                  <a:avLst/>
                </a:prstGeom>
                <a:blipFill rotWithShape="0">
                  <a:blip r:embed="rId22"/>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6" name="TextBox 95"/>
                <p:cNvSpPr txBox="1"/>
                <p:nvPr/>
              </p:nvSpPr>
              <p:spPr>
                <a:xfrm>
                  <a:off x="7258230" y="4420432"/>
                  <a:ext cx="1214423" cy="338554"/>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m:t>
                        </m:r>
                      </m:oMath>
                    </m:oMathPara>
                  </a14:m>
                  <a:endParaRPr lang="ko-KR" altLang="en-US" sz="1600" dirty="0"/>
                </a:p>
              </p:txBody>
            </p:sp>
          </mc:Choice>
          <mc:Fallback>
            <p:sp>
              <p:nvSpPr>
                <p:cNvPr id="96" name="TextBox 95"/>
                <p:cNvSpPr txBox="1">
                  <a:spLocks noRot="1" noChangeAspect="1" noMove="1" noResize="1" noEditPoints="1" noAdjustHandles="1" noChangeArrowheads="1" noChangeShapeType="1" noTextEdit="1"/>
                </p:cNvSpPr>
                <p:nvPr/>
              </p:nvSpPr>
              <p:spPr>
                <a:xfrm>
                  <a:off x="7258230" y="4420432"/>
                  <a:ext cx="1214423" cy="338554"/>
                </a:xfrm>
                <a:prstGeom prst="rect">
                  <a:avLst/>
                </a:prstGeom>
                <a:blipFill rotWithShape="0">
                  <a:blip r:embed="rId2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8" name="TextBox 97"/>
                <p:cNvSpPr txBox="1"/>
                <p:nvPr/>
              </p:nvSpPr>
              <p:spPr>
                <a:xfrm>
                  <a:off x="6937009" y="3172275"/>
                  <a:ext cx="46601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m:t>
                        </m:r>
                      </m:oMath>
                    </m:oMathPara>
                  </a14:m>
                  <a:endParaRPr lang="ko-KR" altLang="en-US" sz="1600" dirty="0"/>
                </a:p>
              </p:txBody>
            </p:sp>
          </mc:Choice>
          <mc:Fallback>
            <p:sp>
              <p:nvSpPr>
                <p:cNvPr id="98" name="TextBox 97"/>
                <p:cNvSpPr txBox="1">
                  <a:spLocks noRot="1" noChangeAspect="1" noMove="1" noResize="1" noEditPoints="1" noAdjustHandles="1" noChangeArrowheads="1" noChangeShapeType="1" noTextEdit="1"/>
                </p:cNvSpPr>
                <p:nvPr/>
              </p:nvSpPr>
              <p:spPr>
                <a:xfrm>
                  <a:off x="6937009" y="3172275"/>
                  <a:ext cx="466010" cy="338554"/>
                </a:xfrm>
                <a:prstGeom prst="rect">
                  <a:avLst/>
                </a:prstGeom>
                <a:blipFill rotWithShape="0">
                  <a:blip r:embed="rId2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9" name="TextBox 98"/>
                <p:cNvSpPr txBox="1"/>
                <p:nvPr/>
              </p:nvSpPr>
              <p:spPr>
                <a:xfrm>
                  <a:off x="6937009" y="4416459"/>
                  <a:ext cx="46601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m:t>
                        </m:r>
                      </m:oMath>
                    </m:oMathPara>
                  </a14:m>
                  <a:endParaRPr lang="ko-KR" altLang="en-US" sz="1600" dirty="0"/>
                </a:p>
              </p:txBody>
            </p:sp>
          </mc:Choice>
          <mc:Fallback>
            <p:sp>
              <p:nvSpPr>
                <p:cNvPr id="99" name="TextBox 98"/>
                <p:cNvSpPr txBox="1">
                  <a:spLocks noRot="1" noChangeAspect="1" noMove="1" noResize="1" noEditPoints="1" noAdjustHandles="1" noChangeArrowheads="1" noChangeShapeType="1" noTextEdit="1"/>
                </p:cNvSpPr>
                <p:nvPr/>
              </p:nvSpPr>
              <p:spPr>
                <a:xfrm>
                  <a:off x="6937009" y="4416459"/>
                  <a:ext cx="466010" cy="338554"/>
                </a:xfrm>
                <a:prstGeom prst="rect">
                  <a:avLst/>
                </a:prstGeom>
                <a:blipFill rotWithShape="0">
                  <a:blip r:embed="rId25"/>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00" name="TextBox 99"/>
                <p:cNvSpPr txBox="1"/>
                <p:nvPr/>
              </p:nvSpPr>
              <p:spPr>
                <a:xfrm>
                  <a:off x="6937009" y="5089409"/>
                  <a:ext cx="46601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m:t>
                        </m:r>
                      </m:oMath>
                    </m:oMathPara>
                  </a14:m>
                  <a:endParaRPr lang="ko-KR" altLang="en-US" sz="1600" dirty="0"/>
                </a:p>
              </p:txBody>
            </p:sp>
          </mc:Choice>
          <mc:Fallback>
            <p:sp>
              <p:nvSpPr>
                <p:cNvPr id="100" name="TextBox 99"/>
                <p:cNvSpPr txBox="1">
                  <a:spLocks noRot="1" noChangeAspect="1" noMove="1" noResize="1" noEditPoints="1" noAdjustHandles="1" noChangeArrowheads="1" noChangeShapeType="1" noTextEdit="1"/>
                </p:cNvSpPr>
                <p:nvPr/>
              </p:nvSpPr>
              <p:spPr>
                <a:xfrm>
                  <a:off x="6937009" y="5089409"/>
                  <a:ext cx="466010" cy="338554"/>
                </a:xfrm>
                <a:prstGeom prst="rect">
                  <a:avLst/>
                </a:prstGeom>
                <a:blipFill rotWithShape="0">
                  <a:blip r:embed="rId26"/>
                  <a:stretch>
                    <a:fillRect/>
                  </a:stretch>
                </a:blipFill>
              </p:spPr>
              <p:txBody>
                <a:bodyPr/>
                <a:lstStyle/>
                <a:p>
                  <a:r>
                    <a:rPr lang="ko-KR" altLang="en-US">
                      <a:noFill/>
                    </a:rPr>
                    <a:t> </a:t>
                  </a:r>
                </a:p>
              </p:txBody>
            </p:sp>
          </mc:Fallback>
        </mc:AlternateContent>
      </p:grpSp>
      <p:sp>
        <p:nvSpPr>
          <p:cNvPr id="104" name="TextBox 103"/>
          <p:cNvSpPr txBox="1"/>
          <p:nvPr/>
        </p:nvSpPr>
        <p:spPr>
          <a:xfrm>
            <a:off x="858481" y="1204966"/>
            <a:ext cx="2141303" cy="400110"/>
          </a:xfrm>
          <a:prstGeom prst="rect">
            <a:avLst/>
          </a:prstGeom>
          <a:noFill/>
        </p:spPr>
        <p:txBody>
          <a:bodyPr wrap="square" rtlCol="0">
            <a:spAutoFit/>
          </a:bodyPr>
          <a:lstStyle/>
          <a:p>
            <a:pPr algn="ctr"/>
            <a:r>
              <a:rPr lang="en-US" altLang="ko-KR" sz="2000" dirty="0" smtClean="0"/>
              <a:t>Subsampling</a:t>
            </a:r>
          </a:p>
        </p:txBody>
      </p:sp>
      <p:sp>
        <p:nvSpPr>
          <p:cNvPr id="105" name="TextBox 104"/>
          <p:cNvSpPr txBox="1"/>
          <p:nvPr/>
        </p:nvSpPr>
        <p:spPr>
          <a:xfrm>
            <a:off x="3733492" y="1044714"/>
            <a:ext cx="4901044" cy="584775"/>
          </a:xfrm>
          <a:prstGeom prst="rect">
            <a:avLst/>
          </a:prstGeom>
          <a:noFill/>
        </p:spPr>
        <p:txBody>
          <a:bodyPr wrap="square" rtlCol="0">
            <a:spAutoFit/>
          </a:bodyPr>
          <a:lstStyle/>
          <a:p>
            <a:pPr algn="ctr"/>
            <a:r>
              <a:rPr lang="en-US" altLang="ko-KR" sz="1600" dirty="0" smtClean="0"/>
              <a:t>With </a:t>
            </a:r>
            <a:r>
              <a:rPr lang="en-US" altLang="ko-KR" sz="1600" u="sng" dirty="0" smtClean="0">
                <a:solidFill>
                  <a:schemeClr val="accent2">
                    <a:lumMod val="50000"/>
                  </a:schemeClr>
                </a:solidFill>
              </a:rPr>
              <a:t>the same subsamples</a:t>
            </a:r>
            <a:r>
              <a:rPr lang="en-US" altLang="ko-KR" sz="1600" dirty="0" smtClean="0"/>
              <a:t>, </a:t>
            </a:r>
          </a:p>
          <a:p>
            <a:pPr algn="ctr"/>
            <a:r>
              <a:rPr lang="en-US" altLang="ko-KR" sz="1600" dirty="0" smtClean="0"/>
              <a:t>applying regularization for </a:t>
            </a:r>
            <a:r>
              <a:rPr lang="en-US" altLang="ko-KR" sz="1600" dirty="0"/>
              <a:t>all tuning parameters</a:t>
            </a:r>
            <a:endParaRPr lang="en-US" altLang="ko-KR" sz="1600" dirty="0" smtClean="0"/>
          </a:p>
        </p:txBody>
      </p:sp>
      <p:sp>
        <p:nvSpPr>
          <p:cNvPr id="111" name="오른쪽 화살표 110"/>
          <p:cNvSpPr/>
          <p:nvPr/>
        </p:nvSpPr>
        <p:spPr>
          <a:xfrm>
            <a:off x="2895600" y="3679996"/>
            <a:ext cx="603934" cy="603721"/>
          </a:xfrm>
          <a:prstGeom prst="rightArrow">
            <a:avLst>
              <a:gd name="adj1" fmla="val 50000"/>
              <a:gd name="adj2" fmla="val 4663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Tree>
    <p:extLst>
      <p:ext uri="{BB962C8B-B14F-4D97-AF65-F5344CB8AC3E}">
        <p14:creationId xmlns:p14="http://schemas.microsoft.com/office/powerpoint/2010/main" val="29594932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Calculating the selection probabilities</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95</a:t>
            </a:fld>
            <a:endParaRPr lang="ko-KR" altLang="en-US"/>
          </a:p>
        </p:txBody>
      </p:sp>
      <p:sp>
        <p:nvSpPr>
          <p:cNvPr id="8" name="TextBox 7"/>
          <p:cNvSpPr txBox="1"/>
          <p:nvPr/>
        </p:nvSpPr>
        <p:spPr>
          <a:xfrm>
            <a:off x="76200" y="2169748"/>
            <a:ext cx="1114279" cy="276999"/>
          </a:xfrm>
          <a:prstGeom prst="rect">
            <a:avLst/>
          </a:prstGeom>
          <a:noFill/>
        </p:spPr>
        <p:txBody>
          <a:bodyPr wrap="square" rtlCol="0" anchor="ctr">
            <a:spAutoFit/>
          </a:bodyPr>
          <a:lstStyle/>
          <a:p>
            <a:pPr algn="ctr"/>
            <a:r>
              <a:rPr lang="en-US" altLang="ko-KR" sz="1200" dirty="0" smtClean="0"/>
              <a:t>Subsampling</a:t>
            </a:r>
            <a:endParaRPr lang="ko-KR" altLang="en-US" sz="1200" dirty="0"/>
          </a:p>
        </p:txBody>
      </p:sp>
      <p:sp>
        <p:nvSpPr>
          <p:cNvPr id="9" name="왼쪽 대괄호 8"/>
          <p:cNvSpPr/>
          <p:nvPr/>
        </p:nvSpPr>
        <p:spPr>
          <a:xfrm>
            <a:off x="1219200" y="2224428"/>
            <a:ext cx="76200" cy="167640"/>
          </a:xfrm>
          <a:prstGeom prst="leftBracket">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TextBox 9"/>
          <p:cNvSpPr txBox="1"/>
          <p:nvPr/>
        </p:nvSpPr>
        <p:spPr>
          <a:xfrm>
            <a:off x="76200" y="2921288"/>
            <a:ext cx="1114279" cy="461665"/>
          </a:xfrm>
          <a:prstGeom prst="rect">
            <a:avLst/>
          </a:prstGeom>
          <a:noFill/>
        </p:spPr>
        <p:txBody>
          <a:bodyPr wrap="square" rtlCol="0" anchor="ctr">
            <a:spAutoFit/>
          </a:bodyPr>
          <a:lstStyle/>
          <a:p>
            <a:pPr algn="ctr"/>
            <a:r>
              <a:rPr lang="en-US" altLang="ko-KR" sz="1200" dirty="0" smtClean="0"/>
              <a:t>Applying regularization</a:t>
            </a:r>
            <a:endParaRPr lang="ko-KR" altLang="en-US" sz="1200" dirty="0"/>
          </a:p>
        </p:txBody>
      </p:sp>
      <p:sp>
        <p:nvSpPr>
          <p:cNvPr id="11" name="왼쪽 대괄호 10"/>
          <p:cNvSpPr/>
          <p:nvPr/>
        </p:nvSpPr>
        <p:spPr>
          <a:xfrm>
            <a:off x="1219200" y="3029401"/>
            <a:ext cx="76200" cy="245441"/>
          </a:xfrm>
          <a:prstGeom prst="leftBracket">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17" name="그룹 16"/>
          <p:cNvGrpSpPr/>
          <p:nvPr/>
        </p:nvGrpSpPr>
        <p:grpSpPr>
          <a:xfrm>
            <a:off x="76200" y="4343400"/>
            <a:ext cx="1219200" cy="461665"/>
            <a:chOff x="76200" y="4343400"/>
            <a:chExt cx="1219200" cy="461665"/>
          </a:xfrm>
        </p:grpSpPr>
        <p:sp>
          <p:nvSpPr>
            <p:cNvPr id="24" name="TextBox 23"/>
            <p:cNvSpPr txBox="1"/>
            <p:nvPr/>
          </p:nvSpPr>
          <p:spPr>
            <a:xfrm>
              <a:off x="76200" y="4343400"/>
              <a:ext cx="1114279" cy="461665"/>
            </a:xfrm>
            <a:prstGeom prst="rect">
              <a:avLst/>
            </a:prstGeom>
            <a:noFill/>
          </p:spPr>
          <p:txBody>
            <a:bodyPr wrap="square" rtlCol="0" anchor="ctr">
              <a:spAutoFit/>
            </a:bodyPr>
            <a:lstStyle/>
            <a:p>
              <a:pPr algn="ctr"/>
              <a:r>
                <a:rPr lang="en-US" altLang="ko-KR" sz="1200" dirty="0" smtClean="0"/>
                <a:t>Selection probabilities</a:t>
              </a:r>
              <a:endParaRPr lang="ko-KR" altLang="en-US" sz="1200" dirty="0"/>
            </a:p>
          </p:txBody>
        </p:sp>
        <p:sp>
          <p:nvSpPr>
            <p:cNvPr id="25" name="왼쪽 대괄호 24"/>
            <p:cNvSpPr/>
            <p:nvPr/>
          </p:nvSpPr>
          <p:spPr>
            <a:xfrm>
              <a:off x="1219200" y="4425741"/>
              <a:ext cx="76200" cy="296984"/>
            </a:xfrm>
            <a:prstGeom prst="leftBracket">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pic>
        <p:nvPicPr>
          <p:cNvPr id="2" name="그림 1"/>
          <p:cNvPicPr>
            <a:picLocks noChangeAspect="1"/>
          </p:cNvPicPr>
          <p:nvPr/>
        </p:nvPicPr>
        <p:blipFill>
          <a:blip r:embed="rId2"/>
          <a:stretch>
            <a:fillRect/>
          </a:stretch>
        </p:blipFill>
        <p:spPr>
          <a:xfrm>
            <a:off x="1324121" y="1156507"/>
            <a:ext cx="7388300" cy="3021568"/>
          </a:xfrm>
          <a:prstGeom prst="rect">
            <a:avLst/>
          </a:prstGeom>
        </p:spPr>
      </p:pic>
      <p:pic>
        <p:nvPicPr>
          <p:cNvPr id="12" name="그림 11"/>
          <p:cNvPicPr>
            <a:picLocks noChangeAspect="1"/>
          </p:cNvPicPr>
          <p:nvPr/>
        </p:nvPicPr>
        <p:blipFill>
          <a:blip r:embed="rId3"/>
          <a:stretch>
            <a:fillRect/>
          </a:stretch>
        </p:blipFill>
        <p:spPr>
          <a:xfrm>
            <a:off x="1324121" y="4258037"/>
            <a:ext cx="7388300" cy="2221741"/>
          </a:xfrm>
          <a:prstGeom prst="rect">
            <a:avLst/>
          </a:prstGeom>
        </p:spPr>
      </p:pic>
    </p:spTree>
    <p:extLst>
      <p:ext uri="{BB962C8B-B14F-4D97-AF65-F5344CB8AC3E}">
        <p14:creationId xmlns:p14="http://schemas.microsoft.com/office/powerpoint/2010/main" val="11960478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381000" y="1295400"/>
            <a:ext cx="8382000" cy="4576763"/>
          </a:xfrm>
        </p:spPr>
        <p:txBody>
          <a:bodyPr/>
          <a:lstStyle/>
          <a:p>
            <a:r>
              <a:rPr lang="en-US" altLang="ko-KR" dirty="0" smtClean="0"/>
              <a:t>The answer is </a:t>
            </a:r>
            <a:r>
              <a:rPr lang="en-US" altLang="ko-KR" u="sng" dirty="0" smtClean="0">
                <a:solidFill>
                  <a:srgbClr val="C00000"/>
                </a:solidFill>
              </a:rPr>
              <a:t>sub</a:t>
            </a:r>
            <a:r>
              <a:rPr lang="en-US" altLang="ko-KR" dirty="0" smtClean="0"/>
              <a:t>-bootstrap </a:t>
            </a:r>
            <a:r>
              <a:rPr lang="en-US" altLang="ko-KR" u="sng" dirty="0" smtClean="0">
                <a:solidFill>
                  <a:srgbClr val="C00000"/>
                </a:solidFill>
              </a:rPr>
              <a:t>agg</a:t>
            </a:r>
            <a:r>
              <a:rPr lang="en-US" altLang="ko-KR" dirty="0" smtClean="0"/>
              <a:t>reg</a:t>
            </a:r>
            <a:r>
              <a:rPr lang="en-US" altLang="ko-KR" u="sng" dirty="0" smtClean="0">
                <a:solidFill>
                  <a:srgbClr val="C00000"/>
                </a:solidFill>
              </a:rPr>
              <a:t>ating</a:t>
            </a:r>
            <a:r>
              <a:rPr lang="en-US" altLang="ko-KR" dirty="0" smtClean="0">
                <a:solidFill>
                  <a:srgbClr val="C00000"/>
                </a:solidFill>
              </a:rPr>
              <a:t> </a:t>
            </a:r>
            <a:r>
              <a:rPr lang="en-US" altLang="ko-KR" dirty="0" smtClean="0"/>
              <a:t>(</a:t>
            </a:r>
            <a:r>
              <a:rPr lang="en-US" altLang="ko-KR" dirty="0" err="1" smtClean="0">
                <a:solidFill>
                  <a:srgbClr val="C00000"/>
                </a:solidFill>
              </a:rPr>
              <a:t>subagging</a:t>
            </a:r>
            <a:r>
              <a:rPr lang="en-US" altLang="ko-KR" dirty="0" smtClean="0"/>
              <a:t>)</a:t>
            </a:r>
            <a:br>
              <a:rPr lang="en-US" altLang="ko-KR" dirty="0" smtClean="0"/>
            </a:br>
            <a:endParaRPr lang="en-US" altLang="ko-KR" dirty="0" smtClean="0"/>
          </a:p>
          <a:p>
            <a:r>
              <a:rPr lang="en-US" altLang="ko-KR" dirty="0" smtClean="0"/>
              <a:t>Although </a:t>
            </a:r>
            <a:r>
              <a:rPr lang="en-US" altLang="ko-KR" dirty="0" smtClean="0">
                <a:solidFill>
                  <a:srgbClr val="C00000"/>
                </a:solidFill>
              </a:rPr>
              <a:t>the accuracy</a:t>
            </a:r>
            <a:r>
              <a:rPr lang="en-US" altLang="ko-KR" dirty="0" smtClean="0"/>
              <a:t> with </a:t>
            </a:r>
            <a:r>
              <a:rPr lang="en-US" altLang="ko-KR" dirty="0"/>
              <a:t>0.5 </a:t>
            </a:r>
            <a:r>
              <a:rPr lang="en-US" altLang="ko-KR" dirty="0" smtClean="0"/>
              <a:t>subsampling </a:t>
            </a:r>
            <a:r>
              <a:rPr lang="en-US" altLang="ko-KR" dirty="0"/>
              <a:t>proportion </a:t>
            </a:r>
            <a:r>
              <a:rPr lang="en-US" altLang="ko-KR" dirty="0" smtClean="0"/>
              <a:t>is </a:t>
            </a:r>
            <a:r>
              <a:rPr lang="en-US" altLang="ko-KR" dirty="0" smtClean="0">
                <a:solidFill>
                  <a:srgbClr val="C00000"/>
                </a:solidFill>
              </a:rPr>
              <a:t>same</a:t>
            </a:r>
            <a:r>
              <a:rPr lang="en-US" altLang="ko-KR" dirty="0" smtClean="0"/>
              <a:t> as with whole samples, </a:t>
            </a:r>
            <a:r>
              <a:rPr lang="en-US" altLang="ko-KR" u="sng" dirty="0" smtClean="0">
                <a:solidFill>
                  <a:srgbClr val="C00000"/>
                </a:solidFill>
              </a:rPr>
              <a:t>the computational time is much cheaper</a:t>
            </a:r>
            <a:r>
              <a:rPr lang="en-US" altLang="ko-KR" dirty="0" smtClean="0"/>
              <a:t>.</a:t>
            </a:r>
          </a:p>
          <a:p>
            <a:endParaRPr lang="en-US" altLang="ko-KR" dirty="0"/>
          </a:p>
        </p:txBody>
      </p:sp>
      <p:sp>
        <p:nvSpPr>
          <p:cNvPr id="3" name="제목 2"/>
          <p:cNvSpPr>
            <a:spLocks noGrp="1"/>
          </p:cNvSpPr>
          <p:nvPr>
            <p:ph type="title"/>
          </p:nvPr>
        </p:nvSpPr>
        <p:spPr/>
        <p:txBody>
          <a:bodyPr/>
          <a:lstStyle/>
          <a:p>
            <a:r>
              <a:rPr lang="en-US" altLang="ko-KR" dirty="0" smtClean="0"/>
              <a:t>Why split data with </a:t>
            </a:r>
            <a:r>
              <a:rPr lang="en-US" altLang="ko-KR" dirty="0"/>
              <a:t>0.5 </a:t>
            </a:r>
            <a:r>
              <a:rPr lang="en-US" altLang="ko-KR" dirty="0" smtClean="0"/>
              <a:t>proportion</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96</a:t>
            </a:fld>
            <a:endParaRPr lang="ko-KR" altLang="en-US"/>
          </a:p>
        </p:txBody>
      </p:sp>
      <p:sp>
        <p:nvSpPr>
          <p:cNvPr id="7" name="TextBox 6"/>
          <p:cNvSpPr txBox="1"/>
          <p:nvPr/>
        </p:nvSpPr>
        <p:spPr>
          <a:xfrm>
            <a:off x="1066800" y="6299398"/>
            <a:ext cx="8044076" cy="307777"/>
          </a:xfrm>
          <a:prstGeom prst="rect">
            <a:avLst/>
          </a:prstGeom>
          <a:noFill/>
        </p:spPr>
        <p:txBody>
          <a:bodyPr wrap="square" rtlCol="0">
            <a:spAutoFit/>
          </a:bodyPr>
          <a:lstStyle/>
          <a:p>
            <a:pPr algn="r"/>
            <a:r>
              <a:rPr lang="en-US" altLang="ko-KR" sz="1400" dirty="0" err="1" smtClean="0"/>
              <a:t>Buhlmann</a:t>
            </a:r>
            <a:r>
              <a:rPr lang="en-US" altLang="ko-KR" sz="1400" dirty="0" smtClean="0"/>
              <a:t> and Yu (2002). ANALYZING BAGGING. The </a:t>
            </a:r>
            <a:r>
              <a:rPr lang="en-US" altLang="ko-KR" sz="1400" dirty="0" err="1" smtClean="0"/>
              <a:t>anals</a:t>
            </a:r>
            <a:r>
              <a:rPr lang="en-US" altLang="ko-KR" sz="1400" dirty="0" smtClean="0"/>
              <a:t> of statistics. </a:t>
            </a:r>
            <a:r>
              <a:rPr lang="en-US" altLang="ko-KR" sz="1400" dirty="0" err="1" smtClean="0"/>
              <a:t>Vol</a:t>
            </a:r>
            <a:r>
              <a:rPr lang="en-US" altLang="ko-KR" sz="1400" dirty="0" smtClean="0"/>
              <a:t> 30(4): 927-961</a:t>
            </a:r>
            <a:endParaRPr lang="ko-KR" altLang="en-US" sz="1400" dirty="0"/>
          </a:p>
        </p:txBody>
      </p:sp>
    </p:spTree>
    <p:extLst>
      <p:ext uri="{BB962C8B-B14F-4D97-AF65-F5344CB8AC3E}">
        <p14:creationId xmlns:p14="http://schemas.microsoft.com/office/powerpoint/2010/main" val="8428151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sz="2000" dirty="0" err="1" smtClean="0"/>
              <a:t>Subagging</a:t>
            </a:r>
            <a:r>
              <a:rPr lang="en-US" altLang="ko-KR" sz="2000" dirty="0" smtClean="0"/>
              <a:t> reduces the variance of estimator with the same accuracy as “bagging”</a:t>
            </a:r>
            <a:endParaRPr lang="ko-KR" altLang="en-US" sz="2000" dirty="0"/>
          </a:p>
        </p:txBody>
      </p:sp>
      <p:sp>
        <p:nvSpPr>
          <p:cNvPr id="3" name="제목 2"/>
          <p:cNvSpPr>
            <a:spLocks noGrp="1"/>
          </p:cNvSpPr>
          <p:nvPr>
            <p:ph type="title"/>
          </p:nvPr>
        </p:nvSpPr>
        <p:spPr/>
        <p:txBody>
          <a:bodyPr/>
          <a:lstStyle/>
          <a:p>
            <a:r>
              <a:rPr lang="en-US" altLang="ko-KR" dirty="0" err="1" smtClean="0"/>
              <a:t>Subagging</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97</a:t>
            </a:fld>
            <a:endParaRPr lang="ko-KR" altLang="en-US"/>
          </a:p>
        </p:txBody>
      </p:sp>
      <p:pic>
        <p:nvPicPr>
          <p:cNvPr id="7" name="그림 6"/>
          <p:cNvPicPr>
            <a:picLocks noChangeAspect="1"/>
          </p:cNvPicPr>
          <p:nvPr/>
        </p:nvPicPr>
        <p:blipFill>
          <a:blip r:embed="rId2"/>
          <a:stretch>
            <a:fillRect/>
          </a:stretch>
        </p:blipFill>
        <p:spPr>
          <a:xfrm>
            <a:off x="1914658" y="2274148"/>
            <a:ext cx="5314683" cy="3798713"/>
          </a:xfrm>
          <a:prstGeom prst="rect">
            <a:avLst/>
          </a:prstGeom>
        </p:spPr>
      </p:pic>
      <p:sp>
        <p:nvSpPr>
          <p:cNvPr id="9" name="TextBox 8"/>
          <p:cNvSpPr txBox="1"/>
          <p:nvPr/>
        </p:nvSpPr>
        <p:spPr>
          <a:xfrm>
            <a:off x="1099924" y="6273559"/>
            <a:ext cx="8044076" cy="276999"/>
          </a:xfrm>
          <a:prstGeom prst="rect">
            <a:avLst/>
          </a:prstGeom>
          <a:noFill/>
        </p:spPr>
        <p:txBody>
          <a:bodyPr wrap="square" rtlCol="0">
            <a:spAutoFit/>
          </a:bodyPr>
          <a:lstStyle/>
          <a:p>
            <a:pPr algn="r"/>
            <a:r>
              <a:rPr lang="en-US" altLang="ko-KR" sz="1200" dirty="0" err="1" smtClean="0"/>
              <a:t>Buhlmann</a:t>
            </a:r>
            <a:r>
              <a:rPr lang="en-US" altLang="ko-KR" sz="1200" dirty="0" smtClean="0"/>
              <a:t> and Yu (2002). “ANALYZING BAGGING”. The </a:t>
            </a:r>
            <a:r>
              <a:rPr lang="en-US" altLang="ko-KR" sz="1200" dirty="0" err="1" smtClean="0"/>
              <a:t>anals</a:t>
            </a:r>
            <a:r>
              <a:rPr lang="en-US" altLang="ko-KR" sz="1200" dirty="0" smtClean="0"/>
              <a:t> of statistics, 30(4): 927-961</a:t>
            </a:r>
            <a:endParaRPr lang="ko-KR" altLang="en-US" sz="1200" dirty="0"/>
          </a:p>
        </p:txBody>
      </p:sp>
    </p:spTree>
    <p:extLst>
      <p:ext uri="{BB962C8B-B14F-4D97-AF65-F5344CB8AC3E}">
        <p14:creationId xmlns:p14="http://schemas.microsoft.com/office/powerpoint/2010/main" val="39547879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Summary of calculating </a:t>
            </a:r>
            <a:r>
              <a:rPr lang="en-US" altLang="ko-KR" dirty="0" err="1" smtClean="0"/>
              <a:t>sel.prob</a:t>
            </a:r>
            <a:endParaRPr lang="ko-KR" altLang="en-US" dirty="0"/>
          </a:p>
        </p:txBody>
      </p:sp>
      <p:sp>
        <p:nvSpPr>
          <p:cNvPr id="4" name="날짜 개체 틀 3"/>
          <p:cNvSpPr>
            <a:spLocks noGrp="1"/>
          </p:cNvSpPr>
          <p:nvPr>
            <p:ph type="dt" sz="half" idx="10"/>
          </p:nvPr>
        </p:nvSpPr>
        <p:spPr/>
        <p:txBody>
          <a:bodyPr/>
          <a:lstStyle/>
          <a:p>
            <a:pPr>
              <a:defRPr/>
            </a:pPr>
            <a:fld id="{038AE4C1-E5CA-4658-8488-2E28C2CC545C}" type="datetime1">
              <a:rPr lang="ko-KR" altLang="en-US" smtClean="0"/>
              <a:pPr>
                <a:defRPr/>
              </a:pPr>
              <a:t>2019-01-25</a:t>
            </a:fld>
            <a:endParaRPr lang="ko-KR" altLang="en-US" dirty="0"/>
          </a:p>
        </p:txBody>
      </p:sp>
      <p:sp>
        <p:nvSpPr>
          <p:cNvPr id="5" name="바닥글 개체 틀 4"/>
          <p:cNvSpPr>
            <a:spLocks noGrp="1"/>
          </p:cNvSpPr>
          <p:nvPr>
            <p:ph type="ftr" sz="quarter" idx="11"/>
          </p:nvPr>
        </p:nvSpPr>
        <p:spPr/>
        <p:txBody>
          <a:bodyPr/>
          <a:lstStyle/>
          <a:p>
            <a:pPr>
              <a:defRPr/>
            </a:pPr>
            <a:r>
              <a:rPr lang="en-US" altLang="ko-KR" smtClean="0"/>
              <a:t>PNU-winter-workshop-2019</a:t>
            </a:r>
            <a:endParaRPr lang="ko-KR" altLang="en-US" dirty="0"/>
          </a:p>
        </p:txBody>
      </p:sp>
      <p:sp>
        <p:nvSpPr>
          <p:cNvPr id="6" name="슬라이드 번호 개체 틀 5"/>
          <p:cNvSpPr>
            <a:spLocks noGrp="1"/>
          </p:cNvSpPr>
          <p:nvPr>
            <p:ph type="sldNum" sz="quarter" idx="12"/>
          </p:nvPr>
        </p:nvSpPr>
        <p:spPr/>
        <p:txBody>
          <a:bodyPr/>
          <a:lstStyle/>
          <a:p>
            <a:pPr>
              <a:defRPr/>
            </a:pPr>
            <a:r>
              <a:rPr lang="en-US" altLang="ko-KR" smtClean="0"/>
              <a:t>page </a:t>
            </a:r>
            <a:fld id="{C77A59D6-6D8A-4419-AA9E-5A3EC534CE24}" type="slidenum">
              <a:rPr lang="ko-KR" altLang="en-US" smtClean="0"/>
              <a:pPr>
                <a:defRPr/>
              </a:pPr>
              <a:t>98</a:t>
            </a:fld>
            <a:endParaRPr lang="ko-KR" altLang="en-US"/>
          </a:p>
        </p:txBody>
      </p:sp>
      <p:sp>
        <p:nvSpPr>
          <p:cNvPr id="10" name="TextBox 9"/>
          <p:cNvSpPr txBox="1"/>
          <p:nvPr/>
        </p:nvSpPr>
        <p:spPr>
          <a:xfrm>
            <a:off x="437055" y="1335034"/>
            <a:ext cx="920892" cy="253916"/>
          </a:xfrm>
          <a:prstGeom prst="rect">
            <a:avLst/>
          </a:prstGeom>
          <a:noFill/>
        </p:spPr>
        <p:txBody>
          <a:bodyPr wrap="square" rtlCol="0" anchor="ctr">
            <a:spAutoFit/>
          </a:bodyPr>
          <a:lstStyle/>
          <a:p>
            <a:pPr algn="ctr"/>
            <a:r>
              <a:rPr lang="en-US" altLang="ko-KR" sz="1050" dirty="0" smtClean="0"/>
              <a:t>Alpha grid</a:t>
            </a:r>
            <a:endParaRPr lang="ko-KR" altLang="en-US" sz="1050" dirty="0"/>
          </a:p>
        </p:txBody>
      </p:sp>
      <p:sp>
        <p:nvSpPr>
          <p:cNvPr id="11" name="왼쪽 대괄호 10"/>
          <p:cNvSpPr/>
          <p:nvPr/>
        </p:nvSpPr>
        <p:spPr>
          <a:xfrm>
            <a:off x="1445262" y="1413028"/>
            <a:ext cx="47314" cy="114500"/>
          </a:xfrm>
          <a:prstGeom prst="leftBracket">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p:cNvSpPr txBox="1"/>
          <p:nvPr/>
        </p:nvSpPr>
        <p:spPr>
          <a:xfrm>
            <a:off x="340362" y="2582866"/>
            <a:ext cx="1114279" cy="253916"/>
          </a:xfrm>
          <a:prstGeom prst="rect">
            <a:avLst/>
          </a:prstGeom>
          <a:noFill/>
        </p:spPr>
        <p:txBody>
          <a:bodyPr wrap="square" rtlCol="0" anchor="ctr">
            <a:spAutoFit/>
          </a:bodyPr>
          <a:lstStyle/>
          <a:p>
            <a:pPr algn="ctr"/>
            <a:r>
              <a:rPr lang="en-US" altLang="ko-KR" sz="1050" dirty="0" smtClean="0"/>
              <a:t>Lambda grid</a:t>
            </a:r>
            <a:endParaRPr lang="ko-KR" altLang="en-US" sz="1050" dirty="0"/>
          </a:p>
        </p:txBody>
      </p:sp>
      <p:sp>
        <p:nvSpPr>
          <p:cNvPr id="13" name="왼쪽 대괄호 12"/>
          <p:cNvSpPr/>
          <p:nvPr/>
        </p:nvSpPr>
        <p:spPr>
          <a:xfrm>
            <a:off x="1445262" y="1809946"/>
            <a:ext cx="47314" cy="1816328"/>
          </a:xfrm>
          <a:prstGeom prst="leftBracket">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4" name="TextBox 13"/>
              <p:cNvSpPr txBox="1"/>
              <p:nvPr/>
            </p:nvSpPr>
            <p:spPr>
              <a:xfrm>
                <a:off x="172802" y="4333973"/>
                <a:ext cx="1220799" cy="430887"/>
              </a:xfrm>
              <a:prstGeom prst="rect">
                <a:avLst/>
              </a:prstGeom>
              <a:noFill/>
            </p:spPr>
            <p:txBody>
              <a:bodyPr wrap="square" rtlCol="0" anchor="ctr">
                <a:spAutoFit/>
              </a:bodyPr>
              <a:lstStyle/>
              <a:p>
                <a:pPr algn="ctr"/>
                <a:r>
                  <a:rPr lang="en-US" altLang="ko-KR" sz="1050" dirty="0" smtClean="0"/>
                  <a:t>Subsampling with </a:t>
                </a:r>
                <a:r>
                  <a:rPr lang="en-US" altLang="ko-KR" sz="1050" dirty="0"/>
                  <a:t>size</a:t>
                </a:r>
                <a:r>
                  <a:rPr lang="en-US" altLang="ko-KR" sz="1050" dirty="0" smtClean="0"/>
                  <a:t> </a:t>
                </a:r>
                <a14:m>
                  <m:oMath xmlns:m="http://schemas.openxmlformats.org/officeDocument/2006/math">
                    <m:d>
                      <m:dPr>
                        <m:begChr m:val="⌊"/>
                        <m:endChr m:val="⌋"/>
                        <m:ctrlPr>
                          <a:rPr lang="en-US" altLang="ko-KR" sz="1050" i="1" smtClean="0">
                            <a:latin typeface="Cambria Math" panose="02040503050406030204" pitchFamily="18" charset="0"/>
                          </a:rPr>
                        </m:ctrlPr>
                      </m:dPr>
                      <m:e>
                        <m:r>
                          <a:rPr lang="en-US" altLang="ko-KR" sz="1050" b="0" i="1" smtClean="0">
                            <a:latin typeface="Cambria Math" panose="02040503050406030204" pitchFamily="18" charset="0"/>
                          </a:rPr>
                          <m:t>𝑛</m:t>
                        </m:r>
                        <m:r>
                          <a:rPr lang="en-US" altLang="ko-KR" sz="1050" b="0" i="1" smtClean="0">
                            <a:latin typeface="Cambria Math" panose="02040503050406030204" pitchFamily="18" charset="0"/>
                          </a:rPr>
                          <m:t>/2</m:t>
                        </m:r>
                      </m:e>
                    </m:d>
                  </m:oMath>
                </a14:m>
                <a:endParaRPr lang="ko-KR" altLang="en-US" sz="1050" dirty="0"/>
              </a:p>
            </p:txBody>
          </p:sp>
        </mc:Choice>
        <mc:Fallback xmlns="">
          <p:sp>
            <p:nvSpPr>
              <p:cNvPr id="14" name="TextBox 13"/>
              <p:cNvSpPr txBox="1">
                <a:spLocks noRot="1" noChangeAspect="1" noMove="1" noResize="1" noEditPoints="1" noAdjustHandles="1" noChangeArrowheads="1" noChangeShapeType="1" noTextEdit="1"/>
              </p:cNvSpPr>
              <p:nvPr/>
            </p:nvSpPr>
            <p:spPr>
              <a:xfrm>
                <a:off x="172802" y="4333973"/>
                <a:ext cx="1220799" cy="430887"/>
              </a:xfrm>
              <a:prstGeom prst="rect">
                <a:avLst/>
              </a:prstGeom>
              <a:blipFill rotWithShape="0">
                <a:blip r:embed="rId2"/>
                <a:stretch>
                  <a:fillRect b="-7042"/>
                </a:stretch>
              </a:blipFill>
            </p:spPr>
            <p:txBody>
              <a:bodyPr/>
              <a:lstStyle/>
              <a:p>
                <a:r>
                  <a:rPr lang="ko-KR" altLang="en-US">
                    <a:noFill/>
                  </a:rPr>
                  <a:t> </a:t>
                </a:r>
              </a:p>
            </p:txBody>
          </p:sp>
        </mc:Fallback>
      </mc:AlternateContent>
      <p:sp>
        <p:nvSpPr>
          <p:cNvPr id="15" name="왼쪽 대괄호 14"/>
          <p:cNvSpPr/>
          <p:nvPr/>
        </p:nvSpPr>
        <p:spPr>
          <a:xfrm>
            <a:off x="1445262" y="4505657"/>
            <a:ext cx="47314" cy="104091"/>
          </a:xfrm>
          <a:prstGeom prst="leftBracket">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6" name="TextBox 15"/>
          <p:cNvSpPr txBox="1"/>
          <p:nvPr/>
        </p:nvSpPr>
        <p:spPr>
          <a:xfrm>
            <a:off x="-45407" y="4987334"/>
            <a:ext cx="1428617" cy="736080"/>
          </a:xfrm>
          <a:prstGeom prst="rect">
            <a:avLst/>
          </a:prstGeom>
          <a:noFill/>
        </p:spPr>
        <p:txBody>
          <a:bodyPr wrap="square" rtlCol="0" anchor="ctr">
            <a:spAutoFit/>
          </a:bodyPr>
          <a:lstStyle/>
          <a:p>
            <a:pPr algn="ctr"/>
            <a:r>
              <a:rPr lang="en-US" altLang="ko-KR" sz="1050" dirty="0" smtClean="0"/>
              <a:t>Applying regularization for each value of a grid</a:t>
            </a:r>
            <a:endParaRPr lang="ko-KR" altLang="en-US" sz="1050" dirty="0"/>
          </a:p>
        </p:txBody>
      </p:sp>
      <p:sp>
        <p:nvSpPr>
          <p:cNvPr id="17" name="왼쪽 대괄호 16"/>
          <p:cNvSpPr/>
          <p:nvPr/>
        </p:nvSpPr>
        <p:spPr>
          <a:xfrm>
            <a:off x="1445262" y="4897629"/>
            <a:ext cx="47314" cy="932063"/>
          </a:xfrm>
          <a:prstGeom prst="leftBracket">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TextBox 20"/>
          <p:cNvSpPr txBox="1"/>
          <p:nvPr/>
        </p:nvSpPr>
        <p:spPr>
          <a:xfrm>
            <a:off x="278739" y="5953811"/>
            <a:ext cx="1008925" cy="430887"/>
          </a:xfrm>
          <a:prstGeom prst="rect">
            <a:avLst/>
          </a:prstGeom>
          <a:noFill/>
        </p:spPr>
        <p:txBody>
          <a:bodyPr wrap="square" rtlCol="0" anchor="ctr">
            <a:spAutoFit/>
          </a:bodyPr>
          <a:lstStyle/>
          <a:p>
            <a:pPr algn="ctr"/>
            <a:r>
              <a:rPr lang="en-US" altLang="ko-KR" sz="1050" dirty="0"/>
              <a:t>Selection probabilities</a:t>
            </a:r>
            <a:endParaRPr lang="ko-KR" altLang="en-US" sz="1050" dirty="0"/>
          </a:p>
        </p:txBody>
      </p:sp>
      <p:sp>
        <p:nvSpPr>
          <p:cNvPr id="22" name="왼쪽 대괄호 21"/>
          <p:cNvSpPr/>
          <p:nvPr/>
        </p:nvSpPr>
        <p:spPr>
          <a:xfrm>
            <a:off x="1445262" y="6108268"/>
            <a:ext cx="47314" cy="138545"/>
          </a:xfrm>
          <a:prstGeom prst="leftBracket">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24" name="그룹 23"/>
          <p:cNvGrpSpPr/>
          <p:nvPr/>
        </p:nvGrpSpPr>
        <p:grpSpPr>
          <a:xfrm>
            <a:off x="1524000" y="1107175"/>
            <a:ext cx="7525731" cy="5269620"/>
            <a:chOff x="959825" y="1107175"/>
            <a:chExt cx="7525731" cy="5269620"/>
          </a:xfrm>
        </p:grpSpPr>
        <p:pic>
          <p:nvPicPr>
            <p:cNvPr id="9" name="그림 8"/>
            <p:cNvPicPr>
              <a:picLocks noChangeAspect="1"/>
            </p:cNvPicPr>
            <p:nvPr/>
          </p:nvPicPr>
          <p:blipFill rotWithShape="1">
            <a:blip r:embed="rId3"/>
            <a:srcRect r="9311"/>
            <a:stretch/>
          </p:blipFill>
          <p:spPr>
            <a:xfrm>
              <a:off x="959825" y="1107175"/>
              <a:ext cx="7422175" cy="5269620"/>
            </a:xfrm>
            <a:prstGeom prst="rect">
              <a:avLst/>
            </a:prstGeom>
          </p:spPr>
        </p:pic>
        <p:pic>
          <p:nvPicPr>
            <p:cNvPr id="23" name="그림 22"/>
            <p:cNvPicPr>
              <a:picLocks noChangeAspect="1"/>
            </p:cNvPicPr>
            <p:nvPr/>
          </p:nvPicPr>
          <p:blipFill rotWithShape="1">
            <a:blip r:embed="rId3"/>
            <a:srcRect l="98700" r="34"/>
            <a:stretch/>
          </p:blipFill>
          <p:spPr>
            <a:xfrm>
              <a:off x="8381999" y="1107175"/>
              <a:ext cx="103557" cy="5269620"/>
            </a:xfrm>
            <a:prstGeom prst="rect">
              <a:avLst/>
            </a:prstGeom>
          </p:spPr>
        </p:pic>
      </p:grpSp>
      <p:grpSp>
        <p:nvGrpSpPr>
          <p:cNvPr id="19" name="그룹 18"/>
          <p:cNvGrpSpPr/>
          <p:nvPr/>
        </p:nvGrpSpPr>
        <p:grpSpPr>
          <a:xfrm>
            <a:off x="201083" y="1987864"/>
            <a:ext cx="1338449" cy="253916"/>
            <a:chOff x="7745933" y="3577760"/>
            <a:chExt cx="1338449" cy="253916"/>
          </a:xfrm>
        </p:grpSpPr>
        <p:sp>
          <p:nvSpPr>
            <p:cNvPr id="20" name="TextBox 19"/>
            <p:cNvSpPr txBox="1"/>
            <p:nvPr/>
          </p:nvSpPr>
          <p:spPr>
            <a:xfrm>
              <a:off x="7745933" y="3577760"/>
              <a:ext cx="967097" cy="253916"/>
            </a:xfrm>
            <a:prstGeom prst="rect">
              <a:avLst/>
            </a:prstGeom>
            <a:noFill/>
          </p:spPr>
          <p:txBody>
            <a:bodyPr wrap="square" rtlCol="0" anchor="ctr">
              <a:spAutoFit/>
            </a:bodyPr>
            <a:lstStyle/>
            <a:p>
              <a:pPr algn="ctr"/>
              <a:r>
                <a:rPr lang="en-US" altLang="ko-KR" sz="1050" dirty="0" smtClean="0"/>
                <a:t>10 is enough</a:t>
              </a:r>
              <a:endParaRPr lang="ko-KR" altLang="en-US" sz="1050" dirty="0"/>
            </a:p>
          </p:txBody>
        </p:sp>
        <p:cxnSp>
          <p:nvCxnSpPr>
            <p:cNvPr id="25" name="직선 화살표 연결선 24"/>
            <p:cNvCxnSpPr/>
            <p:nvPr/>
          </p:nvCxnSpPr>
          <p:spPr>
            <a:xfrm flipH="1">
              <a:off x="8670534" y="3714145"/>
              <a:ext cx="413848" cy="0"/>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1497831"/>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6734</TotalTime>
  <Words>3837</Words>
  <Application>Microsoft Office PowerPoint</Application>
  <PresentationFormat>화면 슬라이드 쇼(4:3)</PresentationFormat>
  <Paragraphs>1024</Paragraphs>
  <Slides>105</Slides>
  <Notes>2</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105</vt:i4>
      </vt:variant>
    </vt:vector>
  </HeadingPairs>
  <TitlesOfParts>
    <vt:vector size="113" baseType="lpstr">
      <vt:lpstr>Arial Unicode MS</vt:lpstr>
      <vt:lpstr>ＭＳ Ｐゴシック</vt:lpstr>
      <vt:lpstr>맑은 고딕</vt:lpstr>
      <vt:lpstr>Arial</vt:lpstr>
      <vt:lpstr>Calibri</vt:lpstr>
      <vt:lpstr>Cambria Math</vt:lpstr>
      <vt:lpstr>Wingdings</vt:lpstr>
      <vt:lpstr>디자인 사용자 지정</vt:lpstr>
      <vt:lpstr>Lectures for statistical genetics  in PNU-winter-workshop-2019</vt:lpstr>
      <vt:lpstr>Part 1. GAPIT</vt:lpstr>
      <vt:lpstr>Contents</vt:lpstr>
      <vt:lpstr>1. Introduction to Genome-wide Association Studies (GWAS)</vt:lpstr>
      <vt:lpstr>Association Study</vt:lpstr>
      <vt:lpstr>Univaraite Analysis vs Multivariate Analysis</vt:lpstr>
      <vt:lpstr>GWAS with covariate</vt:lpstr>
      <vt:lpstr>2. Statistical Models of GAPIT</vt:lpstr>
      <vt:lpstr>Concept of fixed &amp; random effect</vt:lpstr>
      <vt:lpstr>MLM(mixed linear model) </vt:lpstr>
      <vt:lpstr>Population stratification (or population structure) </vt:lpstr>
      <vt:lpstr>Models in GAPIT</vt:lpstr>
      <vt:lpstr>3. Quality Control(QC) before Analysis </vt:lpstr>
      <vt:lpstr>Quality Control(QC) before Analysis </vt:lpstr>
      <vt:lpstr>4. Analysis using GAPIT</vt:lpstr>
      <vt:lpstr>INPUT</vt:lpstr>
      <vt:lpstr>INPUT</vt:lpstr>
      <vt:lpstr>kinship matrix </vt:lpstr>
      <vt:lpstr>kinship matrix </vt:lpstr>
      <vt:lpstr>INPUT</vt:lpstr>
      <vt:lpstr>DATA </vt:lpstr>
      <vt:lpstr>PRACTICE_read data</vt:lpstr>
      <vt:lpstr>PRACTICE_pre-process data</vt:lpstr>
      <vt:lpstr>PRACTICE_pre-process data</vt:lpstr>
      <vt:lpstr>PRACTICE_ code 1: treating heterozygosity </vt:lpstr>
      <vt:lpstr>RESULT</vt:lpstr>
      <vt:lpstr>RESULT</vt:lpstr>
      <vt:lpstr>RESULT</vt:lpstr>
      <vt:lpstr>PRACTICE_heterozygosity</vt:lpstr>
      <vt:lpstr>PRACTICE_PCoA(principal coordinates analysis)</vt:lpstr>
      <vt:lpstr>PRACTICE_PCoA(principal coordinates analysis)</vt:lpstr>
      <vt:lpstr>PRACTICE_code 2: imputation and controlling MAF</vt:lpstr>
      <vt:lpstr>PRACTICE_code 3 : optimal PC number</vt:lpstr>
      <vt:lpstr>genomic inflation factor, lambda</vt:lpstr>
      <vt:lpstr>PRACTICE_population structure using genomic inflation factor</vt:lpstr>
      <vt:lpstr>RESULT</vt:lpstr>
      <vt:lpstr>PRACTICE_code4 : Compressed MLM</vt:lpstr>
      <vt:lpstr>RESULT</vt:lpstr>
      <vt:lpstr>RESULT</vt:lpstr>
      <vt:lpstr>RESULT</vt:lpstr>
      <vt:lpstr>PRACTICE_ code5 : Enriched CMLM</vt:lpstr>
      <vt:lpstr>PRACTICE_small p-value</vt:lpstr>
      <vt:lpstr>Part 2. Regularization</vt:lpstr>
      <vt:lpstr>Data description</vt:lpstr>
      <vt:lpstr>Goals of genome-wide association studies</vt:lpstr>
      <vt:lpstr>Variable selection in high-dimensional data</vt:lpstr>
      <vt:lpstr>The tradeoff between interpretability and flexibility</vt:lpstr>
      <vt:lpstr>Regularization procedures</vt:lpstr>
      <vt:lpstr>Ridge</vt:lpstr>
      <vt:lpstr>The Lasso</vt:lpstr>
      <vt:lpstr>A difference between lasso and ridge</vt:lpstr>
      <vt:lpstr>Elastic-net</vt:lpstr>
      <vt:lpstr>Others</vt:lpstr>
      <vt:lpstr>“glmnet”</vt:lpstr>
      <vt:lpstr>Elements of “glmnet”</vt:lpstr>
      <vt:lpstr>Main functions of “glmnet”</vt:lpstr>
      <vt:lpstr>The Lasso</vt:lpstr>
      <vt:lpstr>The Lasso</vt:lpstr>
      <vt:lpstr>Solution path for lasso</vt:lpstr>
      <vt:lpstr>How to get coefficients</vt:lpstr>
      <vt:lpstr>Others to retrieve coefficients for a specific λ</vt:lpstr>
      <vt:lpstr>The results of three functions are same</vt:lpstr>
      <vt:lpstr>Coefficients in solution path</vt:lpstr>
      <vt:lpstr>Which is better, more and fewer?</vt:lpstr>
      <vt:lpstr>Model selection</vt:lpstr>
      <vt:lpstr>Overfitting</vt:lpstr>
      <vt:lpstr>Cross-validation to prevent overfitting</vt:lpstr>
      <vt:lpstr>Cross-validation</vt:lpstr>
      <vt:lpstr>Procedure of selecting tuning parameter</vt:lpstr>
      <vt:lpstr>Cross-validation in “glmnet”</vt:lpstr>
      <vt:lpstr>Cross-validation in “glmnet”</vt:lpstr>
      <vt:lpstr>Optimal tuning parameter</vt:lpstr>
      <vt:lpstr>Comparison with univariate analysis</vt:lpstr>
      <vt:lpstr>Comparison I</vt:lpstr>
      <vt:lpstr>Comparison II</vt:lpstr>
      <vt:lpstr>Comparison III</vt:lpstr>
      <vt:lpstr>Manhattan plot</vt:lpstr>
      <vt:lpstr>Prediction I</vt:lpstr>
      <vt:lpstr>Prediction II</vt:lpstr>
      <vt:lpstr>Prediction III</vt:lpstr>
      <vt:lpstr>Elastic-net</vt:lpstr>
      <vt:lpstr>Elastic-net for binary response</vt:lpstr>
      <vt:lpstr>Selecting the optimal tuning parameters</vt:lpstr>
      <vt:lpstr>Additional grid search for alpha</vt:lpstr>
      <vt:lpstr>Our final model selection</vt:lpstr>
      <vt:lpstr>Comparison in manhattan plot</vt:lpstr>
      <vt:lpstr>Covariate-adjusted model</vt:lpstr>
      <vt:lpstr>Arbitrary covariates related with “y2”</vt:lpstr>
      <vt:lpstr>Including covariates in “glmnet”</vt:lpstr>
      <vt:lpstr>What are benefits of covariate?</vt:lpstr>
      <vt:lpstr>Part 3. Stability selection</vt:lpstr>
      <vt:lpstr>Stability selection</vt:lpstr>
      <vt:lpstr>Definition (Selection probabilities)</vt:lpstr>
      <vt:lpstr>Setting a grid of tuning parameters</vt:lpstr>
      <vt:lpstr>Applying regularization for the same subsamples</vt:lpstr>
      <vt:lpstr>Calculating the selection probabilities</vt:lpstr>
      <vt:lpstr>Why split data with 0.5 proportion</vt:lpstr>
      <vt:lpstr>Subagging</vt:lpstr>
      <vt:lpstr>Summary of calculating sel.prob</vt:lpstr>
      <vt:lpstr>Threshold to control the false positive</vt:lpstr>
      <vt:lpstr>Calculation of the threshold (π_thr)</vt:lpstr>
      <vt:lpstr>Manhattan plot with sel.prob ≥ π_thr</vt:lpstr>
      <vt:lpstr>Stability selection &lt;R code&gt;</vt:lpstr>
      <vt:lpstr>Stability selection &lt;figure&gt;</vt:lpstr>
      <vt:lpstr>The end</vt:lpstr>
    </vt:vector>
  </TitlesOfParts>
  <Company>Stanford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Ream</dc:creator>
  <cp:lastModifiedBy>김 기풍</cp:lastModifiedBy>
  <cp:revision>970</cp:revision>
  <cp:lastPrinted>2019-01-21T11:53:24Z</cp:lastPrinted>
  <dcterms:created xsi:type="dcterms:W3CDTF">2005-10-13T20:57:25Z</dcterms:created>
  <dcterms:modified xsi:type="dcterms:W3CDTF">2019-01-25T01:40:14Z</dcterms:modified>
</cp:coreProperties>
</file>